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 id="2147483652" r:id="rId2"/>
  </p:sldMasterIdLst>
  <p:notesMasterIdLst>
    <p:notesMasterId r:id="rId17"/>
  </p:notesMasterIdLst>
  <p:handoutMasterIdLst>
    <p:handoutMasterId r:id="rId18"/>
  </p:handoutMasterIdLst>
  <p:sldIdLst>
    <p:sldId id="259" r:id="rId3"/>
    <p:sldId id="257" r:id="rId4"/>
    <p:sldId id="260" r:id="rId5"/>
    <p:sldId id="267" r:id="rId6"/>
    <p:sldId id="268" r:id="rId7"/>
    <p:sldId id="265" r:id="rId8"/>
    <p:sldId id="266" r:id="rId9"/>
    <p:sldId id="264" r:id="rId10"/>
    <p:sldId id="261" r:id="rId11"/>
    <p:sldId id="262" r:id="rId12"/>
    <p:sldId id="263" r:id="rId13"/>
    <p:sldId id="269" r:id="rId14"/>
    <p:sldId id="270" r:id="rId15"/>
    <p:sldId id="271" r:id="rId16"/>
  </p:sldIdLst>
  <p:sldSz cx="9144000" cy="6858000" type="screen4x3"/>
  <p:notesSz cx="6985000" cy="9283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4">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2781"/>
    <a:srgbClr val="672C94"/>
    <a:srgbClr val="66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91386" autoAdjust="0"/>
  </p:normalViewPr>
  <p:slideViewPr>
    <p:cSldViewPr snapToObjects="1">
      <p:cViewPr>
        <p:scale>
          <a:sx n="110" d="100"/>
          <a:sy n="110" d="100"/>
        </p:scale>
        <p:origin x="-1188"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99" d="100"/>
          <a:sy n="99" d="100"/>
        </p:scale>
        <p:origin x="-2256" y="-102"/>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47" tIns="46474" rIns="92947" bIns="46474" rtlCol="0"/>
          <a:lstStyle>
            <a:lvl1pPr algn="l">
              <a:defRPr sz="1200"/>
            </a:lvl1pPr>
          </a:lstStyle>
          <a:p>
            <a:endParaRPr lang="en-US" dirty="0"/>
          </a:p>
        </p:txBody>
      </p:sp>
      <p:sp>
        <p:nvSpPr>
          <p:cNvPr id="3" name="Date Placeholder 2"/>
          <p:cNvSpPr>
            <a:spLocks noGrp="1"/>
          </p:cNvSpPr>
          <p:nvPr>
            <p:ph type="dt" sz="quarter" idx="1"/>
          </p:nvPr>
        </p:nvSpPr>
        <p:spPr>
          <a:xfrm>
            <a:off x="3956551" y="0"/>
            <a:ext cx="3026833" cy="464185"/>
          </a:xfrm>
          <a:prstGeom prst="rect">
            <a:avLst/>
          </a:prstGeom>
        </p:spPr>
        <p:txBody>
          <a:bodyPr vert="horz" lIns="92947" tIns="46474" rIns="92947" bIns="46474" rtlCol="0"/>
          <a:lstStyle>
            <a:lvl1pPr algn="r">
              <a:defRPr sz="1200"/>
            </a:lvl1pPr>
          </a:lstStyle>
          <a:p>
            <a:fld id="{36875781-92B0-45B1-9181-6D63C194258A}" type="datetimeFigureOut">
              <a:rPr lang="en-US" smtClean="0"/>
              <a:pPr/>
              <a:t>1/8/2015</a:t>
            </a:fld>
            <a:endParaRPr lang="en-US" dirty="0"/>
          </a:p>
        </p:txBody>
      </p:sp>
      <p:sp>
        <p:nvSpPr>
          <p:cNvPr id="4" name="Footer Placeholder 3"/>
          <p:cNvSpPr>
            <a:spLocks noGrp="1"/>
          </p:cNvSpPr>
          <p:nvPr>
            <p:ph type="ftr" sz="quarter" idx="2"/>
          </p:nvPr>
        </p:nvSpPr>
        <p:spPr>
          <a:xfrm>
            <a:off x="0" y="8817903"/>
            <a:ext cx="3026833" cy="464185"/>
          </a:xfrm>
          <a:prstGeom prst="rect">
            <a:avLst/>
          </a:prstGeom>
        </p:spPr>
        <p:txBody>
          <a:bodyPr vert="horz" lIns="92947" tIns="46474" rIns="92947" bIns="4647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56551" y="8817903"/>
            <a:ext cx="3026833" cy="464185"/>
          </a:xfrm>
          <a:prstGeom prst="rect">
            <a:avLst/>
          </a:prstGeom>
        </p:spPr>
        <p:txBody>
          <a:bodyPr vert="horz" lIns="92947" tIns="46474" rIns="92947" bIns="46474" rtlCol="0" anchor="b"/>
          <a:lstStyle>
            <a:lvl1pPr algn="r">
              <a:defRPr sz="1200"/>
            </a:lvl1pPr>
          </a:lstStyle>
          <a:p>
            <a:fld id="{9268E24D-3B96-4486-B221-D41E284D0481}" type="slidenum">
              <a:rPr lang="en-US" smtClean="0"/>
              <a:pPr/>
              <a:t>‹#›</a:t>
            </a:fld>
            <a:endParaRPr lang="en-US" dirty="0"/>
          </a:p>
        </p:txBody>
      </p:sp>
    </p:spTree>
    <p:extLst>
      <p:ext uri="{BB962C8B-B14F-4D97-AF65-F5344CB8AC3E}">
        <p14:creationId xmlns:p14="http://schemas.microsoft.com/office/powerpoint/2010/main" val="22822416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47" tIns="46474" rIns="92947" bIns="46474" rtlCol="0"/>
          <a:lstStyle>
            <a:lvl1pPr algn="l">
              <a:defRPr sz="1200"/>
            </a:lvl1pPr>
          </a:lstStyle>
          <a:p>
            <a:endParaRPr lang="en-US" dirty="0"/>
          </a:p>
        </p:txBody>
      </p:sp>
      <p:sp>
        <p:nvSpPr>
          <p:cNvPr id="3" name="Date Placeholder 2"/>
          <p:cNvSpPr>
            <a:spLocks noGrp="1"/>
          </p:cNvSpPr>
          <p:nvPr>
            <p:ph type="dt" idx="1"/>
          </p:nvPr>
        </p:nvSpPr>
        <p:spPr>
          <a:xfrm>
            <a:off x="3956551" y="0"/>
            <a:ext cx="3026833" cy="464185"/>
          </a:xfrm>
          <a:prstGeom prst="rect">
            <a:avLst/>
          </a:prstGeom>
        </p:spPr>
        <p:txBody>
          <a:bodyPr vert="horz" lIns="92947" tIns="46474" rIns="92947" bIns="46474" rtlCol="0"/>
          <a:lstStyle>
            <a:lvl1pPr algn="r">
              <a:defRPr sz="1200"/>
            </a:lvl1pPr>
          </a:lstStyle>
          <a:p>
            <a:fld id="{0230BDE6-4E85-4A6F-80F6-88781F3271F9}" type="datetimeFigureOut">
              <a:rPr lang="en-US" smtClean="0"/>
              <a:pPr/>
              <a:t>1/8/2015</a:t>
            </a:fld>
            <a:endParaRPr lang="en-US" dirty="0"/>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2947" tIns="46474" rIns="92947" bIns="46474" rtlCol="0" anchor="ctr"/>
          <a:lstStyle/>
          <a:p>
            <a:endParaRPr lang="en-US" dirty="0"/>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47" tIns="46474" rIns="92947" bIns="4647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3"/>
            <a:ext cx="3026833" cy="464185"/>
          </a:xfrm>
          <a:prstGeom prst="rect">
            <a:avLst/>
          </a:prstGeom>
        </p:spPr>
        <p:txBody>
          <a:bodyPr vert="horz" lIns="92947" tIns="46474" rIns="92947" bIns="46474"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1" y="8817903"/>
            <a:ext cx="3026833" cy="464185"/>
          </a:xfrm>
          <a:prstGeom prst="rect">
            <a:avLst/>
          </a:prstGeom>
        </p:spPr>
        <p:txBody>
          <a:bodyPr vert="horz" lIns="92947" tIns="46474" rIns="92947" bIns="46474" rtlCol="0" anchor="b"/>
          <a:lstStyle>
            <a:lvl1pPr algn="r">
              <a:defRPr sz="1200"/>
            </a:lvl1pPr>
          </a:lstStyle>
          <a:p>
            <a:fld id="{EB425539-E251-4053-9A4D-8F8D7FFF5CE1}" type="slidenum">
              <a:rPr lang="en-US" smtClean="0"/>
              <a:pPr/>
              <a:t>‹#›</a:t>
            </a:fld>
            <a:endParaRPr lang="en-US" dirty="0"/>
          </a:p>
        </p:txBody>
      </p:sp>
    </p:spTree>
    <p:extLst>
      <p:ext uri="{BB962C8B-B14F-4D97-AF65-F5344CB8AC3E}">
        <p14:creationId xmlns:p14="http://schemas.microsoft.com/office/powerpoint/2010/main" val="1279288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B3D9C5B-CBF9-49EE-9985-E1805271A8A0}" type="slidenum">
              <a:rPr lang="en-US">
                <a:solidFill>
                  <a:srgbClr val="000000"/>
                </a:solidFill>
              </a:rPr>
              <a:pPr/>
              <a:t>1</a:t>
            </a:fld>
            <a:endParaRPr lang="en-US">
              <a:solidFill>
                <a:srgbClr val="000000"/>
              </a:solidFill>
            </a:endParaRPr>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dirty="0" smtClean="0">
              <a:latin typeface="Times" charset="0"/>
            </a:endParaRPr>
          </a:p>
        </p:txBody>
      </p:sp>
    </p:spTree>
    <p:extLst>
      <p:ext uri="{BB962C8B-B14F-4D97-AF65-F5344CB8AC3E}">
        <p14:creationId xmlns:p14="http://schemas.microsoft.com/office/powerpoint/2010/main" val="1885028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B425539-E251-4053-9A4D-8F8D7FFF5CE1}" type="slidenum">
              <a:rPr lang="en-US" smtClean="0"/>
              <a:pPr/>
              <a:t>2</a:t>
            </a:fld>
            <a:endParaRPr lang="en-US" dirty="0"/>
          </a:p>
        </p:txBody>
      </p:sp>
    </p:spTree>
    <p:extLst>
      <p:ext uri="{BB962C8B-B14F-4D97-AF65-F5344CB8AC3E}">
        <p14:creationId xmlns:p14="http://schemas.microsoft.com/office/powerpoint/2010/main" val="2793641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Looking ahead, network evaluation needs to be expanded to include measuring the effects of the network on the proximal outcome of accelerated adoption and implementation of evidence based cancer prevention and control, as well as the distal outcomes of reduced cancer risk, increased screening, and reduced health disparities in under-served populations. While we cannot attribute the distal outcomes to network activities alone, we will work with the Collaborating Centers and Workgroups to ensure that data are collected to either demonstrate or estimate measurable effects.</a:t>
            </a:r>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3</a:t>
            </a:fld>
            <a:endParaRPr lang="en-US" dirty="0"/>
          </a:p>
        </p:txBody>
      </p:sp>
    </p:spTree>
    <p:extLst>
      <p:ext uri="{BB962C8B-B14F-4D97-AF65-F5344CB8AC3E}">
        <p14:creationId xmlns:p14="http://schemas.microsoft.com/office/powerpoint/2010/main" val="3284242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propose that the CPCRN logic model be supplemented with an evaluation framework that recognizes that (a) the CPCRN operates as “organization” and (b) organizational effectiveness is multidimensional. The Competing Values Framework (CVF) integrates four major models of organization. The </a:t>
            </a:r>
            <a:r>
              <a:rPr lang="en-US" sz="1200" b="1" kern="1200" dirty="0" smtClean="0">
                <a:solidFill>
                  <a:schemeClr val="tx1"/>
                </a:solidFill>
                <a:effectLst/>
                <a:latin typeface="+mn-lt"/>
                <a:ea typeface="+mn-ea"/>
                <a:cs typeface="+mn-cs"/>
              </a:rPr>
              <a:t>rational goal model</a:t>
            </a:r>
            <a:r>
              <a:rPr lang="en-US" sz="1200" kern="1200" dirty="0" smtClean="0">
                <a:solidFill>
                  <a:schemeClr val="tx1"/>
                </a:solidFill>
                <a:effectLst/>
                <a:latin typeface="+mn-lt"/>
                <a:ea typeface="+mn-ea"/>
                <a:cs typeface="+mn-cs"/>
              </a:rPr>
              <a:t> defines effectiveness as goal attainment and productivity. The logic is that clear direction leads to productive outcomes. The </a:t>
            </a:r>
            <a:r>
              <a:rPr lang="en-US" sz="1200" b="1" kern="1200" dirty="0" smtClean="0">
                <a:solidFill>
                  <a:schemeClr val="tx1"/>
                </a:solidFill>
                <a:effectLst/>
                <a:latin typeface="+mn-lt"/>
                <a:ea typeface="+mn-ea"/>
                <a:cs typeface="+mn-cs"/>
              </a:rPr>
              <a:t>internal process model</a:t>
            </a:r>
            <a:r>
              <a:rPr lang="en-US" sz="1200" kern="1200" dirty="0" smtClean="0">
                <a:solidFill>
                  <a:schemeClr val="tx1"/>
                </a:solidFill>
                <a:effectLst/>
                <a:latin typeface="+mn-lt"/>
                <a:ea typeface="+mn-ea"/>
                <a:cs typeface="+mn-cs"/>
              </a:rPr>
              <a:t> defines effectiveness as efficiency and accountability. The logic is that formal policies and procedures promote stability and accountability. The </a:t>
            </a:r>
            <a:r>
              <a:rPr lang="en-US" sz="1200" b="1" kern="1200" dirty="0" smtClean="0">
                <a:solidFill>
                  <a:schemeClr val="tx1"/>
                </a:solidFill>
                <a:effectLst/>
                <a:latin typeface="+mn-lt"/>
                <a:ea typeface="+mn-ea"/>
                <a:cs typeface="+mn-cs"/>
              </a:rPr>
              <a:t>human relations model</a:t>
            </a:r>
            <a:r>
              <a:rPr lang="en-US" sz="1200" kern="1200" dirty="0" smtClean="0">
                <a:solidFill>
                  <a:schemeClr val="tx1"/>
                </a:solidFill>
                <a:effectLst/>
                <a:latin typeface="+mn-lt"/>
                <a:ea typeface="+mn-ea"/>
                <a:cs typeface="+mn-cs"/>
              </a:rPr>
              <a:t> defines effectiveness as high commitment and morale. The logic is that involvement creates commitment and satisfaction. The </a:t>
            </a:r>
            <a:r>
              <a:rPr lang="en-US" sz="1200" b="1" kern="1200" dirty="0" smtClean="0">
                <a:solidFill>
                  <a:schemeClr val="tx1"/>
                </a:solidFill>
                <a:effectLst/>
                <a:latin typeface="+mn-lt"/>
                <a:ea typeface="+mn-ea"/>
                <a:cs typeface="+mn-cs"/>
              </a:rPr>
              <a:t>open systems model</a:t>
            </a:r>
            <a:r>
              <a:rPr lang="en-US" sz="1200" kern="1200" dirty="0" smtClean="0">
                <a:solidFill>
                  <a:schemeClr val="tx1"/>
                </a:solidFill>
                <a:effectLst/>
                <a:latin typeface="+mn-lt"/>
                <a:ea typeface="+mn-ea"/>
                <a:cs typeface="+mn-cs"/>
              </a:rPr>
              <a:t> defines effectiveness as adaptability and external support. The logic is that innovation and adaptation lead to resource acquisition and external support. These four models can be arrayed along two axes:  flexibility versus control, and internal versus external focus (see Figure 4). Table 7 shows how the CVF could be adapted to evaluate CPCRN effectiveness</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Figure 4 shows how CPCRN effectiveness could be viewed if targets were established for the criteria in Table 7. Viewing effectiveness this way could generate insight, discussion, and possibly redirection. </a:t>
            </a:r>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6</a:t>
            </a:fld>
            <a:endParaRPr lang="en-US" dirty="0"/>
          </a:p>
        </p:txBody>
      </p:sp>
    </p:spTree>
    <p:extLst>
      <p:ext uri="{BB962C8B-B14F-4D97-AF65-F5344CB8AC3E}">
        <p14:creationId xmlns:p14="http://schemas.microsoft.com/office/powerpoint/2010/main" val="16696233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990600" y="1169987"/>
            <a:ext cx="7543800" cy="1192213"/>
          </a:xfrm>
        </p:spPr>
        <p:txBody>
          <a:bodyPr wrap="square" anchor="ctr">
            <a:normAutofit/>
          </a:bodyPr>
          <a:lstStyle>
            <a:lvl1pPr marL="0" indent="0" algn="l">
              <a:spcAft>
                <a:spcPts val="0"/>
              </a:spcAft>
              <a:buNone/>
              <a:defRPr sz="4000" b="0" i="0" baseline="0">
                <a:solidFill>
                  <a:schemeClr val="bg1"/>
                </a:solidFill>
                <a:latin typeface="Georgia"/>
                <a:cs typeface="Georgia"/>
              </a:defRPr>
            </a:lvl1pPr>
          </a:lstStyle>
          <a:p>
            <a:pPr lvl="0"/>
            <a:r>
              <a:rPr lang="en-US" dirty="0" smtClean="0"/>
              <a:t>Main Slide Title Font is 40pt Georgia regular</a:t>
            </a:r>
          </a:p>
        </p:txBody>
      </p:sp>
      <p:sp>
        <p:nvSpPr>
          <p:cNvPr id="3" name="Subtitle 2"/>
          <p:cNvSpPr>
            <a:spLocks noGrp="1"/>
          </p:cNvSpPr>
          <p:nvPr>
            <p:ph type="subTitle" idx="1" hasCustomPrompt="1"/>
          </p:nvPr>
        </p:nvSpPr>
        <p:spPr>
          <a:xfrm>
            <a:off x="990600" y="3009900"/>
            <a:ext cx="7772400" cy="1752600"/>
          </a:xfrm>
        </p:spPr>
        <p:txBody>
          <a:bodyPr>
            <a:normAutofit/>
          </a:bodyPr>
          <a:lstStyle>
            <a:lvl1pPr marL="0" indent="0" algn="l">
              <a:buNone/>
              <a:defRPr sz="28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Subtitle font is 28pt Arial regular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id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ext Placeholder 11"/>
          <p:cNvSpPr>
            <a:spLocks noGrp="1"/>
          </p:cNvSpPr>
          <p:nvPr>
            <p:ph type="body" sz="quarter" idx="10" hasCustomPrompt="1"/>
          </p:nvPr>
        </p:nvSpPr>
        <p:spPr>
          <a:xfrm>
            <a:off x="990600" y="331787"/>
            <a:ext cx="7543800" cy="963613"/>
          </a:xfrm>
        </p:spPr>
        <p:txBody>
          <a:bodyPr wrap="square" anchor="ctr">
            <a:normAutofit/>
          </a:bodyPr>
          <a:lstStyle>
            <a:lvl1pPr marL="0" indent="0" algn="l">
              <a:spcAft>
                <a:spcPts val="0"/>
              </a:spcAft>
              <a:buNone/>
              <a:defRPr sz="3200" b="0" i="0" baseline="0">
                <a:solidFill>
                  <a:schemeClr val="bg1"/>
                </a:solidFill>
                <a:latin typeface="Georgia"/>
                <a:cs typeface="Georgia"/>
              </a:defRPr>
            </a:lvl1pPr>
          </a:lstStyle>
          <a:p>
            <a:pPr lvl="0"/>
            <a:r>
              <a:rPr lang="en-US" dirty="0" smtClean="0"/>
              <a:t>Interior slide - 32 point Georgia Regular</a:t>
            </a:r>
          </a:p>
        </p:txBody>
      </p:sp>
      <p:sp>
        <p:nvSpPr>
          <p:cNvPr id="12" name="Text Placeholder 11"/>
          <p:cNvSpPr>
            <a:spLocks noGrp="1"/>
          </p:cNvSpPr>
          <p:nvPr>
            <p:ph type="body" sz="quarter" idx="11" hasCustomPrompt="1"/>
          </p:nvPr>
        </p:nvSpPr>
        <p:spPr>
          <a:xfrm>
            <a:off x="990600" y="1752600"/>
            <a:ext cx="7543800" cy="4114800"/>
          </a:xfrm>
        </p:spPr>
        <p:txBody>
          <a:bodyPr/>
          <a:lstStyle>
            <a:lvl1pPr>
              <a:buFontTx/>
              <a:buNone/>
              <a:defRPr sz="3200" baseline="0"/>
            </a:lvl1pPr>
          </a:lstStyle>
          <a:p>
            <a:r>
              <a:rPr lang="en-US" sz="2400" dirty="0" smtClean="0">
                <a:latin typeface="Arial" pitchFamily="34" charset="0"/>
                <a:cs typeface="Arial" pitchFamily="34" charset="0"/>
              </a:rPr>
              <a:t>Slide body text is 24pt Arial regular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inimal footer graphic">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userDrawn="1">
            <p:ph type="title" idx="4294967295" hasCustomPrompt="1"/>
          </p:nvPr>
        </p:nvSpPr>
        <p:spPr>
          <a:xfrm>
            <a:off x="457200" y="2590800"/>
            <a:ext cx="8229600" cy="1143000"/>
          </a:xfrm>
        </p:spPr>
        <p:txBody>
          <a:bodyPr>
            <a:normAutofit/>
          </a:bodyPr>
          <a:lstStyle/>
          <a:p>
            <a:r>
              <a:rPr lang="en-US" sz="1000" dirty="0" smtClean="0">
                <a:solidFill>
                  <a:srgbClr val="660099"/>
                </a:solidFill>
                <a:latin typeface="Arial"/>
                <a:cs typeface="Arial"/>
              </a:rPr>
              <a:t>( minimal slide for charts/graphs/etc )</a:t>
            </a:r>
            <a:endParaRPr lang="en-US" sz="1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845CC0-34CA-4690-9ED6-5A3E1C69F699}" type="datetimeFigureOut">
              <a:rPr lang="en-US" smtClean="0"/>
              <a:t>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E8C9AA-9A61-4ABE-AA5E-393030AF3DCD}" type="slidenum">
              <a:rPr lang="en-US" smtClean="0"/>
              <a:t>‹#›</a:t>
            </a:fld>
            <a:endParaRPr lang="en-US"/>
          </a:p>
        </p:txBody>
      </p:sp>
    </p:spTree>
    <p:extLst>
      <p:ext uri="{BB962C8B-B14F-4D97-AF65-F5344CB8AC3E}">
        <p14:creationId xmlns:p14="http://schemas.microsoft.com/office/powerpoint/2010/main" val="1608630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467600" cy="990600"/>
          </a:xfrm>
        </p:spPr>
        <p:txBody>
          <a:bodyPr/>
          <a:lstStyle>
            <a:lvl1pPr algn="l">
              <a:defRPr sz="4000" b="0">
                <a:solidFill>
                  <a:schemeClr val="bg1"/>
                </a:solidFill>
                <a:latin typeface="Georgia" pitchFamily="18"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676400"/>
            <a:ext cx="7467600" cy="4343400"/>
          </a:xfrm>
          <a:prstGeom prst="rect">
            <a:avLst/>
          </a:prstGeo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80748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941178" y="1143000"/>
            <a:ext cx="7772400" cy="1219200"/>
          </a:xfrm>
        </p:spPr>
        <p:txBody>
          <a:bodyPr/>
          <a:lstStyle>
            <a:lvl1pPr algn="l">
              <a:defRPr sz="4000" b="0">
                <a:solidFill>
                  <a:schemeClr val="bg1"/>
                </a:solidFill>
                <a:latin typeface="Georgia" pitchFamily="18" charset="0"/>
              </a:defRPr>
            </a:lvl1pPr>
          </a:lstStyle>
          <a:p>
            <a:r>
              <a:rPr lang="en-US" dirty="0"/>
              <a:t>Click to edit Master title style</a:t>
            </a:r>
          </a:p>
        </p:txBody>
      </p:sp>
      <p:sp>
        <p:nvSpPr>
          <p:cNvPr id="25603" name="Rectangle 3"/>
          <p:cNvSpPr>
            <a:spLocks noGrp="1" noChangeArrowheads="1"/>
          </p:cNvSpPr>
          <p:nvPr>
            <p:ph type="subTitle" idx="1"/>
          </p:nvPr>
        </p:nvSpPr>
        <p:spPr>
          <a:xfrm>
            <a:off x="941178" y="3048000"/>
            <a:ext cx="7772400" cy="1752600"/>
          </a:xfrm>
          <a:prstGeom prst="rect">
            <a:avLst/>
          </a:prstGeom>
        </p:spPr>
        <p:txBody>
          <a:bodyPr/>
          <a:lstStyle>
            <a:lvl1pPr marL="0" indent="0" algn="l">
              <a:buFontTx/>
              <a:buNone/>
              <a:defRPr sz="2800">
                <a:solidFill>
                  <a:srgbClr val="002060"/>
                </a:solidFill>
                <a:latin typeface="Arial" pitchFamily="34" charset="0"/>
                <a:cs typeface="Arial" pitchFamily="34" charset="0"/>
              </a:defRPr>
            </a:lvl1pPr>
          </a:lstStyle>
          <a:p>
            <a:r>
              <a:rPr lang="en-US" dirty="0"/>
              <a:t>Click to edit Master subtitle style</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E2882C-A2A2-234C-A51F-5E29483AFB47}" type="datetimeFigureOut">
              <a:rPr lang="en-US" smtClean="0"/>
              <a:pPr/>
              <a:t>1/8/2015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EC0977-E28B-DA4E-B986-0EE40A406CC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5" r:id="rId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143000"/>
            <a:ext cx="74676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rtl="0" eaLnBrk="0" fontAlgn="base" hangingPunct="0">
        <a:spcBef>
          <a:spcPct val="0"/>
        </a:spcBef>
        <a:spcAft>
          <a:spcPct val="0"/>
        </a:spcAft>
        <a:defRPr sz="4000">
          <a:solidFill>
            <a:schemeClr val="bg1"/>
          </a:solidFill>
          <a:latin typeface="Georgia" pitchFamily="18" charset="0"/>
          <a:ea typeface="Arial" charset="0"/>
          <a:cs typeface="Arial" pitchFamily="34" charset="0"/>
        </a:defRPr>
      </a:lvl1pPr>
      <a:lvl2pPr algn="l" rtl="0" eaLnBrk="0" fontAlgn="base" hangingPunct="0">
        <a:spcBef>
          <a:spcPct val="0"/>
        </a:spcBef>
        <a:spcAft>
          <a:spcPct val="0"/>
        </a:spcAft>
        <a:defRPr sz="4000">
          <a:solidFill>
            <a:schemeClr val="bg1"/>
          </a:solidFill>
          <a:latin typeface="Georgia" charset="0"/>
          <a:ea typeface="Arial" charset="0"/>
          <a:cs typeface="Arial" charset="0"/>
        </a:defRPr>
      </a:lvl2pPr>
      <a:lvl3pPr algn="l" rtl="0" eaLnBrk="0" fontAlgn="base" hangingPunct="0">
        <a:spcBef>
          <a:spcPct val="0"/>
        </a:spcBef>
        <a:spcAft>
          <a:spcPct val="0"/>
        </a:spcAft>
        <a:defRPr sz="4000">
          <a:solidFill>
            <a:schemeClr val="bg1"/>
          </a:solidFill>
          <a:latin typeface="Georgia" charset="0"/>
          <a:ea typeface="Arial" charset="0"/>
          <a:cs typeface="Arial" charset="0"/>
        </a:defRPr>
      </a:lvl3pPr>
      <a:lvl4pPr algn="l" rtl="0" eaLnBrk="0" fontAlgn="base" hangingPunct="0">
        <a:spcBef>
          <a:spcPct val="0"/>
        </a:spcBef>
        <a:spcAft>
          <a:spcPct val="0"/>
        </a:spcAft>
        <a:defRPr sz="4000">
          <a:solidFill>
            <a:schemeClr val="bg1"/>
          </a:solidFill>
          <a:latin typeface="Georgia" charset="0"/>
          <a:ea typeface="Arial" charset="0"/>
          <a:cs typeface="Arial" charset="0"/>
        </a:defRPr>
      </a:lvl4pPr>
      <a:lvl5pPr algn="l" rtl="0" eaLnBrk="0" fontAlgn="base" hangingPunct="0">
        <a:spcBef>
          <a:spcPct val="0"/>
        </a:spcBef>
        <a:spcAft>
          <a:spcPct val="0"/>
        </a:spcAft>
        <a:defRPr sz="4000">
          <a:solidFill>
            <a:schemeClr val="bg1"/>
          </a:solidFill>
          <a:latin typeface="Georgia" charset="0"/>
          <a:ea typeface="Arial" charset="0"/>
          <a:cs typeface="Arial" charset="0"/>
        </a:defRPr>
      </a:lvl5pPr>
      <a:lvl6pPr marL="457200" algn="ctr" rtl="0" fontAlgn="base">
        <a:spcBef>
          <a:spcPct val="0"/>
        </a:spcBef>
        <a:spcAft>
          <a:spcPct val="0"/>
        </a:spcAft>
        <a:defRPr sz="5000" b="1">
          <a:solidFill>
            <a:schemeClr val="accent2"/>
          </a:solidFill>
          <a:latin typeface="Blue Highway" pitchFamily="2" charset="0"/>
        </a:defRPr>
      </a:lvl6pPr>
      <a:lvl7pPr marL="914400" algn="ctr" rtl="0" fontAlgn="base">
        <a:spcBef>
          <a:spcPct val="0"/>
        </a:spcBef>
        <a:spcAft>
          <a:spcPct val="0"/>
        </a:spcAft>
        <a:defRPr sz="5000" b="1">
          <a:solidFill>
            <a:schemeClr val="accent2"/>
          </a:solidFill>
          <a:latin typeface="Blue Highway" pitchFamily="2" charset="0"/>
        </a:defRPr>
      </a:lvl7pPr>
      <a:lvl8pPr marL="1371600" algn="ctr" rtl="0" fontAlgn="base">
        <a:spcBef>
          <a:spcPct val="0"/>
        </a:spcBef>
        <a:spcAft>
          <a:spcPct val="0"/>
        </a:spcAft>
        <a:defRPr sz="5000" b="1">
          <a:solidFill>
            <a:schemeClr val="accent2"/>
          </a:solidFill>
          <a:latin typeface="Blue Highway" pitchFamily="2" charset="0"/>
        </a:defRPr>
      </a:lvl8pPr>
      <a:lvl9pPr marL="1828800" algn="ctr" rtl="0" fontAlgn="base">
        <a:spcBef>
          <a:spcPct val="0"/>
        </a:spcBef>
        <a:spcAft>
          <a:spcPct val="0"/>
        </a:spcAft>
        <a:defRPr sz="5000" b="1">
          <a:solidFill>
            <a:schemeClr val="accent2"/>
          </a:solidFill>
          <a:latin typeface="Blue Highway" pitchFamily="2" charset="0"/>
        </a:defRPr>
      </a:lvl9pPr>
    </p:titleStyle>
    <p:bodyStyle>
      <a:lvl1pPr marL="342900" indent="-342900" algn="l" rtl="0" eaLnBrk="0" fontAlgn="base" hangingPunct="0">
        <a:lnSpc>
          <a:spcPct val="70000"/>
        </a:lnSpc>
        <a:spcBef>
          <a:spcPct val="0"/>
        </a:spcBef>
        <a:spcAft>
          <a:spcPct val="20000"/>
        </a:spcAft>
        <a:buChar char="•"/>
        <a:defRPr sz="4000">
          <a:solidFill>
            <a:schemeClr val="tx1"/>
          </a:solidFill>
          <a:latin typeface="+mn-lt"/>
          <a:ea typeface="ヒラギノ角ゴ Pro W3" charset="-128"/>
          <a:cs typeface="+mn-cs"/>
        </a:defRPr>
      </a:lvl1pPr>
      <a:lvl2pPr marL="742950" indent="-285750" algn="l" rtl="0" eaLnBrk="0" fontAlgn="base" hangingPunct="0">
        <a:lnSpc>
          <a:spcPct val="70000"/>
        </a:lnSpc>
        <a:spcBef>
          <a:spcPct val="0"/>
        </a:spcBef>
        <a:spcAft>
          <a:spcPct val="20000"/>
        </a:spcAft>
        <a:buChar char="–"/>
        <a:defRPr sz="3600">
          <a:solidFill>
            <a:schemeClr val="tx1"/>
          </a:solidFill>
          <a:latin typeface="+mn-lt"/>
          <a:ea typeface="ヒラギノ角ゴ Pro W3" charset="-128"/>
        </a:defRPr>
      </a:lvl2pPr>
      <a:lvl3pPr marL="1143000" indent="-228600" algn="l" rtl="0" eaLnBrk="0" fontAlgn="base" hangingPunct="0">
        <a:lnSpc>
          <a:spcPct val="70000"/>
        </a:lnSpc>
        <a:spcBef>
          <a:spcPct val="0"/>
        </a:spcBef>
        <a:spcAft>
          <a:spcPct val="20000"/>
        </a:spcAft>
        <a:buChar char="•"/>
        <a:defRPr sz="3200">
          <a:solidFill>
            <a:schemeClr val="tx1"/>
          </a:solidFill>
          <a:latin typeface="+mn-lt"/>
          <a:ea typeface="ヒラギノ角ゴ Pro W3" charset="-128"/>
        </a:defRPr>
      </a:lvl3pPr>
      <a:lvl4pPr marL="1600200" indent="-228600" algn="l" rtl="0" eaLnBrk="0" fontAlgn="base" hangingPunct="0">
        <a:lnSpc>
          <a:spcPct val="70000"/>
        </a:lnSpc>
        <a:spcBef>
          <a:spcPct val="0"/>
        </a:spcBef>
        <a:spcAft>
          <a:spcPct val="20000"/>
        </a:spcAft>
        <a:buChar char="–"/>
        <a:defRPr sz="2800">
          <a:solidFill>
            <a:schemeClr val="tx1"/>
          </a:solidFill>
          <a:latin typeface="+mn-lt"/>
          <a:ea typeface="ヒラギノ角ゴ Pro W3" charset="-128"/>
        </a:defRPr>
      </a:lvl4pPr>
      <a:lvl5pPr marL="2057400" indent="-228600" algn="l" rtl="0" eaLnBrk="0" fontAlgn="base" hangingPunct="0">
        <a:lnSpc>
          <a:spcPct val="70000"/>
        </a:lnSpc>
        <a:spcBef>
          <a:spcPct val="0"/>
        </a:spcBef>
        <a:spcAft>
          <a:spcPct val="20000"/>
        </a:spcAft>
        <a:buChar char="»"/>
        <a:defRPr sz="2800">
          <a:solidFill>
            <a:schemeClr val="tx1"/>
          </a:solidFill>
          <a:latin typeface="+mn-lt"/>
          <a:ea typeface="ヒラギノ角ゴ Pro W3" charset="-128"/>
        </a:defRPr>
      </a:lvl5pPr>
      <a:lvl6pPr marL="2514600" indent="-228600" algn="l" rtl="0" fontAlgn="base">
        <a:lnSpc>
          <a:spcPct val="70000"/>
        </a:lnSpc>
        <a:spcBef>
          <a:spcPct val="0"/>
        </a:spcBef>
        <a:spcAft>
          <a:spcPct val="20000"/>
        </a:spcAft>
        <a:buChar char="»"/>
        <a:defRPr sz="2800">
          <a:solidFill>
            <a:schemeClr val="tx1"/>
          </a:solidFill>
          <a:latin typeface="+mn-lt"/>
        </a:defRPr>
      </a:lvl6pPr>
      <a:lvl7pPr marL="2971800" indent="-228600" algn="l" rtl="0" fontAlgn="base">
        <a:lnSpc>
          <a:spcPct val="70000"/>
        </a:lnSpc>
        <a:spcBef>
          <a:spcPct val="0"/>
        </a:spcBef>
        <a:spcAft>
          <a:spcPct val="20000"/>
        </a:spcAft>
        <a:buChar char="»"/>
        <a:defRPr sz="2800">
          <a:solidFill>
            <a:schemeClr val="tx1"/>
          </a:solidFill>
          <a:latin typeface="+mn-lt"/>
        </a:defRPr>
      </a:lvl7pPr>
      <a:lvl8pPr marL="3429000" indent="-228600" algn="l" rtl="0" fontAlgn="base">
        <a:lnSpc>
          <a:spcPct val="70000"/>
        </a:lnSpc>
        <a:spcBef>
          <a:spcPct val="0"/>
        </a:spcBef>
        <a:spcAft>
          <a:spcPct val="20000"/>
        </a:spcAft>
        <a:buChar char="»"/>
        <a:defRPr sz="2800">
          <a:solidFill>
            <a:schemeClr val="tx1"/>
          </a:solidFill>
          <a:latin typeface="+mn-lt"/>
        </a:defRPr>
      </a:lvl8pPr>
      <a:lvl9pPr marL="3886200" indent="-228600" algn="l" rtl="0" fontAlgn="base">
        <a:lnSpc>
          <a:spcPct val="70000"/>
        </a:lnSpc>
        <a:spcBef>
          <a:spcPct val="0"/>
        </a:spcBef>
        <a:spcAft>
          <a:spcPct val="2000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ctrTitle"/>
          </p:nvPr>
        </p:nvSpPr>
        <p:spPr>
          <a:xfrm>
            <a:off x="941388" y="1143000"/>
            <a:ext cx="7772400" cy="1219200"/>
          </a:xfrm>
        </p:spPr>
        <p:txBody>
          <a:bodyPr/>
          <a:lstStyle/>
          <a:p>
            <a:pPr algn="ctr" eaLnBrk="1" hangingPunct="1"/>
            <a:r>
              <a:rPr lang="en-US" dirty="0" smtClean="0">
                <a:latin typeface="Georgia" charset="0"/>
                <a:cs typeface="Arial" charset="0"/>
              </a:rPr>
              <a:t>Cancer Prevention and Control Research Network</a:t>
            </a:r>
          </a:p>
        </p:txBody>
      </p:sp>
      <p:sp>
        <p:nvSpPr>
          <p:cNvPr id="11267" name="Rectangle 5"/>
          <p:cNvSpPr>
            <a:spLocks noGrp="1" noChangeArrowheads="1"/>
          </p:cNvSpPr>
          <p:nvPr>
            <p:ph type="subTitle" idx="1"/>
          </p:nvPr>
        </p:nvSpPr>
        <p:spPr bwMode="auto">
          <a:xfrm>
            <a:off x="1258888" y="2895600"/>
            <a:ext cx="6970712" cy="2514600"/>
          </a:xfrm>
          <a:noFill/>
          <a:ln>
            <a:miter lim="800000"/>
            <a:headEnd/>
            <a:tailEnd/>
          </a:ln>
        </p:spPr>
        <p:txBody>
          <a:bodyPr vert="horz" wrap="square" lIns="91440" tIns="45720" rIns="91440" bIns="45720" numCol="1" anchor="t" anchorCtr="0" compatLnSpc="1">
            <a:prstTxWarp prst="textNoShape">
              <a:avLst/>
            </a:prstTxWarp>
          </a:bodyPr>
          <a:lstStyle/>
          <a:p>
            <a:pPr algn="ctr">
              <a:lnSpc>
                <a:spcPct val="150000"/>
              </a:lnSpc>
            </a:pPr>
            <a:r>
              <a:rPr lang="en-US" sz="2400" dirty="0" smtClean="0">
                <a:latin typeface="+mj-lt"/>
              </a:rPr>
              <a:t>A national network of academic, public health, and community partners who work together to reduce the burden of cancer, especially among those disproportionately affected. </a:t>
            </a:r>
            <a:endParaRPr lang="en-US" sz="2400" dirty="0" smtClean="0">
              <a:latin typeface="+mj-lt"/>
              <a:cs typeface="Arial" charset="0"/>
            </a:endParaRPr>
          </a:p>
        </p:txBody>
      </p:sp>
      <p:sp>
        <p:nvSpPr>
          <p:cNvPr id="4" name="TextBox 3"/>
          <p:cNvSpPr txBox="1"/>
          <p:nvPr/>
        </p:nvSpPr>
        <p:spPr>
          <a:xfrm>
            <a:off x="1258888" y="6076950"/>
            <a:ext cx="7532687" cy="338554"/>
          </a:xfrm>
          <a:prstGeom prst="rect">
            <a:avLst/>
          </a:prstGeom>
          <a:noFill/>
        </p:spPr>
        <p:txBody>
          <a:bodyPr>
            <a:spAutoFit/>
          </a:bodyPr>
          <a:lstStyle/>
          <a:p>
            <a:pPr defTabSz="914400" eaLnBrk="0" fontAlgn="base" hangingPunct="0">
              <a:spcBef>
                <a:spcPct val="0"/>
              </a:spcBef>
              <a:spcAft>
                <a:spcPct val="0"/>
              </a:spcAft>
              <a:defRPr/>
            </a:pPr>
            <a:r>
              <a:rPr lang="en-US" sz="800" dirty="0">
                <a:solidFill>
                  <a:srgbClr val="66209B"/>
                </a:solidFill>
                <a:ea typeface="ヒラギノ角ゴ Pro W3" charset="-128"/>
              </a:rPr>
              <a:t>This presentation was supported by Cooperative </a:t>
            </a:r>
            <a:r>
              <a:rPr lang="en-US" sz="800" dirty="0">
                <a:solidFill>
                  <a:srgbClr val="5A2781"/>
                </a:solidFill>
                <a:ea typeface="ヒラギノ角ゴ Pro W3" charset="-128"/>
              </a:rPr>
              <a:t>Agreement </a:t>
            </a:r>
            <a:r>
              <a:rPr lang="en-US" sz="800">
                <a:solidFill>
                  <a:srgbClr val="5A2781"/>
                </a:solidFill>
                <a:ea typeface="ヒラギノ角ゴ Pro W3" charset="-128"/>
              </a:rPr>
              <a:t>Number</a:t>
            </a:r>
            <a:r>
              <a:rPr lang="en-US" sz="800" b="1">
                <a:solidFill>
                  <a:srgbClr val="5A2781"/>
                </a:solidFill>
                <a:ea typeface="ヒラギノ角ゴ Pro W3" charset="-128"/>
              </a:rPr>
              <a:t> </a:t>
            </a:r>
            <a:r>
              <a:rPr lang="en-US" sz="800" smtClean="0">
                <a:solidFill>
                  <a:srgbClr val="5A2781"/>
                </a:solidFill>
                <a:ea typeface="ヒラギノ角ゴ Pro W3" charset="-128"/>
              </a:rPr>
              <a:t>1U48DP005017 from </a:t>
            </a:r>
            <a:r>
              <a:rPr lang="en-US" sz="800" dirty="0">
                <a:solidFill>
                  <a:srgbClr val="66209B"/>
                </a:solidFill>
                <a:ea typeface="ヒラギノ角ゴ Pro W3" charset="-128"/>
              </a:rPr>
              <a:t>the Centers for  Disease Control and Prevention. The findings and conclusions in this presentation are those of the author(s)  and do not necessarily represent the official position of the Centers for Disease Control and Prevention.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US" sz="4000" dirty="0" smtClean="0"/>
              <a:t>Recommended Process</a:t>
            </a:r>
            <a:endParaRPr lang="en-US" sz="4000" dirty="0"/>
          </a:p>
        </p:txBody>
      </p:sp>
      <p:sp>
        <p:nvSpPr>
          <p:cNvPr id="3" name="Text Placeholder 2"/>
          <p:cNvSpPr>
            <a:spLocks noGrp="1"/>
          </p:cNvSpPr>
          <p:nvPr>
            <p:ph type="body" sz="quarter" idx="11"/>
          </p:nvPr>
        </p:nvSpPr>
        <p:spPr>
          <a:xfrm>
            <a:off x="457200" y="1752600"/>
            <a:ext cx="8305800" cy="4114800"/>
          </a:xfrm>
        </p:spPr>
        <p:txBody>
          <a:bodyPr>
            <a:normAutofit/>
          </a:bodyPr>
          <a:lstStyle/>
          <a:p>
            <a:pPr marL="514350" indent="-514350">
              <a:buFont typeface="+mj-lt"/>
              <a:buAutoNum type="arabicPeriod"/>
            </a:pPr>
            <a:r>
              <a:rPr lang="en-US" dirty="0" smtClean="0"/>
              <a:t>Centers propose ideas in 3 kick-off calls</a:t>
            </a:r>
          </a:p>
          <a:p>
            <a:pPr marL="514350" indent="-514350">
              <a:buFont typeface="+mj-lt"/>
              <a:buAutoNum type="arabicPeriod"/>
            </a:pPr>
            <a:r>
              <a:rPr lang="en-US" dirty="0" smtClean="0"/>
              <a:t>Interested investigators form </a:t>
            </a:r>
            <a:r>
              <a:rPr lang="en-US" i="1" dirty="0" smtClean="0"/>
              <a:t>ad hoc </a:t>
            </a:r>
            <a:r>
              <a:rPr lang="en-US" dirty="0" smtClean="0"/>
              <a:t>workgroups, hold 2-4 calls to develop idea</a:t>
            </a:r>
          </a:p>
          <a:p>
            <a:pPr marL="514350" indent="-514350">
              <a:buFont typeface="+mj-lt"/>
              <a:buAutoNum type="arabicPeriod"/>
            </a:pPr>
            <a:r>
              <a:rPr lang="en-US" dirty="0" smtClean="0"/>
              <a:t>Co-leads present idea at kick-off meeting using provided template</a:t>
            </a:r>
          </a:p>
          <a:p>
            <a:pPr marL="514350" indent="-514350">
              <a:buFont typeface="+mj-lt"/>
              <a:buAutoNum type="arabicPeriod"/>
            </a:pPr>
            <a:r>
              <a:rPr lang="en-US" dirty="0" smtClean="0"/>
              <a:t>SC discusses, ranks, and selects 3-4 ideas for cross-center projects – charters workgroups</a:t>
            </a:r>
          </a:p>
          <a:p>
            <a:pPr marL="457200" indent="-457200">
              <a:buFont typeface="Arial" panose="020B0604020202020204" pitchFamily="34" charset="0"/>
              <a:buChar char="•"/>
            </a:pPr>
            <a:endParaRPr lang="en-US" dirty="0" smtClean="0"/>
          </a:p>
        </p:txBody>
      </p:sp>
    </p:spTree>
    <p:extLst>
      <p:ext uri="{BB962C8B-B14F-4D97-AF65-F5344CB8AC3E}">
        <p14:creationId xmlns:p14="http://schemas.microsoft.com/office/powerpoint/2010/main" val="6431886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Recommended Rating Criteria</a:t>
            </a:r>
            <a:endParaRPr lang="en-US" dirty="0"/>
          </a:p>
        </p:txBody>
      </p:sp>
      <p:sp>
        <p:nvSpPr>
          <p:cNvPr id="5" name="Content Placeholder 4"/>
          <p:cNvSpPr>
            <a:spLocks noGrp="1"/>
          </p:cNvSpPr>
          <p:nvPr>
            <p:ph idx="1"/>
          </p:nvPr>
        </p:nvSpPr>
        <p:spPr/>
        <p:txBody>
          <a:bodyPr/>
          <a:lstStyle/>
          <a:p>
            <a:endParaRPr lang="en-US"/>
          </a:p>
        </p:txBody>
      </p:sp>
      <p:graphicFrame>
        <p:nvGraphicFramePr>
          <p:cNvPr id="6" name="Content Placeholder 4"/>
          <p:cNvGraphicFramePr>
            <a:graphicFrameLocks/>
          </p:cNvGraphicFramePr>
          <p:nvPr>
            <p:extLst/>
          </p:nvPr>
        </p:nvGraphicFramePr>
        <p:xfrm>
          <a:off x="304799" y="1478602"/>
          <a:ext cx="8382001" cy="4617398"/>
        </p:xfrm>
        <a:graphic>
          <a:graphicData uri="http://schemas.openxmlformats.org/drawingml/2006/table">
            <a:tbl>
              <a:tblPr firstRow="1" bandRow="1">
                <a:tableStyleId>{5C22544A-7EE6-4342-B048-85BDC9FD1C3A}</a:tableStyleId>
              </a:tblPr>
              <a:tblGrid>
                <a:gridCol w="1833563"/>
                <a:gridCol w="6548438"/>
              </a:tblGrid>
              <a:tr h="434463">
                <a:tc>
                  <a:txBody>
                    <a:bodyPr/>
                    <a:lstStyle/>
                    <a:p>
                      <a:r>
                        <a:rPr lang="en-US" dirty="0" smtClean="0">
                          <a:solidFill>
                            <a:schemeClr val="bg1"/>
                          </a:solidFill>
                        </a:rPr>
                        <a:t>Criteria</a:t>
                      </a:r>
                      <a:endParaRPr lang="en-US" dirty="0">
                        <a:solidFill>
                          <a:schemeClr val="bg1"/>
                        </a:solidFill>
                      </a:endParaRPr>
                    </a:p>
                  </a:txBody>
                  <a:tcPr/>
                </a:tc>
                <a:tc>
                  <a:txBody>
                    <a:bodyPr/>
                    <a:lstStyle/>
                    <a:p>
                      <a:r>
                        <a:rPr lang="en-US" dirty="0" smtClean="0">
                          <a:solidFill>
                            <a:schemeClr val="bg1"/>
                          </a:solidFill>
                        </a:rPr>
                        <a:t>Critical Questions</a:t>
                      </a:r>
                      <a:endParaRPr lang="en-US" dirty="0">
                        <a:solidFill>
                          <a:schemeClr val="bg1"/>
                        </a:solidFill>
                      </a:endParaRPr>
                    </a:p>
                  </a:txBody>
                  <a:tcPr/>
                </a:tc>
              </a:tr>
              <a:tr h="735999">
                <a:tc>
                  <a:txBody>
                    <a:bodyPr/>
                    <a:lstStyle/>
                    <a:p>
                      <a:r>
                        <a:rPr lang="en-US" dirty="0" smtClean="0"/>
                        <a:t>Significance</a:t>
                      </a:r>
                      <a:endParaRPr lang="en-US" dirty="0"/>
                    </a:p>
                  </a:txBody>
                  <a:tcPr/>
                </a:tc>
                <a:tc>
                  <a:txBody>
                    <a:bodyPr/>
                    <a:lstStyle/>
                    <a:p>
                      <a:r>
                        <a:rPr lang="en-US" sz="1800" kern="1200" dirty="0" smtClean="0">
                          <a:solidFill>
                            <a:schemeClr val="dk1"/>
                          </a:solidFill>
                          <a:effectLst/>
                          <a:latin typeface="+mn-lt"/>
                          <a:ea typeface="+mn-ea"/>
                          <a:cs typeface="+mn-cs"/>
                        </a:rPr>
                        <a:t>Could this project significantly accelerate the implementation of evidence-based cancer control ?</a:t>
                      </a:r>
                      <a:endParaRPr lang="en-US" sz="1800" kern="1200" dirty="0">
                        <a:solidFill>
                          <a:schemeClr val="dk1"/>
                        </a:solidFill>
                        <a:effectLst/>
                        <a:latin typeface="+mn-lt"/>
                        <a:ea typeface="+mn-ea"/>
                        <a:cs typeface="+mn-cs"/>
                      </a:endParaRPr>
                    </a:p>
                  </a:txBody>
                  <a:tcPr/>
                </a:tc>
              </a:tr>
              <a:tr h="609600">
                <a:tc>
                  <a:txBody>
                    <a:bodyPr/>
                    <a:lstStyle/>
                    <a:p>
                      <a:r>
                        <a:rPr lang="en-US" dirty="0" smtClean="0"/>
                        <a:t>Feasibility</a:t>
                      </a:r>
                      <a:endParaRPr lang="en-US" dirty="0"/>
                    </a:p>
                  </a:txBody>
                  <a:tcPr/>
                </a:tc>
                <a:tc>
                  <a:txBody>
                    <a:bodyPr/>
                    <a:lstStyle/>
                    <a:p>
                      <a:r>
                        <a:rPr lang="en-US" sz="1800" kern="1200" dirty="0" smtClean="0">
                          <a:solidFill>
                            <a:schemeClr val="dk1"/>
                          </a:solidFill>
                          <a:effectLst/>
                          <a:latin typeface="+mn-lt"/>
                          <a:ea typeface="+mn-ea"/>
                          <a:cs typeface="+mn-cs"/>
                        </a:rPr>
                        <a:t>Does CPCRN have the expertise, time, resources, and partnerships to carry out the project? </a:t>
                      </a:r>
                      <a:endParaRPr lang="en-US" dirty="0"/>
                    </a:p>
                  </a:txBody>
                  <a:tcPr/>
                </a:tc>
              </a:tr>
              <a:tr h="497088">
                <a:tc>
                  <a:txBody>
                    <a:bodyPr/>
                    <a:lstStyle/>
                    <a:p>
                      <a:r>
                        <a:rPr lang="en-US" dirty="0" smtClean="0"/>
                        <a:t>Scalability</a:t>
                      </a:r>
                      <a:endParaRPr lang="en-US" dirty="0"/>
                    </a:p>
                  </a:txBody>
                  <a:tcPr/>
                </a:tc>
                <a:tc>
                  <a:txBody>
                    <a:bodyPr/>
                    <a:lstStyle/>
                    <a:p>
                      <a:r>
                        <a:rPr lang="en-US" sz="1800" kern="1200" dirty="0" smtClean="0">
                          <a:solidFill>
                            <a:schemeClr val="dk1"/>
                          </a:solidFill>
                          <a:effectLst/>
                          <a:latin typeface="+mn-lt"/>
                          <a:ea typeface="+mn-ea"/>
                          <a:cs typeface="+mn-cs"/>
                        </a:rPr>
                        <a:t>Does the project have the potential to be scaled up if successful?</a:t>
                      </a:r>
                      <a:endParaRPr lang="en-US" dirty="0"/>
                    </a:p>
                  </a:txBody>
                  <a:tcPr/>
                </a:tc>
              </a:tr>
              <a:tr h="691632">
                <a:tc>
                  <a:txBody>
                    <a:bodyPr/>
                    <a:lstStyle/>
                    <a:p>
                      <a:r>
                        <a:rPr lang="en-US" dirty="0" smtClean="0"/>
                        <a:t>Scientific</a:t>
                      </a:r>
                      <a:r>
                        <a:rPr lang="en-US" baseline="0" dirty="0" smtClean="0"/>
                        <a:t> Merit</a:t>
                      </a:r>
                      <a:endParaRPr lang="en-US" dirty="0"/>
                    </a:p>
                  </a:txBody>
                  <a:tcPr/>
                </a:tc>
                <a:tc>
                  <a:txBody>
                    <a:bodyPr/>
                    <a:lstStyle/>
                    <a:p>
                      <a:r>
                        <a:rPr lang="en-US" sz="1800" kern="1200" dirty="0" smtClean="0">
                          <a:solidFill>
                            <a:schemeClr val="dk1"/>
                          </a:solidFill>
                          <a:effectLst/>
                          <a:latin typeface="+mn-lt"/>
                          <a:ea typeface="+mn-ea"/>
                          <a:cs typeface="+mn-cs"/>
                        </a:rPr>
                        <a:t>Does the project make an important contribution to scientific knowledge of dissemination and implementation?</a:t>
                      </a:r>
                      <a:endParaRPr lang="en-US" dirty="0"/>
                    </a:p>
                  </a:txBody>
                  <a:tcPr/>
                </a:tc>
              </a:tr>
              <a:tr h="475136">
                <a:tc>
                  <a:txBody>
                    <a:bodyPr/>
                    <a:lstStyle/>
                    <a:p>
                      <a:r>
                        <a:rPr lang="en-US" dirty="0" smtClean="0"/>
                        <a:t>Funder Priority</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Is the project responsive CDC/NCI priorities for CPCRN?  Is the project</a:t>
                      </a:r>
                      <a:r>
                        <a:rPr lang="en-US" sz="1800" kern="1200" baseline="0" dirty="0" smtClean="0">
                          <a:solidFill>
                            <a:schemeClr val="dk1"/>
                          </a:solidFill>
                          <a:effectLst/>
                          <a:latin typeface="+mn-lt"/>
                          <a:ea typeface="+mn-ea"/>
                          <a:cs typeface="+mn-cs"/>
                        </a:rPr>
                        <a:t> specific to this thematic network (i.e., no overlap with work of other thematic networks)?</a:t>
                      </a:r>
                    </a:p>
                  </a:txBody>
                  <a:tcPr/>
                </a:tc>
              </a:tr>
              <a:tr h="703736">
                <a:tc>
                  <a:txBody>
                    <a:bodyPr/>
                    <a:lstStyle/>
                    <a:p>
                      <a:r>
                        <a:rPr lang="en-US" dirty="0" smtClean="0"/>
                        <a:t>Member Interest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effectLst/>
                          <a:latin typeface="+mn-lt"/>
                          <a:ea typeface="+mn-ea"/>
                          <a:cs typeface="+mn-cs"/>
                        </a:rPr>
                        <a:t>Are enough CPRN members interested to lead/conduct the project?</a:t>
                      </a:r>
                    </a:p>
                  </a:txBody>
                  <a:tcPr/>
                </a:tc>
              </a:tr>
            </a:tbl>
          </a:graphicData>
        </a:graphic>
      </p:graphicFrame>
    </p:spTree>
    <p:extLst>
      <p:ext uri="{BB962C8B-B14F-4D97-AF65-F5344CB8AC3E}">
        <p14:creationId xmlns:p14="http://schemas.microsoft.com/office/powerpoint/2010/main" val="17022227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Ranking Cross-Center Project Ideas</a:t>
            </a:r>
            <a:endParaRPr lang="en-US" dirty="0"/>
          </a:p>
        </p:txBody>
      </p:sp>
      <p:sp>
        <p:nvSpPr>
          <p:cNvPr id="3" name="Text Placeholder 2"/>
          <p:cNvSpPr>
            <a:spLocks noGrp="1"/>
          </p:cNvSpPr>
          <p:nvPr>
            <p:ph type="body" sz="quarter" idx="11"/>
          </p:nvPr>
        </p:nvSpPr>
        <p:spPr/>
        <p:txBody>
          <a:bodyPr>
            <a:normAutofit/>
          </a:bodyPr>
          <a:lstStyle/>
          <a:p>
            <a:pPr marL="0" indent="0"/>
            <a:r>
              <a:rPr lang="en-US" sz="2600" dirty="0" smtClean="0">
                <a:latin typeface="Arial" panose="020B0604020202020204" pitchFamily="34" charset="0"/>
                <a:cs typeface="Arial" panose="020B0604020202020204" pitchFamily="34" charset="0"/>
              </a:rPr>
              <a:t>Rank the projects based on how well they address 5 criteria for cross-center collaboration</a:t>
            </a:r>
          </a:p>
          <a:p>
            <a:pPr marL="457200" indent="-457200">
              <a:buFont typeface="Arial" panose="020B0604020202020204" pitchFamily="34" charset="0"/>
              <a:buChar char="•"/>
            </a:pPr>
            <a:endParaRPr lang="en-US" dirty="0" smtClean="0"/>
          </a:p>
          <a:p>
            <a:pPr marL="0" indent="0"/>
            <a:r>
              <a:rPr lang="en-US" sz="2400" dirty="0" smtClean="0">
                <a:latin typeface="Arial" panose="020B0604020202020204" pitchFamily="34" charset="0"/>
                <a:cs typeface="Arial" panose="020B0604020202020204" pitchFamily="34" charset="0"/>
              </a:rPr>
              <a:t>  1			   2				  3				  4				5</a:t>
            </a:r>
          </a:p>
          <a:p>
            <a:pPr marL="0" indent="0"/>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best meets criteria					least meets criteria </a:t>
            </a:r>
          </a:p>
          <a:p>
            <a:pPr marL="457200" indent="-4572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0" indent="0"/>
            <a:r>
              <a:rPr lang="en-US" sz="2400" dirty="0" smtClean="0">
                <a:latin typeface="Arial" panose="020B0604020202020204" pitchFamily="34" charset="0"/>
                <a:cs typeface="Arial" panose="020B0604020202020204" pitchFamily="34" charset="0"/>
              </a:rPr>
              <a:t>Note:  this is not a ranking of your interest in the projects</a:t>
            </a:r>
            <a:endParaRPr lang="en-US" sz="2400" dirty="0">
              <a:latin typeface="Arial" panose="020B0604020202020204" pitchFamily="34" charset="0"/>
              <a:cs typeface="Arial" panose="020B0604020202020204" pitchFamily="34" charset="0"/>
            </a:endParaRPr>
          </a:p>
        </p:txBody>
      </p:sp>
      <p:cxnSp>
        <p:nvCxnSpPr>
          <p:cNvPr id="5" name="Straight Connector 4"/>
          <p:cNvCxnSpPr/>
          <p:nvPr/>
        </p:nvCxnSpPr>
        <p:spPr>
          <a:xfrm>
            <a:off x="1219200" y="3733800"/>
            <a:ext cx="68580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6764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US" dirty="0" smtClean="0"/>
              <a:t>Expectations of Workgroup Membership</a:t>
            </a:r>
            <a:endParaRPr lang="en-US" dirty="0"/>
          </a:p>
        </p:txBody>
      </p:sp>
      <p:sp>
        <p:nvSpPr>
          <p:cNvPr id="3" name="Text Placeholder 2"/>
          <p:cNvSpPr>
            <a:spLocks noGrp="1"/>
          </p:cNvSpPr>
          <p:nvPr>
            <p:ph type="body" sz="quarter" idx="11"/>
          </p:nvPr>
        </p:nvSpPr>
        <p:spPr/>
        <p:txBody>
          <a:bodyPr>
            <a:normAutofit/>
          </a:bodyPr>
          <a:lstStyle/>
          <a:p>
            <a:r>
              <a:rPr lang="en-US" sz="2400" dirty="0" smtClean="0">
                <a:latin typeface="Arial" panose="020B0604020202020204" pitchFamily="34" charset="0"/>
                <a:cs typeface="Arial" panose="020B0604020202020204" pitchFamily="34" charset="0"/>
              </a:rPr>
              <a:t>Substantive contributions</a:t>
            </a:r>
          </a:p>
          <a:p>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Active participation</a:t>
            </a:r>
          </a:p>
          <a:p>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Task responsibility</a:t>
            </a:r>
          </a:p>
          <a:p>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Resource contribution</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0056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Ranking Cross-Center Project </a:t>
            </a:r>
            <a:r>
              <a:rPr lang="en-US" dirty="0" smtClean="0"/>
              <a:t>Ideas</a:t>
            </a:r>
            <a:endParaRPr lang="en-US" dirty="0"/>
          </a:p>
        </p:txBody>
      </p:sp>
      <p:sp>
        <p:nvSpPr>
          <p:cNvPr id="3" name="Text Placeholder 2"/>
          <p:cNvSpPr>
            <a:spLocks noGrp="1"/>
          </p:cNvSpPr>
          <p:nvPr>
            <p:ph type="body" sz="quarter" idx="11"/>
          </p:nvPr>
        </p:nvSpPr>
        <p:spPr/>
        <p:txBody>
          <a:bodyPr>
            <a:normAutofit/>
          </a:bodyPr>
          <a:lstStyle/>
          <a:p>
            <a:pPr marL="0" indent="0"/>
            <a:r>
              <a:rPr lang="en-US" sz="2400" dirty="0" smtClean="0"/>
              <a:t>Considering the expectations for membership, rank your Center’s interest in participating in each project</a:t>
            </a:r>
          </a:p>
          <a:p>
            <a:pPr marL="0" indent="0"/>
            <a:endParaRPr lang="en-US" sz="2400" dirty="0" smtClean="0"/>
          </a:p>
          <a:p>
            <a:pPr marL="0" indent="0"/>
            <a:r>
              <a:rPr lang="en-US" sz="2400" dirty="0">
                <a:latin typeface="Arial" panose="020B0604020202020204" pitchFamily="34" charset="0"/>
                <a:cs typeface="Arial" panose="020B0604020202020204" pitchFamily="34" charset="0"/>
              </a:rPr>
              <a:t>1			   2				  3				  4				5</a:t>
            </a:r>
          </a:p>
          <a:p>
            <a:pPr marL="0" indent="0"/>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most interested</a:t>
            </a: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		least interested </a:t>
            </a:r>
            <a:endParaRPr lang="en-US" sz="2400" dirty="0">
              <a:latin typeface="Arial" panose="020B0604020202020204" pitchFamily="34" charset="0"/>
              <a:cs typeface="Arial" panose="020B0604020202020204" pitchFamily="34" charset="0"/>
            </a:endParaRPr>
          </a:p>
          <a:p>
            <a:pPr marL="0" indent="0"/>
            <a:endParaRPr lang="en-US" sz="2400" dirty="0"/>
          </a:p>
        </p:txBody>
      </p:sp>
      <p:cxnSp>
        <p:nvCxnSpPr>
          <p:cNvPr id="5" name="Straight Connector 4"/>
          <p:cNvCxnSpPr/>
          <p:nvPr/>
        </p:nvCxnSpPr>
        <p:spPr>
          <a:xfrm>
            <a:off x="1143000" y="3505200"/>
            <a:ext cx="70104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9744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p:txBody>
          <a:bodyPr>
            <a:noAutofit/>
          </a:bodyPr>
          <a:lstStyle/>
          <a:p>
            <a:pPr algn="ctr"/>
            <a:r>
              <a:rPr lang="en-US" sz="6000" dirty="0" smtClean="0"/>
              <a:t>What We Do</a:t>
            </a:r>
            <a:endParaRPr lang="en-US" sz="6000" dirty="0"/>
          </a:p>
        </p:txBody>
      </p:sp>
      <p:sp>
        <p:nvSpPr>
          <p:cNvPr id="12" name="Text Placeholder 11"/>
          <p:cNvSpPr>
            <a:spLocks noGrp="1"/>
          </p:cNvSpPr>
          <p:nvPr>
            <p:ph type="body" sz="quarter" idx="11"/>
          </p:nvPr>
        </p:nvSpPr>
        <p:spPr>
          <a:xfrm>
            <a:off x="533400" y="1828800"/>
            <a:ext cx="8229600" cy="4038600"/>
          </a:xfrm>
        </p:spPr>
        <p:txBody>
          <a:bodyPr>
            <a:normAutofit lnSpcReduction="10000"/>
          </a:bodyPr>
          <a:lstStyle/>
          <a:p>
            <a:pPr marL="0" indent="0"/>
            <a:r>
              <a:rPr lang="en-US" sz="2400" dirty="0" smtClean="0">
                <a:solidFill>
                  <a:schemeClr val="tx2">
                    <a:lumMod val="75000"/>
                  </a:schemeClr>
                </a:solidFill>
                <a:latin typeface="Arial" panose="020B0604020202020204" pitchFamily="34" charset="0"/>
                <a:cs typeface="Arial" panose="020B0604020202020204" pitchFamily="34" charset="0"/>
              </a:rPr>
              <a:t>Conduct community-based </a:t>
            </a:r>
            <a:r>
              <a:rPr lang="en-US" sz="2400" dirty="0">
                <a:solidFill>
                  <a:schemeClr val="tx2">
                    <a:lumMod val="75000"/>
                  </a:schemeClr>
                </a:solidFill>
                <a:latin typeface="Arial" panose="020B0604020202020204" pitchFamily="34" charset="0"/>
                <a:cs typeface="Arial" panose="020B0604020202020204" pitchFamily="34" charset="0"/>
              </a:rPr>
              <a:t>research </a:t>
            </a:r>
            <a:r>
              <a:rPr lang="en-US" sz="2400" dirty="0" smtClean="0">
                <a:solidFill>
                  <a:schemeClr val="tx2">
                    <a:lumMod val="75000"/>
                  </a:schemeClr>
                </a:solidFill>
                <a:latin typeface="Arial" panose="020B0604020202020204" pitchFamily="34" charset="0"/>
                <a:cs typeface="Arial" panose="020B0604020202020204" pitchFamily="34" charset="0"/>
              </a:rPr>
              <a:t>to:</a:t>
            </a:r>
          </a:p>
          <a:p>
            <a:pPr marL="457200" indent="-457200">
              <a:buFont typeface="Arial" panose="020B0604020202020204" pitchFamily="34" charset="0"/>
              <a:buChar char="•"/>
            </a:pPr>
            <a:endParaRPr lang="en-US" sz="2400" dirty="0" smtClean="0">
              <a:solidFill>
                <a:schemeClr val="tx2">
                  <a:lumMod val="75000"/>
                </a:schemeClr>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2400" dirty="0" smtClean="0">
                <a:solidFill>
                  <a:schemeClr val="tx2">
                    <a:lumMod val="75000"/>
                  </a:schemeClr>
                </a:solidFill>
                <a:latin typeface="Arial" panose="020B0604020202020204" pitchFamily="34" charset="0"/>
                <a:cs typeface="Arial" panose="020B0604020202020204" pitchFamily="34" charset="0"/>
              </a:rPr>
              <a:t>Accelerate adoption </a:t>
            </a:r>
            <a:r>
              <a:rPr lang="en-US" sz="2400" dirty="0">
                <a:solidFill>
                  <a:schemeClr val="tx2">
                    <a:lumMod val="75000"/>
                  </a:schemeClr>
                </a:solidFill>
                <a:latin typeface="Arial" panose="020B0604020202020204" pitchFamily="34" charset="0"/>
                <a:cs typeface="Arial" panose="020B0604020202020204" pitchFamily="34" charset="0"/>
              </a:rPr>
              <a:t>and implementation of evidence-based cancer prevention and </a:t>
            </a:r>
            <a:r>
              <a:rPr lang="en-US" sz="2400" dirty="0" smtClean="0">
                <a:solidFill>
                  <a:schemeClr val="tx2">
                    <a:lumMod val="75000"/>
                  </a:schemeClr>
                </a:solidFill>
                <a:latin typeface="Arial" panose="020B0604020202020204" pitchFamily="34" charset="0"/>
                <a:cs typeface="Arial" panose="020B0604020202020204" pitchFamily="34" charset="0"/>
              </a:rPr>
              <a:t>control</a:t>
            </a:r>
          </a:p>
          <a:p>
            <a:pPr marL="457200" indent="-457200">
              <a:buFont typeface="Arial" panose="020B0604020202020204" pitchFamily="34" charset="0"/>
              <a:buChar char="•"/>
            </a:pPr>
            <a:endParaRPr lang="en-US" sz="2400" dirty="0">
              <a:solidFill>
                <a:schemeClr val="tx2">
                  <a:lumMod val="75000"/>
                </a:schemeClr>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2400" dirty="0" smtClean="0">
                <a:solidFill>
                  <a:schemeClr val="tx2">
                    <a:lumMod val="75000"/>
                  </a:schemeClr>
                </a:solidFill>
                <a:latin typeface="Arial" panose="020B0604020202020204" pitchFamily="34" charset="0"/>
                <a:cs typeface="Arial" panose="020B0604020202020204" pitchFamily="34" charset="0"/>
              </a:rPr>
              <a:t>Enhance </a:t>
            </a:r>
            <a:r>
              <a:rPr lang="en-US" sz="2400" dirty="0">
                <a:solidFill>
                  <a:schemeClr val="tx2">
                    <a:lumMod val="75000"/>
                  </a:schemeClr>
                </a:solidFill>
                <a:latin typeface="Arial" panose="020B0604020202020204" pitchFamily="34" charset="0"/>
                <a:cs typeface="Arial" panose="020B0604020202020204" pitchFamily="34" charset="0"/>
              </a:rPr>
              <a:t>large-scale efforts to reach under-served </a:t>
            </a:r>
            <a:r>
              <a:rPr lang="en-US" sz="2400" dirty="0" smtClean="0">
                <a:solidFill>
                  <a:schemeClr val="tx2">
                    <a:lumMod val="75000"/>
                  </a:schemeClr>
                </a:solidFill>
                <a:latin typeface="Arial" panose="020B0604020202020204" pitchFamily="34" charset="0"/>
                <a:cs typeface="Arial" panose="020B0604020202020204" pitchFamily="34" charset="0"/>
              </a:rPr>
              <a:t>populations</a:t>
            </a:r>
          </a:p>
          <a:p>
            <a:pPr marL="457200" indent="-457200">
              <a:buFont typeface="Arial" panose="020B0604020202020204" pitchFamily="34" charset="0"/>
              <a:buChar char="•"/>
            </a:pPr>
            <a:endParaRPr lang="en-US" sz="2400" dirty="0" smtClean="0">
              <a:solidFill>
                <a:schemeClr val="tx2">
                  <a:lumMod val="75000"/>
                </a:schemeClr>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2400" dirty="0" smtClean="0">
                <a:solidFill>
                  <a:schemeClr val="tx2">
                    <a:lumMod val="75000"/>
                  </a:schemeClr>
                </a:solidFill>
                <a:latin typeface="Arial" panose="020B0604020202020204" pitchFamily="34" charset="0"/>
                <a:cs typeface="Arial" panose="020B0604020202020204" pitchFamily="34" charset="0"/>
              </a:rPr>
              <a:t>Advance the science </a:t>
            </a:r>
            <a:r>
              <a:rPr lang="en-US" sz="2400" i="1" u="sng" dirty="0" smtClean="0">
                <a:solidFill>
                  <a:schemeClr val="tx2">
                    <a:lumMod val="75000"/>
                  </a:schemeClr>
                </a:solidFill>
                <a:latin typeface="Arial" panose="020B0604020202020204" pitchFamily="34" charset="0"/>
                <a:cs typeface="Arial" panose="020B0604020202020204" pitchFamily="34" charset="0"/>
              </a:rPr>
              <a:t>and</a:t>
            </a:r>
            <a:r>
              <a:rPr lang="en-US" sz="2400" i="1" dirty="0" smtClean="0">
                <a:solidFill>
                  <a:schemeClr val="tx2">
                    <a:lumMod val="75000"/>
                  </a:schemeClr>
                </a:solidFill>
                <a:latin typeface="Arial" panose="020B0604020202020204" pitchFamily="34" charset="0"/>
                <a:cs typeface="Arial" panose="020B0604020202020204" pitchFamily="34" charset="0"/>
              </a:rPr>
              <a:t> </a:t>
            </a:r>
            <a:r>
              <a:rPr lang="en-US" sz="2400" dirty="0" smtClean="0">
                <a:solidFill>
                  <a:schemeClr val="tx2">
                    <a:lumMod val="75000"/>
                  </a:schemeClr>
                </a:solidFill>
                <a:latin typeface="Arial" panose="020B0604020202020204" pitchFamily="34" charset="0"/>
                <a:cs typeface="Arial" panose="020B0604020202020204" pitchFamily="34" charset="0"/>
              </a:rPr>
              <a:t>practice of dissemination and implementation</a:t>
            </a:r>
            <a:endParaRPr lang="en-US" sz="2400" dirty="0">
              <a:solidFill>
                <a:schemeClr val="tx2">
                  <a:lumMod val="75000"/>
                </a:schemeClr>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animEffect transition="in" filter="fade">
                                      <p:cBhvr>
                                        <p:cTn id="7" dur="500"/>
                                        <p:tgtEl>
                                          <p:spTgt spid="1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xEl>
                                              <p:pRg st="4" end="4"/>
                                            </p:txEl>
                                          </p:spTgt>
                                        </p:tgtEl>
                                        <p:attrNameLst>
                                          <p:attrName>style.visibility</p:attrName>
                                        </p:attrNameLst>
                                      </p:cBhvr>
                                      <p:to>
                                        <p:strVal val="visible"/>
                                      </p:to>
                                    </p:set>
                                    <p:animEffect transition="in" filter="fade">
                                      <p:cBhvr>
                                        <p:cTn id="12" dur="500"/>
                                        <p:tgtEl>
                                          <p:spTgt spid="1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xEl>
                                              <p:pRg st="6" end="6"/>
                                            </p:txEl>
                                          </p:spTgt>
                                        </p:tgtEl>
                                        <p:attrNameLst>
                                          <p:attrName>style.visibility</p:attrName>
                                        </p:attrNameLst>
                                      </p:cBhvr>
                                      <p:to>
                                        <p:strVal val="visible"/>
                                      </p:to>
                                    </p:set>
                                    <p:animEffect transition="in" filter="fade">
                                      <p:cBhvr>
                                        <p:cTn id="17" dur="500"/>
                                        <p:tgtEl>
                                          <p:spTgt spid="1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399" y="228600"/>
            <a:ext cx="8839201" cy="6400800"/>
          </a:xfrm>
          <a:prstGeom prst="rect">
            <a:avLst/>
          </a:prstGeom>
        </p:spPr>
      </p:pic>
    </p:spTree>
    <p:extLst>
      <p:ext uri="{BB962C8B-B14F-4D97-AF65-F5344CB8AC3E}">
        <p14:creationId xmlns:p14="http://schemas.microsoft.com/office/powerpoint/2010/main" val="1999746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Metrics of Success</a:t>
            </a:r>
            <a:endParaRPr lang="en-US" dirty="0"/>
          </a:p>
        </p:txBody>
      </p:sp>
      <p:sp>
        <p:nvSpPr>
          <p:cNvPr id="3" name="Text Placeholder 2"/>
          <p:cNvSpPr>
            <a:spLocks noGrp="1"/>
          </p:cNvSpPr>
          <p:nvPr>
            <p:ph type="body" sz="quarter" idx="11"/>
          </p:nvPr>
        </p:nvSpPr>
        <p:spPr/>
        <p:txBody>
          <a:bodyPr>
            <a:normAutofit/>
          </a:bodyPr>
          <a:lstStyle/>
          <a:p>
            <a:pPr marL="0" indent="0"/>
            <a:r>
              <a:rPr lang="en-US" sz="2400" dirty="0" smtClean="0">
                <a:latin typeface="Arial" panose="020B0604020202020204" pitchFamily="34" charset="0"/>
                <a:cs typeface="Arial" panose="020B0604020202020204" pitchFamily="34" charset="0"/>
              </a:rPr>
              <a:t>CPCRN Progress Reporting System:</a:t>
            </a:r>
          </a:p>
          <a:p>
            <a:pPr>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2400" dirty="0" smtClean="0">
                <a:latin typeface="Arial" panose="020B0604020202020204" pitchFamily="34" charset="0"/>
                <a:cs typeface="Arial" panose="020B0604020202020204" pitchFamily="34" charset="0"/>
              </a:rPr>
              <a:t>Number of research and dissemination activities</a:t>
            </a:r>
          </a:p>
          <a:p>
            <a:pPr>
              <a:buFont typeface="Arial" panose="020B0604020202020204" pitchFamily="34" charset="0"/>
              <a:buChar char="•"/>
            </a:pPr>
            <a:r>
              <a:rPr lang="en-US" sz="2400" dirty="0" smtClean="0">
                <a:latin typeface="Arial" panose="020B0604020202020204" pitchFamily="34" charset="0"/>
                <a:cs typeface="Arial" panose="020B0604020202020204" pitchFamily="34" charset="0"/>
              </a:rPr>
              <a:t>Number, size, and type of grants</a:t>
            </a:r>
          </a:p>
          <a:p>
            <a:pPr>
              <a:buFont typeface="Arial" panose="020B0604020202020204" pitchFamily="34" charset="0"/>
              <a:buChar char="•"/>
            </a:pPr>
            <a:r>
              <a:rPr lang="en-US" sz="2400" dirty="0" smtClean="0">
                <a:latin typeface="Arial" panose="020B0604020202020204" pitchFamily="34" charset="0"/>
                <a:cs typeface="Arial" panose="020B0604020202020204" pitchFamily="34" charset="0"/>
              </a:rPr>
              <a:t>Number of publications</a:t>
            </a:r>
          </a:p>
          <a:p>
            <a:pPr>
              <a:buFont typeface="Arial" panose="020B0604020202020204" pitchFamily="34" charset="0"/>
              <a:buChar char="•"/>
            </a:pPr>
            <a:r>
              <a:rPr lang="en-US" sz="2400" dirty="0" smtClean="0">
                <a:latin typeface="Arial" panose="020B0604020202020204" pitchFamily="34" charset="0"/>
                <a:cs typeface="Arial" panose="020B0604020202020204" pitchFamily="34" charset="0"/>
              </a:rPr>
              <a:t>Number of presentations</a:t>
            </a:r>
          </a:p>
          <a:p>
            <a:pPr>
              <a:buFont typeface="Arial" panose="020B0604020202020204" pitchFamily="34" charset="0"/>
              <a:buChar char="•"/>
            </a:pPr>
            <a:r>
              <a:rPr lang="en-US" sz="2400" dirty="0" smtClean="0">
                <a:latin typeface="Arial" panose="020B0604020202020204" pitchFamily="34" charset="0"/>
                <a:cs typeface="Arial" panose="020B0604020202020204" pitchFamily="34" charset="0"/>
              </a:rPr>
              <a:t>Number of reports, plans, and policies </a:t>
            </a:r>
          </a:p>
          <a:p>
            <a:pPr>
              <a:buFont typeface="Arial" panose="020B0604020202020204" pitchFamily="34" charset="0"/>
              <a:buChar char="•"/>
            </a:pPr>
            <a:endParaRPr lang="en-US" sz="2400" dirty="0" smtClean="0">
              <a:latin typeface="Arial" panose="020B0604020202020204" pitchFamily="34" charset="0"/>
              <a:cs typeface="Arial" panose="020B0604020202020204" pitchFamily="34" charset="0"/>
            </a:endParaRPr>
          </a:p>
          <a:p>
            <a:pPr marL="0" indent="0"/>
            <a:r>
              <a:rPr lang="en-US" sz="2400" dirty="0" smtClean="0">
                <a:latin typeface="Arial" panose="020B0604020202020204" pitchFamily="34" charset="0"/>
                <a:cs typeface="Arial" panose="020B0604020202020204" pitchFamily="34" charset="0"/>
              </a:rPr>
              <a:t>By center, cross-center, and with partners</a:t>
            </a:r>
          </a:p>
          <a:p>
            <a:pPr>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2713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04800" y="331787"/>
            <a:ext cx="8229600" cy="963613"/>
          </a:xfrm>
        </p:spPr>
        <p:txBody>
          <a:bodyPr>
            <a:normAutofit fontScale="92500"/>
          </a:bodyPr>
          <a:lstStyle/>
          <a:p>
            <a:r>
              <a:rPr lang="en-US" dirty="0" smtClean="0"/>
              <a:t>Grants funded at points along K2A Framework</a:t>
            </a:r>
            <a:endParaRPr lang="en-US" dirty="0"/>
          </a:p>
        </p:txBody>
      </p:sp>
      <p:sp>
        <p:nvSpPr>
          <p:cNvPr id="3" name="Text Placeholder 2"/>
          <p:cNvSpPr>
            <a:spLocks noGrp="1"/>
          </p:cNvSpPr>
          <p:nvPr>
            <p:ph type="body" sz="quarter" idx="11"/>
          </p:nvPr>
        </p:nvSpPr>
        <p:spPr/>
        <p:txBody>
          <a:bodyPr/>
          <a:lstStyle/>
          <a:p>
            <a:endParaRPr lang="en-US"/>
          </a:p>
        </p:txBody>
      </p:sp>
      <p:pic>
        <p:nvPicPr>
          <p:cNvPr id="4" name="Picture 3"/>
          <p:cNvPicPr>
            <a:picLocks noChangeAspect="1"/>
          </p:cNvPicPr>
          <p:nvPr/>
        </p:nvPicPr>
        <p:blipFill>
          <a:blip r:embed="rId2"/>
          <a:stretch>
            <a:fillRect/>
          </a:stretch>
        </p:blipFill>
        <p:spPr>
          <a:xfrm>
            <a:off x="304800" y="1447800"/>
            <a:ext cx="8458200" cy="4648199"/>
          </a:xfrm>
          <a:prstGeom prst="rect">
            <a:avLst/>
          </a:prstGeom>
        </p:spPr>
      </p:pic>
    </p:spTree>
    <p:extLst>
      <p:ext uri="{BB962C8B-B14F-4D97-AF65-F5344CB8AC3E}">
        <p14:creationId xmlns:p14="http://schemas.microsoft.com/office/powerpoint/2010/main" val="3847632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r>
              <a:rPr lang="en-US" dirty="0"/>
              <a:t>CPCRN Effectiveness Criteria Organized by the  Competing Values </a:t>
            </a:r>
            <a:r>
              <a:rPr lang="en-US" dirty="0" smtClean="0"/>
              <a:t>Framework</a:t>
            </a:r>
            <a:endParaRPr lang="en-US" sz="44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Placeholder 2"/>
          <p:cNvSpPr>
            <a:spLocks noGrp="1"/>
          </p:cNvSpPr>
          <p:nvPr>
            <p:ph type="body" sz="quarter" idx="1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47453579"/>
              </p:ext>
            </p:extLst>
          </p:nvPr>
        </p:nvGraphicFramePr>
        <p:xfrm>
          <a:off x="381000" y="1524000"/>
          <a:ext cx="8382000" cy="4486656"/>
        </p:xfrm>
        <a:graphic>
          <a:graphicData uri="http://schemas.openxmlformats.org/drawingml/2006/table">
            <a:tbl>
              <a:tblPr firstRow="1" firstCol="1" bandRow="1">
                <a:tableStyleId>{5C22544A-7EE6-4342-B048-85BDC9FD1C3A}</a:tableStyleId>
              </a:tblPr>
              <a:tblGrid>
                <a:gridCol w="8382000"/>
              </a:tblGrid>
              <a:tr h="968188">
                <a:tc>
                  <a:txBody>
                    <a:bodyPr/>
                    <a:lstStyle/>
                    <a:p>
                      <a:pPr marL="0" marR="0" algn="just">
                        <a:lnSpc>
                          <a:spcPct val="115000"/>
                        </a:lnSpc>
                        <a:spcBef>
                          <a:spcPts val="0"/>
                        </a:spcBef>
                        <a:spcAft>
                          <a:spcPts val="0"/>
                        </a:spcAft>
                      </a:pPr>
                      <a:r>
                        <a:rPr lang="en-US" sz="1600" dirty="0">
                          <a:solidFill>
                            <a:srgbClr val="FFFF00"/>
                          </a:solidFill>
                          <a:effectLst/>
                          <a:latin typeface="Arial" panose="020B0604020202020204" pitchFamily="34" charset="0"/>
                          <a:cs typeface="Arial" panose="020B0604020202020204" pitchFamily="34" charset="0"/>
                        </a:rPr>
                        <a:t>Goal Attainment and Productivity (Rational Goal Model)</a:t>
                      </a:r>
                      <a:endParaRPr lang="en-US" sz="2400" dirty="0">
                        <a:solidFill>
                          <a:srgbClr val="FFFF00"/>
                        </a:solidFill>
                        <a:effectLst/>
                        <a:latin typeface="Arial" panose="020B0604020202020204" pitchFamily="34" charset="0"/>
                        <a:cs typeface="Arial" panose="020B0604020202020204" pitchFamily="34" charset="0"/>
                      </a:endParaRPr>
                    </a:p>
                    <a:p>
                      <a:pPr marL="0" marR="0" indent="114300" algn="just">
                        <a:lnSpc>
                          <a:spcPct val="115000"/>
                        </a:lnSpc>
                        <a:spcBef>
                          <a:spcPts val="0"/>
                        </a:spcBef>
                        <a:spcAft>
                          <a:spcPts val="0"/>
                        </a:spcAft>
                      </a:pPr>
                      <a:r>
                        <a:rPr lang="en-US" sz="1600" dirty="0" smtClean="0">
                          <a:effectLst/>
                          <a:latin typeface="Arial" panose="020B0604020202020204" pitchFamily="34" charset="0"/>
                          <a:cs typeface="Arial" panose="020B0604020202020204" pitchFamily="34" charset="0"/>
                        </a:rPr>
                        <a:t>-</a:t>
                      </a:r>
                      <a:r>
                        <a:rPr lang="en-US" sz="1600" dirty="0">
                          <a:effectLst/>
                          <a:latin typeface="Arial" panose="020B0604020202020204" pitchFamily="34" charset="0"/>
                          <a:cs typeface="Arial" panose="020B0604020202020204" pitchFamily="34" charset="0"/>
                        </a:rPr>
                        <a:t>Number of scientific publications, reports &amp; dissemination </a:t>
                      </a:r>
                      <a:r>
                        <a:rPr lang="en-US" sz="1600" dirty="0" smtClean="0">
                          <a:effectLst/>
                          <a:latin typeface="Arial" panose="020B0604020202020204" pitchFamily="34" charset="0"/>
                          <a:cs typeface="Arial" panose="020B0604020202020204" pitchFamily="34" charset="0"/>
                        </a:rPr>
                        <a:t>activities</a:t>
                      </a:r>
                    </a:p>
                    <a:p>
                      <a:pPr marL="0" marR="0" indent="114300" algn="just">
                        <a:lnSpc>
                          <a:spcPct val="115000"/>
                        </a:lnSpc>
                        <a:spcBef>
                          <a:spcPts val="0"/>
                        </a:spcBef>
                        <a:spcAft>
                          <a:spcPts val="0"/>
                        </a:spcAft>
                      </a:pPr>
                      <a:r>
                        <a:rPr lang="en-US" sz="1600" dirty="0" smtClean="0">
                          <a:effectLst/>
                          <a:latin typeface="Arial" panose="020B0604020202020204" pitchFamily="34" charset="0"/>
                          <a:cs typeface="Arial" panose="020B0604020202020204" pitchFamily="34" charset="0"/>
                        </a:rPr>
                        <a:t>-Adoption</a:t>
                      </a:r>
                      <a:r>
                        <a:rPr lang="en-US" sz="1600" baseline="0" dirty="0" smtClean="0">
                          <a:effectLst/>
                          <a:latin typeface="Arial" panose="020B0604020202020204" pitchFamily="34" charset="0"/>
                          <a:cs typeface="Arial" panose="020B0604020202020204" pitchFamily="34" charset="0"/>
                        </a:rPr>
                        <a:t> and i</a:t>
                      </a:r>
                      <a:r>
                        <a:rPr lang="en-US" sz="1600" dirty="0" smtClean="0">
                          <a:effectLst/>
                          <a:latin typeface="Arial" panose="020B0604020202020204" pitchFamily="34" charset="0"/>
                          <a:cs typeface="Arial" panose="020B0604020202020204" pitchFamily="34" charset="0"/>
                        </a:rPr>
                        <a:t>mplementation of evidence-based cancer prevention and control </a:t>
                      </a:r>
                    </a:p>
                    <a:p>
                      <a:pPr marL="0" marR="0" indent="114300" algn="just">
                        <a:lnSpc>
                          <a:spcPct val="115000"/>
                        </a:lnSpc>
                        <a:spcBef>
                          <a:spcPts val="0"/>
                        </a:spcBef>
                        <a:spcAft>
                          <a:spcPts val="0"/>
                        </a:spcAft>
                      </a:pPr>
                      <a:r>
                        <a:rPr lang="en-US" sz="1600" dirty="0" smtClean="0">
                          <a:effectLst/>
                          <a:latin typeface="Arial" panose="020B0604020202020204" pitchFamily="34" charset="0"/>
                          <a:cs typeface="Arial" panose="020B0604020202020204" pitchFamily="34" charset="0"/>
                        </a:rPr>
                        <a:t>-Reduced cancer risk, increased screening &amp; reduced disparities</a:t>
                      </a:r>
                    </a:p>
                  </a:txBody>
                  <a:tcPr marL="68580" marR="68580" marT="0" marB="0" anchor="ctr"/>
                </a:tc>
              </a:tr>
              <a:tr h="968188">
                <a:tc>
                  <a:txBody>
                    <a:bodyPr/>
                    <a:lstStyle/>
                    <a:p>
                      <a:pPr marL="0" marR="0" algn="just">
                        <a:lnSpc>
                          <a:spcPct val="115000"/>
                        </a:lnSpc>
                        <a:spcBef>
                          <a:spcPts val="0"/>
                        </a:spcBef>
                        <a:spcAft>
                          <a:spcPts val="0"/>
                        </a:spcAft>
                      </a:pPr>
                      <a:r>
                        <a:rPr lang="en-US" sz="1600" dirty="0">
                          <a:solidFill>
                            <a:srgbClr val="FFFF00"/>
                          </a:solidFill>
                          <a:effectLst/>
                          <a:latin typeface="Arial" panose="020B0604020202020204" pitchFamily="34" charset="0"/>
                          <a:cs typeface="Arial" panose="020B0604020202020204" pitchFamily="34" charset="0"/>
                        </a:rPr>
                        <a:t>Efficiency and Accountability (Internal Process Model)</a:t>
                      </a:r>
                      <a:endParaRPr lang="en-US" sz="2400" dirty="0">
                        <a:solidFill>
                          <a:srgbClr val="FFFF00"/>
                        </a:solidFill>
                        <a:effectLst/>
                        <a:latin typeface="Arial" panose="020B0604020202020204" pitchFamily="34" charset="0"/>
                        <a:cs typeface="Arial" panose="020B0604020202020204" pitchFamily="34" charset="0"/>
                      </a:endParaRPr>
                    </a:p>
                    <a:p>
                      <a:pPr marL="0" marR="0" indent="114300" algn="just">
                        <a:lnSpc>
                          <a:spcPct val="115000"/>
                        </a:lnSpc>
                        <a:spcBef>
                          <a:spcPts val="0"/>
                        </a:spcBef>
                        <a:spcAft>
                          <a:spcPts val="0"/>
                        </a:spcAft>
                      </a:pPr>
                      <a:r>
                        <a:rPr lang="en-US" sz="1600" dirty="0">
                          <a:effectLst/>
                          <a:latin typeface="Arial" panose="020B0604020202020204" pitchFamily="34" charset="0"/>
                          <a:cs typeface="Arial" panose="020B0604020202020204" pitchFamily="34" charset="0"/>
                        </a:rPr>
                        <a:t>-CPCRN members perceive Workgroup calls as efficient, well run</a:t>
                      </a:r>
                      <a:endParaRPr lang="en-US" sz="2400" dirty="0">
                        <a:effectLst/>
                        <a:latin typeface="Arial" panose="020B0604020202020204" pitchFamily="34" charset="0"/>
                        <a:cs typeface="Arial" panose="020B0604020202020204" pitchFamily="34" charset="0"/>
                      </a:endParaRPr>
                    </a:p>
                    <a:p>
                      <a:pPr marL="0" marR="0" indent="114300" algn="just">
                        <a:lnSpc>
                          <a:spcPct val="115000"/>
                        </a:lnSpc>
                        <a:spcBef>
                          <a:spcPts val="0"/>
                        </a:spcBef>
                        <a:spcAft>
                          <a:spcPts val="0"/>
                        </a:spcAft>
                      </a:pPr>
                      <a:r>
                        <a:rPr lang="en-US" sz="1600" dirty="0">
                          <a:effectLst/>
                          <a:latin typeface="Arial" panose="020B0604020202020204" pitchFamily="34" charset="0"/>
                          <a:cs typeface="Arial" panose="020B0604020202020204" pitchFamily="34" charset="0"/>
                        </a:rPr>
                        <a:t>-Funders see the CPCRN as responsive to their priorities</a:t>
                      </a:r>
                      <a:endParaRPr lang="en-US" sz="2400" dirty="0">
                        <a:effectLst/>
                        <a:latin typeface="Arial" panose="020B0604020202020204" pitchFamily="34" charset="0"/>
                        <a:cs typeface="Arial" panose="020B0604020202020204" pitchFamily="34" charset="0"/>
                      </a:endParaRPr>
                    </a:p>
                    <a:p>
                      <a:pPr marL="0" marR="0" indent="114300" algn="just">
                        <a:lnSpc>
                          <a:spcPct val="115000"/>
                        </a:lnSpc>
                        <a:spcBef>
                          <a:spcPts val="0"/>
                        </a:spcBef>
                        <a:spcAft>
                          <a:spcPts val="0"/>
                        </a:spcAft>
                      </a:pPr>
                      <a:r>
                        <a:rPr lang="en-US" sz="1600" dirty="0">
                          <a:effectLst/>
                          <a:latin typeface="Arial" panose="020B0604020202020204" pitchFamily="34" charset="0"/>
                          <a:cs typeface="Arial" panose="020B0604020202020204" pitchFamily="34" charset="0"/>
                        </a:rPr>
                        <a:t>-Workgroups meet performance/productivity expectations</a:t>
                      </a:r>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r h="968188">
                <a:tc>
                  <a:txBody>
                    <a:bodyPr/>
                    <a:lstStyle/>
                    <a:p>
                      <a:pPr marL="0" marR="0" algn="just">
                        <a:lnSpc>
                          <a:spcPct val="115000"/>
                        </a:lnSpc>
                        <a:spcBef>
                          <a:spcPts val="0"/>
                        </a:spcBef>
                        <a:spcAft>
                          <a:spcPts val="0"/>
                        </a:spcAft>
                      </a:pPr>
                      <a:r>
                        <a:rPr lang="en-US" sz="1600" dirty="0">
                          <a:solidFill>
                            <a:srgbClr val="FFFF00"/>
                          </a:solidFill>
                          <a:effectLst/>
                          <a:latin typeface="Arial" panose="020B0604020202020204" pitchFamily="34" charset="0"/>
                          <a:cs typeface="Arial" panose="020B0604020202020204" pitchFamily="34" charset="0"/>
                        </a:rPr>
                        <a:t>Collaboration and Commitment (Human Relations Model)</a:t>
                      </a:r>
                      <a:endParaRPr lang="en-US" sz="2400" dirty="0">
                        <a:solidFill>
                          <a:srgbClr val="FFFF00"/>
                        </a:solidFill>
                        <a:effectLst/>
                        <a:latin typeface="Arial" panose="020B0604020202020204" pitchFamily="34" charset="0"/>
                        <a:cs typeface="Arial" panose="020B0604020202020204" pitchFamily="34" charset="0"/>
                      </a:endParaRPr>
                    </a:p>
                    <a:p>
                      <a:pPr marL="0" marR="0" indent="114300" algn="just">
                        <a:lnSpc>
                          <a:spcPct val="115000"/>
                        </a:lnSpc>
                        <a:spcBef>
                          <a:spcPts val="0"/>
                        </a:spcBef>
                        <a:spcAft>
                          <a:spcPts val="0"/>
                        </a:spcAft>
                      </a:pPr>
                      <a:r>
                        <a:rPr lang="en-US" sz="1600" dirty="0">
                          <a:effectLst/>
                          <a:latin typeface="Arial" panose="020B0604020202020204" pitchFamily="34" charset="0"/>
                          <a:cs typeface="Arial" panose="020B0604020202020204" pitchFamily="34" charset="0"/>
                        </a:rPr>
                        <a:t>-Density &amp; strength of network ties among Centers (and Affiliates)</a:t>
                      </a:r>
                      <a:endParaRPr lang="en-US" sz="2400" dirty="0">
                        <a:effectLst/>
                        <a:latin typeface="Arial" panose="020B0604020202020204" pitchFamily="34" charset="0"/>
                        <a:cs typeface="Arial" panose="020B0604020202020204" pitchFamily="34" charset="0"/>
                      </a:endParaRPr>
                    </a:p>
                    <a:p>
                      <a:pPr marL="0" marR="0" indent="114300" algn="just">
                        <a:lnSpc>
                          <a:spcPct val="115000"/>
                        </a:lnSpc>
                        <a:spcBef>
                          <a:spcPts val="0"/>
                        </a:spcBef>
                        <a:spcAft>
                          <a:spcPts val="0"/>
                        </a:spcAft>
                      </a:pPr>
                      <a:r>
                        <a:rPr lang="en-US" sz="1600" dirty="0">
                          <a:effectLst/>
                          <a:latin typeface="Arial" panose="020B0604020202020204" pitchFamily="34" charset="0"/>
                          <a:cs typeface="Arial" panose="020B0604020202020204" pitchFamily="34" charset="0"/>
                        </a:rPr>
                        <a:t>-Number of research and dissemination activities with partners</a:t>
                      </a:r>
                      <a:endParaRPr lang="en-US" sz="2400" dirty="0">
                        <a:effectLst/>
                        <a:latin typeface="Arial" panose="020B0604020202020204" pitchFamily="34" charset="0"/>
                        <a:cs typeface="Arial" panose="020B0604020202020204" pitchFamily="34" charset="0"/>
                      </a:endParaRPr>
                    </a:p>
                    <a:p>
                      <a:pPr marL="0" marR="0" indent="114300" algn="just">
                        <a:lnSpc>
                          <a:spcPct val="115000"/>
                        </a:lnSpc>
                        <a:spcBef>
                          <a:spcPts val="0"/>
                        </a:spcBef>
                        <a:spcAft>
                          <a:spcPts val="0"/>
                        </a:spcAft>
                      </a:pPr>
                      <a:r>
                        <a:rPr lang="en-US" sz="1600" dirty="0">
                          <a:effectLst/>
                          <a:latin typeface="Arial" panose="020B0604020202020204" pitchFamily="34" charset="0"/>
                          <a:cs typeface="Arial" panose="020B0604020202020204" pitchFamily="34" charset="0"/>
                        </a:rPr>
                        <a:t>-Perceived value of the CPCRN by network members and partners</a:t>
                      </a:r>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r h="968188">
                <a:tc>
                  <a:txBody>
                    <a:bodyPr/>
                    <a:lstStyle/>
                    <a:p>
                      <a:pPr marL="0" marR="0" algn="just">
                        <a:lnSpc>
                          <a:spcPct val="115000"/>
                        </a:lnSpc>
                        <a:spcBef>
                          <a:spcPts val="0"/>
                        </a:spcBef>
                        <a:spcAft>
                          <a:spcPts val="0"/>
                        </a:spcAft>
                      </a:pPr>
                      <a:r>
                        <a:rPr lang="en-US" sz="1600" dirty="0">
                          <a:solidFill>
                            <a:srgbClr val="FFFF00"/>
                          </a:solidFill>
                          <a:effectLst/>
                          <a:latin typeface="Arial" panose="020B0604020202020204" pitchFamily="34" charset="0"/>
                          <a:cs typeface="Arial" panose="020B0604020202020204" pitchFamily="34" charset="0"/>
                        </a:rPr>
                        <a:t>External Support and Adaptability (Open Systems Model)</a:t>
                      </a:r>
                      <a:endParaRPr lang="en-US" sz="2400" dirty="0">
                        <a:solidFill>
                          <a:srgbClr val="FFFF00"/>
                        </a:solidFill>
                        <a:effectLst/>
                        <a:latin typeface="Arial" panose="020B0604020202020204" pitchFamily="34" charset="0"/>
                        <a:cs typeface="Arial" panose="020B0604020202020204" pitchFamily="34" charset="0"/>
                      </a:endParaRPr>
                    </a:p>
                    <a:p>
                      <a:pPr marL="0" marR="0" indent="114300" algn="just">
                        <a:lnSpc>
                          <a:spcPct val="115000"/>
                        </a:lnSpc>
                        <a:spcBef>
                          <a:spcPts val="0"/>
                        </a:spcBef>
                        <a:spcAft>
                          <a:spcPts val="0"/>
                        </a:spcAft>
                      </a:pPr>
                      <a:r>
                        <a:rPr lang="en-US" sz="1600" dirty="0">
                          <a:effectLst/>
                          <a:latin typeface="Arial" panose="020B0604020202020204" pitchFamily="34" charset="0"/>
                          <a:cs typeface="Arial" panose="020B0604020202020204" pitchFamily="34" charset="0"/>
                        </a:rPr>
                        <a:t>-Number and size of grants obtained, especially multicenter grants</a:t>
                      </a:r>
                      <a:endParaRPr lang="en-US" sz="2400" dirty="0">
                        <a:effectLst/>
                        <a:latin typeface="Arial" panose="020B0604020202020204" pitchFamily="34" charset="0"/>
                        <a:cs typeface="Arial" panose="020B0604020202020204" pitchFamily="34" charset="0"/>
                      </a:endParaRPr>
                    </a:p>
                    <a:p>
                      <a:pPr marL="0" marR="0" indent="114300" algn="just">
                        <a:lnSpc>
                          <a:spcPct val="115000"/>
                        </a:lnSpc>
                        <a:spcBef>
                          <a:spcPts val="0"/>
                        </a:spcBef>
                        <a:spcAft>
                          <a:spcPts val="0"/>
                        </a:spcAft>
                      </a:pPr>
                      <a:r>
                        <a:rPr lang="en-US" sz="1600" dirty="0">
                          <a:effectLst/>
                          <a:latin typeface="Arial" panose="020B0604020202020204" pitchFamily="34" charset="0"/>
                          <a:cs typeface="Arial" panose="020B0604020202020204" pitchFamily="34" charset="0"/>
                        </a:rPr>
                        <a:t>-Responsiveness of the CPCRN to changing evidence &amp; priorities</a:t>
                      </a:r>
                      <a:endParaRPr lang="en-US" sz="2400" dirty="0">
                        <a:effectLst/>
                        <a:latin typeface="Arial" panose="020B0604020202020204" pitchFamily="34" charset="0"/>
                        <a:cs typeface="Arial" panose="020B0604020202020204" pitchFamily="34" charset="0"/>
                      </a:endParaRPr>
                    </a:p>
                    <a:p>
                      <a:pPr marL="0" marR="0" indent="114300" algn="just">
                        <a:lnSpc>
                          <a:spcPct val="115000"/>
                        </a:lnSpc>
                        <a:spcBef>
                          <a:spcPts val="0"/>
                        </a:spcBef>
                        <a:spcAft>
                          <a:spcPts val="0"/>
                        </a:spcAft>
                      </a:pPr>
                      <a:r>
                        <a:rPr lang="en-US" sz="1600" dirty="0">
                          <a:effectLst/>
                          <a:latin typeface="Arial" panose="020B0604020202020204" pitchFamily="34" charset="0"/>
                          <a:cs typeface="Arial" panose="020B0604020202020204" pitchFamily="34" charset="0"/>
                        </a:rPr>
                        <a:t>-CPCRN is valued/recognized by external audiences</a:t>
                      </a:r>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262246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0361" y="1524000"/>
            <a:ext cx="5859639" cy="4409090"/>
          </a:xfrm>
          <a:prstGeom prst="rect">
            <a:avLst/>
          </a:prstGeom>
          <a:ln>
            <a:noFill/>
          </a:ln>
        </p:spPr>
      </p:pic>
      <p:sp>
        <p:nvSpPr>
          <p:cNvPr id="6" name="Text Placeholder 5"/>
          <p:cNvSpPr>
            <a:spLocks noGrp="1"/>
          </p:cNvSpPr>
          <p:nvPr>
            <p:ph type="body" sz="quarter" idx="10"/>
          </p:nvPr>
        </p:nvSpPr>
        <p:spPr/>
        <p:txBody>
          <a:bodyPr/>
          <a:lstStyle/>
          <a:p>
            <a:r>
              <a:rPr lang="en-US" dirty="0" smtClean="0"/>
              <a:t>CVF Spider Diagram (example)</a:t>
            </a:r>
            <a:endParaRPr lang="en-US" dirty="0"/>
          </a:p>
        </p:txBody>
      </p:sp>
    </p:spTree>
    <p:extLst>
      <p:ext uri="{BB962C8B-B14F-4D97-AF65-F5344CB8AC3E}">
        <p14:creationId xmlns:p14="http://schemas.microsoft.com/office/powerpoint/2010/main" val="2184238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Cross-Center Projects</a:t>
            </a:r>
            <a:endParaRPr lang="en-US" dirty="0"/>
          </a:p>
        </p:txBody>
      </p:sp>
      <p:sp>
        <p:nvSpPr>
          <p:cNvPr id="4" name="Subtitle 3"/>
          <p:cNvSpPr>
            <a:spLocks noGrp="1"/>
          </p:cNvSpPr>
          <p:nvPr>
            <p:ph type="subTitle" idx="1"/>
          </p:nvPr>
        </p:nvSpPr>
        <p:spPr/>
        <p:txBody>
          <a:bodyPr/>
          <a:lstStyle/>
          <a:p>
            <a:r>
              <a:rPr lang="en-US" dirty="0" smtClean="0"/>
              <a:t>Principles, Process, and Criteria</a:t>
            </a:r>
            <a:endParaRPr lang="en-US" dirty="0"/>
          </a:p>
        </p:txBody>
      </p:sp>
    </p:spTree>
    <p:extLst>
      <p:ext uri="{BB962C8B-B14F-4D97-AF65-F5344CB8AC3E}">
        <p14:creationId xmlns:p14="http://schemas.microsoft.com/office/powerpoint/2010/main" val="3413693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US" sz="4000" dirty="0" smtClean="0"/>
              <a:t>Recommended Principles</a:t>
            </a:r>
            <a:endParaRPr lang="en-US" sz="4000" dirty="0"/>
          </a:p>
        </p:txBody>
      </p:sp>
      <p:sp>
        <p:nvSpPr>
          <p:cNvPr id="3" name="Text Placeholder 2"/>
          <p:cNvSpPr>
            <a:spLocks noGrp="1"/>
          </p:cNvSpPr>
          <p:nvPr>
            <p:ph type="body" sz="quarter" idx="11"/>
          </p:nvPr>
        </p:nvSpPr>
        <p:spPr>
          <a:xfrm>
            <a:off x="381000" y="1752600"/>
            <a:ext cx="8305800" cy="4114800"/>
          </a:xfrm>
        </p:spPr>
        <p:txBody>
          <a:bodyPr>
            <a:normAutofit lnSpcReduction="10000"/>
          </a:bodyPr>
          <a:lstStyle/>
          <a:p>
            <a:pPr marL="457200" indent="-457200">
              <a:buFont typeface="Arial" panose="020B0604020202020204" pitchFamily="34" charset="0"/>
              <a:buChar char="•"/>
            </a:pPr>
            <a:r>
              <a:rPr lang="en-US" dirty="0" smtClean="0"/>
              <a:t>Cross-center projects involve 3+ centers</a:t>
            </a:r>
          </a:p>
          <a:p>
            <a:pPr marL="457200" indent="-457200">
              <a:buFont typeface="Arial" panose="020B0604020202020204" pitchFamily="34" charset="0"/>
              <a:buChar char="•"/>
            </a:pPr>
            <a:r>
              <a:rPr lang="en-US" dirty="0" smtClean="0"/>
              <a:t>All PIs chair or co-chair a cross-center project (workgroups have 1 chair and 1-2 co-chairs)</a:t>
            </a:r>
          </a:p>
          <a:p>
            <a:pPr marL="457200" indent="-457200">
              <a:buFont typeface="Arial" panose="020B0604020202020204" pitchFamily="34" charset="0"/>
              <a:buChar char="•"/>
            </a:pPr>
            <a:r>
              <a:rPr lang="en-US" dirty="0" smtClean="0"/>
              <a:t>Initiate 3-4 cross-center projects maximum</a:t>
            </a:r>
          </a:p>
          <a:p>
            <a:pPr marL="457200" indent="-457200">
              <a:buFont typeface="Arial" panose="020B0604020202020204" pitchFamily="34" charset="0"/>
              <a:buChar char="•"/>
            </a:pPr>
            <a:r>
              <a:rPr lang="en-US" dirty="0" smtClean="0"/>
              <a:t>Structure projects to permit affiliate member participation</a:t>
            </a:r>
          </a:p>
          <a:p>
            <a:pPr marL="457200" indent="-457200">
              <a:buFont typeface="Arial" panose="020B0604020202020204" pitchFamily="34" charset="0"/>
              <a:buChar char="•"/>
            </a:pPr>
            <a:r>
              <a:rPr lang="en-US" dirty="0" smtClean="0"/>
              <a:t>Look for linkage/collaboration opportunities with CDC/NCI programs </a:t>
            </a:r>
            <a:endParaRPr lang="en-US" dirty="0"/>
          </a:p>
        </p:txBody>
      </p:sp>
    </p:spTree>
    <p:extLst>
      <p:ext uri="{BB962C8B-B14F-4D97-AF65-F5344CB8AC3E}">
        <p14:creationId xmlns:p14="http://schemas.microsoft.com/office/powerpoint/2010/main" val="14932547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PCRN ppt template">
  <a:themeElements>
    <a:clrScheme name="CPCRN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CPCRN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PCRN pp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PCRN pp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PCRN pp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PCRN pp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PCRN pp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PCRN pp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PCRN pp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PCRN pp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PCRN pp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PCRN pp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PCRN pp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907</Words>
  <Application>Microsoft Office PowerPoint</Application>
  <PresentationFormat>On-screen Show (4:3)</PresentationFormat>
  <Paragraphs>94</Paragraphs>
  <Slides>14</Slides>
  <Notes>4</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CPCRN ppt template</vt:lpstr>
      <vt:lpstr>Cancer Prevention and Control Research Network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Recommended Rating Criteria</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2012-08-15T19:33:02Z</dcterms:created>
  <dcterms:modified xsi:type="dcterms:W3CDTF">2015-01-08T16:01:44Z</dcterms:modified>
</cp:coreProperties>
</file>