
<file path=[Content_Types].xml><?xml version="1.0" encoding="utf-8"?>
<Types xmlns="http://schemas.openxmlformats.org/package/2006/content-types">
  <Default Extension="xml" ContentType="application/xml"/>
  <Default Extension="jpeg" ContentType="image/jpeg"/>
  <Default Extension="png" ContentType="image/png"/>
  <Default Extension="gif" ContentType="image/gif"/>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1.xml" ContentType="application/vnd.openxmlformats-officedocument.presentationml.tags+xml"/>
  <Override PartName="/ppt/notesSlides/notesSlide1.xml" ContentType="application/vnd.openxmlformats-officedocument.presentationml.notesSlide+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notesSlides/notesSlide3.xml" ContentType="application/vnd.openxmlformats-officedocument.presentationml.notesSlide+xml"/>
  <Override PartName="/ppt/tags/tag24.xml" ContentType="application/vnd.openxmlformats-officedocument.presentationml.tags+xml"/>
  <Override PartName="/ppt/notesSlides/notesSlide4.xml" ContentType="application/vnd.openxmlformats-officedocument.presentationml.notesSlide+xml"/>
  <Override PartName="/ppt/tags/tag25.xml" ContentType="application/vnd.openxmlformats-officedocument.presentationml.tags+xml"/>
  <Override PartName="/ppt/notesSlides/notesSlide5.xml" ContentType="application/vnd.openxmlformats-officedocument.presentationml.notesSlide+xml"/>
  <Override PartName="/ppt/tags/tag26.xml" ContentType="application/vnd.openxmlformats-officedocument.presentationml.tags+xml"/>
  <Override PartName="/ppt/notesSlides/notesSlide6.xml" ContentType="application/vnd.openxmlformats-officedocument.presentationml.notesSlide+xml"/>
  <Override PartName="/ppt/tags/tag27.xml" ContentType="application/vnd.openxmlformats-officedocument.presentationml.tags+xml"/>
  <Override PartName="/ppt/notesSlides/notesSlide7.xml" ContentType="application/vnd.openxmlformats-officedocument.presentationml.notesSlide+xml"/>
  <Override PartName="/ppt/tags/tag28.xml" ContentType="application/vnd.openxmlformats-officedocument.presentationml.tags+xml"/>
  <Override PartName="/ppt/notesSlides/notesSlide8.xml" ContentType="application/vnd.openxmlformats-officedocument.presentationml.notesSlide+xml"/>
  <Override PartName="/ppt/tags/tag29.xml" ContentType="application/vnd.openxmlformats-officedocument.presentationml.tags+xml"/>
  <Override PartName="/ppt/notesSlides/notesSlide9.xml" ContentType="application/vnd.openxmlformats-officedocument.presentationml.notesSlide+xml"/>
  <Override PartName="/ppt/tags/tag30.xml" ContentType="application/vnd.openxmlformats-officedocument.presentationml.tags+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1.xml" ContentType="application/vnd.openxmlformats-officedocument.presentationml.tags+xml"/>
  <Override PartName="/ppt/notesSlides/notesSlide11.xml" ContentType="application/vnd.openxmlformats-officedocument.presentationml.notesSlide+xml"/>
  <Override PartName="/ppt/tags/tag32.xml" ContentType="application/vnd.openxmlformats-officedocument.presentationml.tags+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3.xml" ContentType="application/vnd.openxmlformats-officedocument.presentationml.tags+xml"/>
  <Override PartName="/ppt/notesSlides/notesSlide13.xml" ContentType="application/vnd.openxmlformats-officedocument.presentationml.notesSlide+xml"/>
  <Override PartName="/ppt/tags/tag34.xml" ContentType="application/vnd.openxmlformats-officedocument.presentationml.tags+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35.xml" ContentType="application/vnd.openxmlformats-officedocument.presentationml.tags+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36.xml" ContentType="application/vnd.openxmlformats-officedocument.presentationml.tags+xml"/>
  <Override PartName="/ppt/notesSlides/notesSlide16.xml" ContentType="application/vnd.openxmlformats-officedocument.presentationml.notesSlide+xml"/>
  <Override PartName="/ppt/tags/tag37.xml" ContentType="application/vnd.openxmlformats-officedocument.presentationml.tags+xml"/>
  <Override PartName="/ppt/notesSlides/notesSlide17.xml" ContentType="application/vnd.openxmlformats-officedocument.presentationml.notesSlide+xml"/>
  <Override PartName="/ppt/tags/tag38.xml" ContentType="application/vnd.openxmlformats-officedocument.presentationml.tags+xml"/>
  <Override PartName="/ppt/notesSlides/notesSlide18.xml" ContentType="application/vnd.openxmlformats-officedocument.presentationml.notesSlide+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notesSlides/notesSlide20.xml" ContentType="application/vnd.openxmlformats-officedocument.presentationml.notesSlide+xml"/>
  <Override PartName="/ppt/tags/tag41.xml" ContentType="application/vnd.openxmlformats-officedocument.presentationml.tags+xml"/>
  <Override PartName="/ppt/notesSlides/notesSlide21.xml" ContentType="application/vnd.openxmlformats-officedocument.presentationml.notesSlide+xml"/>
  <Override PartName="/ppt/tags/tag4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3.xml" ContentType="application/vnd.openxmlformats-officedocument.presentationml.tags+xml"/>
  <Override PartName="/ppt/notesSlides/notesSlide24.xml" ContentType="application/vnd.openxmlformats-officedocument.presentationml.notesSlide+xml"/>
  <Override PartName="/ppt/tags/tag44.xml" ContentType="application/vnd.openxmlformats-officedocument.presentationml.tags+xml"/>
  <Override PartName="/ppt/notesSlides/notesSlide25.xml" ContentType="application/vnd.openxmlformats-officedocument.presentationml.notesSlide+xml"/>
  <Override PartName="/ppt/tags/tag45.xml" ContentType="application/vnd.openxmlformats-officedocument.presentationml.tags+xml"/>
  <Override PartName="/ppt/notesSlides/notesSlide2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46.xml" ContentType="application/vnd.openxmlformats-officedocument.presentationml.tags+xml"/>
  <Override PartName="/ppt/notesSlides/notesSlide27.xml" ContentType="application/vnd.openxmlformats-officedocument.presentationml.notesSlide+xml"/>
  <Override PartName="/ppt/tags/tag47.xml" ContentType="application/vnd.openxmlformats-officedocument.presentationml.tags+xml"/>
  <Override PartName="/ppt/notesSlides/notesSlide2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tags/tag48.xml" ContentType="application/vnd.openxmlformats-officedocument.presentationml.tags+xml"/>
  <Override PartName="/ppt/notesSlides/notesSlide29.xml" ContentType="application/vnd.openxmlformats-officedocument.presentationml.notesSlide+xml"/>
  <Override PartName="/ppt/tags/tag49.xml" ContentType="application/vnd.openxmlformats-officedocument.presentationml.tags+xml"/>
  <Override PartName="/ppt/notesSlides/notesSlide30.xml" ContentType="application/vnd.openxmlformats-officedocument.presentationml.notesSlide+xml"/>
  <Override PartName="/ppt/tags/tag50.xml" ContentType="application/vnd.openxmlformats-officedocument.presentationml.tags+xml"/>
  <Override PartName="/ppt/notesSlides/notesSlide31.xml" ContentType="application/vnd.openxmlformats-officedocument.presentationml.notesSlide+xml"/>
  <Override PartName="/ppt/tags/tag51.xml" ContentType="application/vnd.openxmlformats-officedocument.presentationml.tags+xml"/>
  <Override PartName="/ppt/notesSlides/notesSlide32.xml" ContentType="application/vnd.openxmlformats-officedocument.presentationml.notesSlide+xml"/>
  <Override PartName="/ppt/tags/tag52.xml" ContentType="application/vnd.openxmlformats-officedocument.presentationml.tags+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36"/>
  </p:notesMasterIdLst>
  <p:handoutMasterIdLst>
    <p:handoutMasterId r:id="rId37"/>
  </p:handoutMasterIdLst>
  <p:sldIdLst>
    <p:sldId id="329" r:id="rId2"/>
    <p:sldId id="330" r:id="rId3"/>
    <p:sldId id="331" r:id="rId4"/>
    <p:sldId id="358" r:id="rId5"/>
    <p:sldId id="332" r:id="rId6"/>
    <p:sldId id="333" r:id="rId7"/>
    <p:sldId id="334" r:id="rId8"/>
    <p:sldId id="359" r:id="rId9"/>
    <p:sldId id="335" r:id="rId10"/>
    <p:sldId id="337" r:id="rId11"/>
    <p:sldId id="339" r:id="rId12"/>
    <p:sldId id="338" r:id="rId13"/>
    <p:sldId id="341" r:id="rId14"/>
    <p:sldId id="370" r:id="rId15"/>
    <p:sldId id="360" r:id="rId16"/>
    <p:sldId id="343" r:id="rId17"/>
    <p:sldId id="369" r:id="rId18"/>
    <p:sldId id="363" r:id="rId19"/>
    <p:sldId id="364" r:id="rId20"/>
    <p:sldId id="365" r:id="rId21"/>
    <p:sldId id="372" r:id="rId22"/>
    <p:sldId id="371" r:id="rId23"/>
    <p:sldId id="382" r:id="rId24"/>
    <p:sldId id="384" r:id="rId25"/>
    <p:sldId id="368" r:id="rId26"/>
    <p:sldId id="378" r:id="rId27"/>
    <p:sldId id="379" r:id="rId28"/>
    <p:sldId id="375" r:id="rId29"/>
    <p:sldId id="376" r:id="rId30"/>
    <p:sldId id="377" r:id="rId31"/>
    <p:sldId id="355" r:id="rId32"/>
    <p:sldId id="357" r:id="rId33"/>
    <p:sldId id="326" r:id="rId34"/>
    <p:sldId id="381" r:id="rId35"/>
  </p:sldIdLst>
  <p:sldSz cx="9144000" cy="6858000" type="screen4x3"/>
  <p:notesSz cx="6954838" cy="9309100"/>
  <p:custDataLst>
    <p:tags r:id="rId3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3">
          <p15:clr>
            <a:srgbClr val="A4A3A4"/>
          </p15:clr>
        </p15:guide>
        <p15:guide id="2" pos="2213">
          <p15:clr>
            <a:srgbClr val="A4A3A4"/>
          </p15:clr>
        </p15:guide>
        <p15:guide id="3" pos="219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artman, Marieke A" initials="HMA" lastIdx="2" clrIdx="0"/>
  <p:cmAuthor id="1" name="Satsangi, Anamika" initials="SA" lastIdx="1" clrIdx="1">
    <p:extLst/>
  </p:cmAuthor>
  <p:cmAuthor id="2" name="Mainor, Avia" initials="MA" lastIdx="4" clrIdx="2">
    <p:extLst/>
  </p:cmAuthor>
  <p:cmAuthor id="3" name="Rohweder, Catherine Lois" initials="RCL" lastIdx="24" clrIdx="3">
    <p:extLst/>
  </p:cmAuthor>
  <p:cmAuthor id="4" name="Knocke, Kathleen E" initials="KKE" lastIdx="3" clrIdx="4">
    <p:extLst/>
  </p:cmAuthor>
  <p:cmAuthor id="5" name="Jennifer Leeman" initials="JL"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AC0F0"/>
    <a:srgbClr val="3175AC"/>
    <a:srgbClr val="3B8ED1"/>
    <a:srgbClr val="70C8F8"/>
    <a:srgbClr val="45A0D1"/>
    <a:srgbClr val="528FBD"/>
    <a:srgbClr val="3275AC"/>
    <a:srgbClr val="5A9CCE"/>
    <a:srgbClr val="5BD4F9"/>
    <a:srgbClr val="3DAA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251" autoAdjust="0"/>
    <p:restoredTop sz="75524" autoAdjust="0"/>
  </p:normalViewPr>
  <p:slideViewPr>
    <p:cSldViewPr snapToObjects="1">
      <p:cViewPr varScale="1">
        <p:scale>
          <a:sx n="72" d="100"/>
          <a:sy n="72" d="100"/>
        </p:scale>
        <p:origin x="2408"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84" d="100"/>
          <a:sy n="84" d="100"/>
        </p:scale>
        <p:origin x="3804" y="102"/>
      </p:cViewPr>
      <p:guideLst>
        <p:guide orient="horz" pos="2933"/>
        <p:guide pos="2213"/>
        <p:guide pos="2191"/>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tags" Target="tags/tag1.xml"/><Relationship Id="rId39" Type="http://schemas.openxmlformats.org/officeDocument/2006/relationships/commentAuthors" Target="commentAuthors.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06AB9E-FBC7-4696-9A4A-293D46F5BCF4}" type="doc">
      <dgm:prSet loTypeId="urn:microsoft.com/office/officeart/2005/8/layout/chevron1" loCatId="process" qsTypeId="urn:microsoft.com/office/officeart/2005/8/quickstyle/simple1" qsCatId="simple" csTypeId="urn:microsoft.com/office/officeart/2005/8/colors/accent1_3" csCatId="accent1" phldr="1"/>
      <dgm:spPr/>
    </dgm:pt>
    <dgm:pt modelId="{0B0C6BF9-3BB5-4A8D-A78B-9765B170CCB7}">
      <dgm:prSet phldrT="[Text]"/>
      <dgm:spPr>
        <a:solidFill>
          <a:srgbClr val="3175AC"/>
        </a:solidFill>
      </dgm:spPr>
      <dgm:t>
        <a:bodyPr/>
        <a:lstStyle/>
        <a:p>
          <a:r>
            <a:rPr lang="en-US" dirty="0">
              <a:latin typeface="Arial" pitchFamily="34" charset="0"/>
              <a:cs typeface="Arial" pitchFamily="34" charset="0"/>
            </a:rPr>
            <a:t>Personal Determinants of Behaviors</a:t>
          </a:r>
          <a:endParaRPr lang="en-US" dirty="0"/>
        </a:p>
      </dgm:t>
    </dgm:pt>
    <dgm:pt modelId="{BD45BDBF-9BC7-4C4A-A76B-D1FB39B29B01}" type="parTrans" cxnId="{2284C68B-5D90-4C8E-9D07-578AE073CFA0}">
      <dgm:prSet/>
      <dgm:spPr/>
      <dgm:t>
        <a:bodyPr/>
        <a:lstStyle/>
        <a:p>
          <a:endParaRPr lang="en-US"/>
        </a:p>
      </dgm:t>
    </dgm:pt>
    <dgm:pt modelId="{8CE09C5D-96ED-4650-B40D-4861053CB2C5}" type="sibTrans" cxnId="{2284C68B-5D90-4C8E-9D07-578AE073CFA0}">
      <dgm:prSet/>
      <dgm:spPr/>
      <dgm:t>
        <a:bodyPr/>
        <a:lstStyle/>
        <a:p>
          <a:endParaRPr lang="en-US"/>
        </a:p>
      </dgm:t>
    </dgm:pt>
    <dgm:pt modelId="{8295045A-2C65-4E68-B618-94ABBFF9F95E}">
      <dgm:prSet phldrT="[Text]"/>
      <dgm:spPr>
        <a:solidFill>
          <a:srgbClr val="3B8ED1"/>
        </a:solidFill>
      </dgm:spPr>
      <dgm:t>
        <a:bodyPr/>
        <a:lstStyle/>
        <a:p>
          <a:r>
            <a:rPr lang="en-US" dirty="0">
              <a:latin typeface="Arial" pitchFamily="34" charset="0"/>
              <a:cs typeface="Arial" pitchFamily="34" charset="0"/>
            </a:rPr>
            <a:t>Behavioral and Environmental Factors</a:t>
          </a:r>
          <a:endParaRPr lang="en-US" dirty="0"/>
        </a:p>
      </dgm:t>
    </dgm:pt>
    <dgm:pt modelId="{351089F0-B1A4-4305-A85F-B9061FC17A74}" type="parTrans" cxnId="{493490CC-4FB6-4A3B-BC41-44DB6FFC6FD2}">
      <dgm:prSet/>
      <dgm:spPr/>
      <dgm:t>
        <a:bodyPr/>
        <a:lstStyle/>
        <a:p>
          <a:endParaRPr lang="en-US"/>
        </a:p>
      </dgm:t>
    </dgm:pt>
    <dgm:pt modelId="{519DDDB2-715F-493C-88BE-7A7B8438AA56}" type="sibTrans" cxnId="{493490CC-4FB6-4A3B-BC41-44DB6FFC6FD2}">
      <dgm:prSet/>
      <dgm:spPr/>
      <dgm:t>
        <a:bodyPr/>
        <a:lstStyle/>
        <a:p>
          <a:endParaRPr lang="en-US"/>
        </a:p>
      </dgm:t>
    </dgm:pt>
    <dgm:pt modelId="{5532B8D3-D3EE-46CF-92AC-D8D9B7008EFD}">
      <dgm:prSet phldrT="[Text]"/>
      <dgm:spPr>
        <a:solidFill>
          <a:srgbClr val="45A0D1">
            <a:alpha val="79000"/>
          </a:srgbClr>
        </a:solidFill>
      </dgm:spPr>
      <dgm:t>
        <a:bodyPr/>
        <a:lstStyle/>
        <a:p>
          <a:r>
            <a:rPr lang="en-US" dirty="0">
              <a:latin typeface="Arial" pitchFamily="34" charset="0"/>
              <a:cs typeface="Arial" pitchFamily="34" charset="0"/>
            </a:rPr>
            <a:t>Health </a:t>
          </a:r>
        </a:p>
        <a:p>
          <a:r>
            <a:rPr lang="en-US" dirty="0">
              <a:latin typeface="Arial" pitchFamily="34" charset="0"/>
              <a:cs typeface="Arial" pitchFamily="34" charset="0"/>
            </a:rPr>
            <a:t>Problems</a:t>
          </a:r>
          <a:endParaRPr lang="en-US" dirty="0"/>
        </a:p>
      </dgm:t>
    </dgm:pt>
    <dgm:pt modelId="{06BD23B1-1F45-4571-8A6E-B44CCE92F98C}" type="parTrans" cxnId="{3AAC519A-4557-4069-A7B2-B1396DBC3B55}">
      <dgm:prSet/>
      <dgm:spPr/>
      <dgm:t>
        <a:bodyPr/>
        <a:lstStyle/>
        <a:p>
          <a:endParaRPr lang="en-US"/>
        </a:p>
      </dgm:t>
    </dgm:pt>
    <dgm:pt modelId="{A6078E53-52B3-4EEC-85EE-4F90AD351285}" type="sibTrans" cxnId="{3AAC519A-4557-4069-A7B2-B1396DBC3B55}">
      <dgm:prSet/>
      <dgm:spPr/>
      <dgm:t>
        <a:bodyPr/>
        <a:lstStyle/>
        <a:p>
          <a:endParaRPr lang="en-US"/>
        </a:p>
      </dgm:t>
    </dgm:pt>
    <dgm:pt modelId="{A490F515-8CB0-4E20-ABE9-D0508F277980}">
      <dgm:prSet/>
      <dgm:spPr>
        <a:solidFill>
          <a:srgbClr val="6AC0F0">
            <a:alpha val="89000"/>
          </a:srgbClr>
        </a:solidFill>
      </dgm:spPr>
      <dgm:t>
        <a:bodyPr/>
        <a:lstStyle/>
        <a:p>
          <a:r>
            <a:rPr lang="en-US" u="none" dirty="0">
              <a:solidFill>
                <a:schemeClr val="bg1"/>
              </a:solidFill>
              <a:latin typeface="Arial" pitchFamily="34" charset="0"/>
              <a:cs typeface="Arial" pitchFamily="34" charset="0"/>
            </a:rPr>
            <a:t>Quality of Life</a:t>
          </a:r>
        </a:p>
      </dgm:t>
    </dgm:pt>
    <dgm:pt modelId="{24E09217-4A24-41F3-AC15-9B54033FAC5A}" type="parTrans" cxnId="{B5D9AE7E-4ED0-4CF4-B43A-0983236CF7C5}">
      <dgm:prSet/>
      <dgm:spPr/>
      <dgm:t>
        <a:bodyPr/>
        <a:lstStyle/>
        <a:p>
          <a:endParaRPr lang="en-US"/>
        </a:p>
      </dgm:t>
    </dgm:pt>
    <dgm:pt modelId="{6C83429F-291C-4728-B4F9-28539E238DBC}" type="sibTrans" cxnId="{B5D9AE7E-4ED0-4CF4-B43A-0983236CF7C5}">
      <dgm:prSet/>
      <dgm:spPr/>
      <dgm:t>
        <a:bodyPr/>
        <a:lstStyle/>
        <a:p>
          <a:endParaRPr lang="en-US"/>
        </a:p>
      </dgm:t>
    </dgm:pt>
    <dgm:pt modelId="{722B0FB7-E6BB-4641-A4F7-7D0ECAA5D9D1}" type="pres">
      <dgm:prSet presAssocID="{A606AB9E-FBC7-4696-9A4A-293D46F5BCF4}" presName="Name0" presStyleCnt="0">
        <dgm:presLayoutVars>
          <dgm:dir/>
          <dgm:animLvl val="lvl"/>
          <dgm:resizeHandles val="exact"/>
        </dgm:presLayoutVars>
      </dgm:prSet>
      <dgm:spPr/>
    </dgm:pt>
    <dgm:pt modelId="{A67D8778-FC90-4231-9EF6-6314EBC46E62}" type="pres">
      <dgm:prSet presAssocID="{0B0C6BF9-3BB5-4A8D-A78B-9765B170CCB7}" presName="parTxOnly" presStyleLbl="node1" presStyleIdx="0" presStyleCnt="4">
        <dgm:presLayoutVars>
          <dgm:chMax val="0"/>
          <dgm:chPref val="0"/>
          <dgm:bulletEnabled val="1"/>
        </dgm:presLayoutVars>
      </dgm:prSet>
      <dgm:spPr/>
      <dgm:t>
        <a:bodyPr/>
        <a:lstStyle/>
        <a:p>
          <a:endParaRPr lang="en-US"/>
        </a:p>
      </dgm:t>
    </dgm:pt>
    <dgm:pt modelId="{C137CB44-159D-4D34-8EEE-52775BA12AEC}" type="pres">
      <dgm:prSet presAssocID="{8CE09C5D-96ED-4650-B40D-4861053CB2C5}" presName="parTxOnlySpace" presStyleCnt="0"/>
      <dgm:spPr/>
    </dgm:pt>
    <dgm:pt modelId="{58A4B566-9345-4FB6-A5BC-9894E3F4C11F}" type="pres">
      <dgm:prSet presAssocID="{8295045A-2C65-4E68-B618-94ABBFF9F95E}" presName="parTxOnly" presStyleLbl="node1" presStyleIdx="1" presStyleCnt="4">
        <dgm:presLayoutVars>
          <dgm:chMax val="0"/>
          <dgm:chPref val="0"/>
          <dgm:bulletEnabled val="1"/>
        </dgm:presLayoutVars>
      </dgm:prSet>
      <dgm:spPr/>
      <dgm:t>
        <a:bodyPr/>
        <a:lstStyle/>
        <a:p>
          <a:endParaRPr lang="en-US"/>
        </a:p>
      </dgm:t>
    </dgm:pt>
    <dgm:pt modelId="{29F31D9A-A51A-4199-BD7F-7F701F6E219C}" type="pres">
      <dgm:prSet presAssocID="{519DDDB2-715F-493C-88BE-7A7B8438AA56}" presName="parTxOnlySpace" presStyleCnt="0"/>
      <dgm:spPr/>
    </dgm:pt>
    <dgm:pt modelId="{B2D10DA4-E9E8-4F60-BEC9-9CBCAE77B101}" type="pres">
      <dgm:prSet presAssocID="{5532B8D3-D3EE-46CF-92AC-D8D9B7008EFD}" presName="parTxOnly" presStyleLbl="node1" presStyleIdx="2" presStyleCnt="4">
        <dgm:presLayoutVars>
          <dgm:chMax val="0"/>
          <dgm:chPref val="0"/>
          <dgm:bulletEnabled val="1"/>
        </dgm:presLayoutVars>
      </dgm:prSet>
      <dgm:spPr/>
      <dgm:t>
        <a:bodyPr/>
        <a:lstStyle/>
        <a:p>
          <a:endParaRPr lang="en-US"/>
        </a:p>
      </dgm:t>
    </dgm:pt>
    <dgm:pt modelId="{4E958FB4-4E79-4BC3-8312-E4F84ED165D3}" type="pres">
      <dgm:prSet presAssocID="{A6078E53-52B3-4EEC-85EE-4F90AD351285}" presName="parTxOnlySpace" presStyleCnt="0"/>
      <dgm:spPr/>
    </dgm:pt>
    <dgm:pt modelId="{2340873F-6E7F-48C4-B5DF-37229D03171D}" type="pres">
      <dgm:prSet presAssocID="{A490F515-8CB0-4E20-ABE9-D0508F277980}" presName="parTxOnly" presStyleLbl="node1" presStyleIdx="3" presStyleCnt="4">
        <dgm:presLayoutVars>
          <dgm:chMax val="0"/>
          <dgm:chPref val="0"/>
          <dgm:bulletEnabled val="1"/>
        </dgm:presLayoutVars>
      </dgm:prSet>
      <dgm:spPr/>
      <dgm:t>
        <a:bodyPr/>
        <a:lstStyle/>
        <a:p>
          <a:endParaRPr lang="en-US"/>
        </a:p>
      </dgm:t>
    </dgm:pt>
  </dgm:ptLst>
  <dgm:cxnLst>
    <dgm:cxn modelId="{EAE80D1D-56FE-4F64-9A2B-F6EA2EFF33B4}" type="presOf" srcId="{A606AB9E-FBC7-4696-9A4A-293D46F5BCF4}" destId="{722B0FB7-E6BB-4641-A4F7-7D0ECAA5D9D1}" srcOrd="0" destOrd="0" presId="urn:microsoft.com/office/officeart/2005/8/layout/chevron1"/>
    <dgm:cxn modelId="{B5D9AE7E-4ED0-4CF4-B43A-0983236CF7C5}" srcId="{A606AB9E-FBC7-4696-9A4A-293D46F5BCF4}" destId="{A490F515-8CB0-4E20-ABE9-D0508F277980}" srcOrd="3" destOrd="0" parTransId="{24E09217-4A24-41F3-AC15-9B54033FAC5A}" sibTransId="{6C83429F-291C-4728-B4F9-28539E238DBC}"/>
    <dgm:cxn modelId="{493490CC-4FB6-4A3B-BC41-44DB6FFC6FD2}" srcId="{A606AB9E-FBC7-4696-9A4A-293D46F5BCF4}" destId="{8295045A-2C65-4E68-B618-94ABBFF9F95E}" srcOrd="1" destOrd="0" parTransId="{351089F0-B1A4-4305-A85F-B9061FC17A74}" sibTransId="{519DDDB2-715F-493C-88BE-7A7B8438AA56}"/>
    <dgm:cxn modelId="{E697BC03-CAD6-4132-AC3C-A6C4F5973AF1}" type="presOf" srcId="{8295045A-2C65-4E68-B618-94ABBFF9F95E}" destId="{58A4B566-9345-4FB6-A5BC-9894E3F4C11F}" srcOrd="0" destOrd="0" presId="urn:microsoft.com/office/officeart/2005/8/layout/chevron1"/>
    <dgm:cxn modelId="{699B5EFD-BF1F-4BB0-970E-F05FEB3A9F63}" type="presOf" srcId="{5532B8D3-D3EE-46CF-92AC-D8D9B7008EFD}" destId="{B2D10DA4-E9E8-4F60-BEC9-9CBCAE77B101}" srcOrd="0" destOrd="0" presId="urn:microsoft.com/office/officeart/2005/8/layout/chevron1"/>
    <dgm:cxn modelId="{3AAC519A-4557-4069-A7B2-B1396DBC3B55}" srcId="{A606AB9E-FBC7-4696-9A4A-293D46F5BCF4}" destId="{5532B8D3-D3EE-46CF-92AC-D8D9B7008EFD}" srcOrd="2" destOrd="0" parTransId="{06BD23B1-1F45-4571-8A6E-B44CCE92F98C}" sibTransId="{A6078E53-52B3-4EEC-85EE-4F90AD351285}"/>
    <dgm:cxn modelId="{1F173050-F6D6-4A62-B35A-95CD0EE076C3}" type="presOf" srcId="{0B0C6BF9-3BB5-4A8D-A78B-9765B170CCB7}" destId="{A67D8778-FC90-4231-9EF6-6314EBC46E62}" srcOrd="0" destOrd="0" presId="urn:microsoft.com/office/officeart/2005/8/layout/chevron1"/>
    <dgm:cxn modelId="{CCFEC19C-23AA-47D5-940D-3E6551CF6B0E}" type="presOf" srcId="{A490F515-8CB0-4E20-ABE9-D0508F277980}" destId="{2340873F-6E7F-48C4-B5DF-37229D03171D}" srcOrd="0" destOrd="0" presId="urn:microsoft.com/office/officeart/2005/8/layout/chevron1"/>
    <dgm:cxn modelId="{2284C68B-5D90-4C8E-9D07-578AE073CFA0}" srcId="{A606AB9E-FBC7-4696-9A4A-293D46F5BCF4}" destId="{0B0C6BF9-3BB5-4A8D-A78B-9765B170CCB7}" srcOrd="0" destOrd="0" parTransId="{BD45BDBF-9BC7-4C4A-A76B-D1FB39B29B01}" sibTransId="{8CE09C5D-96ED-4650-B40D-4861053CB2C5}"/>
    <dgm:cxn modelId="{BE735D33-594F-4328-8C7A-D4202D9F4CBE}" type="presParOf" srcId="{722B0FB7-E6BB-4641-A4F7-7D0ECAA5D9D1}" destId="{A67D8778-FC90-4231-9EF6-6314EBC46E62}" srcOrd="0" destOrd="0" presId="urn:microsoft.com/office/officeart/2005/8/layout/chevron1"/>
    <dgm:cxn modelId="{52F9E89F-36EA-43C3-8914-6B199C981080}" type="presParOf" srcId="{722B0FB7-E6BB-4641-A4F7-7D0ECAA5D9D1}" destId="{C137CB44-159D-4D34-8EEE-52775BA12AEC}" srcOrd="1" destOrd="0" presId="urn:microsoft.com/office/officeart/2005/8/layout/chevron1"/>
    <dgm:cxn modelId="{A8B97D67-FAB2-49B5-B00D-2A580E39C155}" type="presParOf" srcId="{722B0FB7-E6BB-4641-A4F7-7D0ECAA5D9D1}" destId="{58A4B566-9345-4FB6-A5BC-9894E3F4C11F}" srcOrd="2" destOrd="0" presId="urn:microsoft.com/office/officeart/2005/8/layout/chevron1"/>
    <dgm:cxn modelId="{7DAD9235-F7D6-494B-AE06-DADBD4ACA4BB}" type="presParOf" srcId="{722B0FB7-E6BB-4641-A4F7-7D0ECAA5D9D1}" destId="{29F31D9A-A51A-4199-BD7F-7F701F6E219C}" srcOrd="3" destOrd="0" presId="urn:microsoft.com/office/officeart/2005/8/layout/chevron1"/>
    <dgm:cxn modelId="{88C37E84-78C3-4402-83EF-5D9407B83E65}" type="presParOf" srcId="{722B0FB7-E6BB-4641-A4F7-7D0ECAA5D9D1}" destId="{B2D10DA4-E9E8-4F60-BEC9-9CBCAE77B101}" srcOrd="4" destOrd="0" presId="urn:microsoft.com/office/officeart/2005/8/layout/chevron1"/>
    <dgm:cxn modelId="{EF0A0C2D-67F2-4E4E-B247-7BCA08324AD5}" type="presParOf" srcId="{722B0FB7-E6BB-4641-A4F7-7D0ECAA5D9D1}" destId="{4E958FB4-4E79-4BC3-8312-E4F84ED165D3}" srcOrd="5" destOrd="0" presId="urn:microsoft.com/office/officeart/2005/8/layout/chevron1"/>
    <dgm:cxn modelId="{6F1CB548-7CCB-4E31-A6E6-28EBC44CDCE7}" type="presParOf" srcId="{722B0FB7-E6BB-4641-A4F7-7D0ECAA5D9D1}" destId="{2340873F-6E7F-48C4-B5DF-37229D03171D}" srcOrd="6"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5EF32EA-92E9-43BA-ADC2-E28259457F77}" type="doc">
      <dgm:prSet loTypeId="urn:microsoft.com/office/officeart/2008/layout/VerticalCircleList" loCatId="list" qsTypeId="urn:microsoft.com/office/officeart/2005/8/quickstyle/simple1" qsCatId="simple" csTypeId="urn:microsoft.com/office/officeart/2005/8/colors/colorful3" csCatId="colorful" phldr="1"/>
      <dgm:spPr/>
      <dgm:t>
        <a:bodyPr/>
        <a:lstStyle/>
        <a:p>
          <a:endParaRPr lang="en-US"/>
        </a:p>
      </dgm:t>
    </dgm:pt>
    <dgm:pt modelId="{16466B92-C99C-4505-97A9-8DD65E3E63D6}">
      <dgm:prSet phldrT="[Text]" custT="1"/>
      <dgm:spPr>
        <a:noFill/>
      </dgm:spPr>
      <dgm:t>
        <a:bodyPr/>
        <a:lstStyle/>
        <a:p>
          <a:r>
            <a:rPr lang="en-US" sz="2200" i="1" dirty="0">
              <a:latin typeface="Arial" panose="020B0604020202020204" pitchFamily="34" charset="0"/>
              <a:cs typeface="Arial" panose="020B0604020202020204" pitchFamily="34" charset="0"/>
            </a:rPr>
            <a:t> </a:t>
          </a:r>
          <a:r>
            <a:rPr lang="en-US" sz="2200" b="1" dirty="0">
              <a:latin typeface="Arial" panose="020B0604020202020204" pitchFamily="34" charset="0"/>
              <a:cs typeface="Arial" panose="020B0604020202020204" pitchFamily="34" charset="0"/>
            </a:rPr>
            <a:t>Attitudes, beliefs</a:t>
          </a:r>
          <a:endParaRPr lang="en-US" sz="3000" b="1" dirty="0">
            <a:solidFill>
              <a:srgbClr val="010000"/>
            </a:solidFill>
            <a:latin typeface="Arial"/>
            <a:cs typeface="Arial"/>
          </a:endParaRPr>
        </a:p>
      </dgm:t>
    </dgm:pt>
    <dgm:pt modelId="{0D9B54DC-8528-4F3C-BA5D-8EC3EC8FC1F6}" type="parTrans" cxnId="{E49212B9-112A-4D58-83A3-AF3609BF6CBB}">
      <dgm:prSet/>
      <dgm:spPr/>
      <dgm:t>
        <a:bodyPr/>
        <a:lstStyle/>
        <a:p>
          <a:endParaRPr lang="en-US">
            <a:latin typeface="Arial" panose="020B0604020202020204" pitchFamily="34" charset="0"/>
            <a:cs typeface="Arial" panose="020B0604020202020204" pitchFamily="34" charset="0"/>
          </a:endParaRPr>
        </a:p>
      </dgm:t>
    </dgm:pt>
    <dgm:pt modelId="{C04C021A-CD7A-4ED1-B5F8-DF189321ECB6}" type="sibTrans" cxnId="{E49212B9-112A-4D58-83A3-AF3609BF6CBB}">
      <dgm:prSet/>
      <dgm:spPr/>
      <dgm:t>
        <a:bodyPr/>
        <a:lstStyle/>
        <a:p>
          <a:endParaRPr lang="en-US">
            <a:latin typeface="Arial" panose="020B0604020202020204" pitchFamily="34" charset="0"/>
            <a:cs typeface="Arial" panose="020B0604020202020204" pitchFamily="34" charset="0"/>
          </a:endParaRPr>
        </a:p>
      </dgm:t>
    </dgm:pt>
    <dgm:pt modelId="{E98B7890-6734-4486-95C8-5D25EE1B9966}">
      <dgm:prSet phldrT="[Text]" custT="1"/>
      <dgm:spPr/>
      <dgm:t>
        <a:bodyPr/>
        <a:lstStyle/>
        <a:p>
          <a:r>
            <a:rPr lang="en-US" sz="2200" b="1" dirty="0">
              <a:latin typeface="Arial" panose="020B0604020202020204" pitchFamily="34" charset="0"/>
              <a:cs typeface="Arial" panose="020B0604020202020204" pitchFamily="34" charset="0"/>
            </a:rPr>
            <a:t> Skills, confidence</a:t>
          </a:r>
          <a:endParaRPr lang="en-US" sz="1800" i="1" dirty="0">
            <a:latin typeface="Arial" panose="020B0604020202020204" pitchFamily="34" charset="0"/>
            <a:cs typeface="Arial" panose="020B0604020202020204" pitchFamily="34" charset="0"/>
          </a:endParaRPr>
        </a:p>
      </dgm:t>
    </dgm:pt>
    <dgm:pt modelId="{851D6DAF-51EB-4583-A85B-A4A51243CEBE}" type="parTrans" cxnId="{49A6744C-F897-4112-BCBC-D4E31A76ABFE}">
      <dgm:prSet/>
      <dgm:spPr/>
      <dgm:t>
        <a:bodyPr/>
        <a:lstStyle/>
        <a:p>
          <a:endParaRPr lang="en-US">
            <a:latin typeface="Arial" panose="020B0604020202020204" pitchFamily="34" charset="0"/>
            <a:cs typeface="Arial" panose="020B0604020202020204" pitchFamily="34" charset="0"/>
          </a:endParaRPr>
        </a:p>
      </dgm:t>
    </dgm:pt>
    <dgm:pt modelId="{124C28A2-4D1E-4FAA-BDB5-86E29FFCE2F0}" type="sibTrans" cxnId="{49A6744C-F897-4112-BCBC-D4E31A76ABFE}">
      <dgm:prSet/>
      <dgm:spPr/>
      <dgm:t>
        <a:bodyPr/>
        <a:lstStyle/>
        <a:p>
          <a:endParaRPr lang="en-US">
            <a:latin typeface="Arial" panose="020B0604020202020204" pitchFamily="34" charset="0"/>
            <a:cs typeface="Arial" panose="020B0604020202020204" pitchFamily="34" charset="0"/>
          </a:endParaRPr>
        </a:p>
      </dgm:t>
    </dgm:pt>
    <dgm:pt modelId="{D322D3F2-2B31-490A-A375-F6B8B9789ADB}">
      <dgm:prSet phldrT="[Text]" custT="1"/>
      <dgm:spPr/>
      <dgm:t>
        <a:bodyPr/>
        <a:lstStyle/>
        <a:p>
          <a:r>
            <a:rPr lang="en-US" sz="1800" b="1" dirty="0">
              <a:latin typeface="Arial" panose="020B0604020202020204" pitchFamily="34" charset="0"/>
              <a:cs typeface="Arial" panose="020B0604020202020204" pitchFamily="34" charset="0"/>
            </a:rPr>
            <a:t> </a:t>
          </a:r>
          <a:r>
            <a:rPr lang="en-US" sz="2200" b="1" dirty="0">
              <a:latin typeface="Arial" panose="020B0604020202020204" pitchFamily="34" charset="0"/>
              <a:cs typeface="Arial" panose="020B0604020202020204" pitchFamily="34" charset="0"/>
            </a:rPr>
            <a:t>Social influence</a:t>
          </a:r>
        </a:p>
      </dgm:t>
    </dgm:pt>
    <dgm:pt modelId="{E9B1A523-F4D7-4364-9971-72FFF2BA7D5E}" type="parTrans" cxnId="{C0603A64-A8A4-4672-A350-56C951F5613E}">
      <dgm:prSet/>
      <dgm:spPr/>
      <dgm:t>
        <a:bodyPr/>
        <a:lstStyle/>
        <a:p>
          <a:endParaRPr lang="en-US"/>
        </a:p>
      </dgm:t>
    </dgm:pt>
    <dgm:pt modelId="{13BC97B9-68F7-461A-BB05-66D46E66A77F}" type="sibTrans" cxnId="{C0603A64-A8A4-4672-A350-56C951F5613E}">
      <dgm:prSet/>
      <dgm:spPr/>
      <dgm:t>
        <a:bodyPr/>
        <a:lstStyle/>
        <a:p>
          <a:endParaRPr lang="en-US"/>
        </a:p>
      </dgm:t>
    </dgm:pt>
    <dgm:pt modelId="{85B5E218-FFEC-48F3-B17D-7CD637460E20}">
      <dgm:prSet phldrT="[Text]" custT="1"/>
      <dgm:spPr/>
      <dgm:t>
        <a:bodyPr/>
        <a:lstStyle/>
        <a:p>
          <a:r>
            <a:rPr lang="en-US" sz="1800" b="1" dirty="0">
              <a:latin typeface="Arial" panose="020B0604020202020204" pitchFamily="34" charset="0"/>
              <a:cs typeface="Arial" panose="020B0604020202020204" pitchFamily="34" charset="0"/>
            </a:rPr>
            <a:t> </a:t>
          </a:r>
          <a:r>
            <a:rPr lang="en-US" sz="2200" b="1" dirty="0">
              <a:latin typeface="Arial" panose="020B0604020202020204" pitchFamily="34" charset="0"/>
              <a:cs typeface="Arial" panose="020B0604020202020204" pitchFamily="34" charset="0"/>
            </a:rPr>
            <a:t>Perceived barriers </a:t>
          </a:r>
        </a:p>
      </dgm:t>
    </dgm:pt>
    <dgm:pt modelId="{BD67D52A-FA88-494A-B1A8-529143A0BA46}" type="parTrans" cxnId="{208C012F-122F-42FF-AD6B-BB7E8E9450E1}">
      <dgm:prSet/>
      <dgm:spPr/>
      <dgm:t>
        <a:bodyPr/>
        <a:lstStyle/>
        <a:p>
          <a:endParaRPr lang="en-US"/>
        </a:p>
      </dgm:t>
    </dgm:pt>
    <dgm:pt modelId="{159EE12D-645E-46F1-AEA3-C2645996C16A}" type="sibTrans" cxnId="{208C012F-122F-42FF-AD6B-BB7E8E9450E1}">
      <dgm:prSet/>
      <dgm:spPr/>
      <dgm:t>
        <a:bodyPr/>
        <a:lstStyle/>
        <a:p>
          <a:endParaRPr lang="en-US"/>
        </a:p>
      </dgm:t>
    </dgm:pt>
    <dgm:pt modelId="{C3D8FC0E-76CB-4358-B514-A543AFA10514}" type="pres">
      <dgm:prSet presAssocID="{75EF32EA-92E9-43BA-ADC2-E28259457F77}" presName="Name0" presStyleCnt="0">
        <dgm:presLayoutVars>
          <dgm:dir/>
        </dgm:presLayoutVars>
      </dgm:prSet>
      <dgm:spPr/>
      <dgm:t>
        <a:bodyPr/>
        <a:lstStyle/>
        <a:p>
          <a:endParaRPr lang="en-US"/>
        </a:p>
      </dgm:t>
    </dgm:pt>
    <dgm:pt modelId="{53434968-5329-451B-8BFB-0BAD593B8A02}" type="pres">
      <dgm:prSet presAssocID="{16466B92-C99C-4505-97A9-8DD65E3E63D6}" presName="noChildren" presStyleCnt="0"/>
      <dgm:spPr/>
    </dgm:pt>
    <dgm:pt modelId="{5EBAD7E8-396B-46BF-BEB4-3A1569DED344}" type="pres">
      <dgm:prSet presAssocID="{16466B92-C99C-4505-97A9-8DD65E3E63D6}" presName="gap" presStyleCnt="0"/>
      <dgm:spPr/>
    </dgm:pt>
    <dgm:pt modelId="{2686BFC6-F7CE-4591-8BFD-73932C20B9E2}" type="pres">
      <dgm:prSet presAssocID="{16466B92-C99C-4505-97A9-8DD65E3E63D6}" presName="medCircle2" presStyleLbl="vennNode1" presStyleIdx="0" presStyleCnt="4"/>
      <dgm:spPr/>
    </dgm:pt>
    <dgm:pt modelId="{FB8D2E88-A38E-4ED9-862D-CE541B995ADE}" type="pres">
      <dgm:prSet presAssocID="{16466B92-C99C-4505-97A9-8DD65E3E63D6}" presName="txLvlOnly1" presStyleLbl="revTx" presStyleIdx="0" presStyleCnt="4"/>
      <dgm:spPr/>
      <dgm:t>
        <a:bodyPr/>
        <a:lstStyle/>
        <a:p>
          <a:endParaRPr lang="en-US"/>
        </a:p>
      </dgm:t>
    </dgm:pt>
    <dgm:pt modelId="{8843C616-383B-432E-A89C-F295260BA251}" type="pres">
      <dgm:prSet presAssocID="{E98B7890-6734-4486-95C8-5D25EE1B9966}" presName="noChildren" presStyleCnt="0"/>
      <dgm:spPr/>
    </dgm:pt>
    <dgm:pt modelId="{51A79C88-11BA-4A25-8A67-A3A304AE596D}" type="pres">
      <dgm:prSet presAssocID="{E98B7890-6734-4486-95C8-5D25EE1B9966}" presName="gap" presStyleCnt="0"/>
      <dgm:spPr/>
    </dgm:pt>
    <dgm:pt modelId="{A74B763F-41A4-4A6D-8D63-88125BB3F8FF}" type="pres">
      <dgm:prSet presAssocID="{E98B7890-6734-4486-95C8-5D25EE1B9966}" presName="medCircle2" presStyleLbl="vennNode1" presStyleIdx="1" presStyleCnt="4"/>
      <dgm:spPr/>
    </dgm:pt>
    <dgm:pt modelId="{30511D10-C199-45B9-BF68-D6EF74B7BADE}" type="pres">
      <dgm:prSet presAssocID="{E98B7890-6734-4486-95C8-5D25EE1B9966}" presName="txLvlOnly1" presStyleLbl="revTx" presStyleIdx="1" presStyleCnt="4"/>
      <dgm:spPr/>
      <dgm:t>
        <a:bodyPr/>
        <a:lstStyle/>
        <a:p>
          <a:endParaRPr lang="en-US"/>
        </a:p>
      </dgm:t>
    </dgm:pt>
    <dgm:pt modelId="{E8F595FD-6A72-4119-8AE4-AF5DF8DB0FA2}" type="pres">
      <dgm:prSet presAssocID="{D322D3F2-2B31-490A-A375-F6B8B9789ADB}" presName="noChildren" presStyleCnt="0"/>
      <dgm:spPr/>
    </dgm:pt>
    <dgm:pt modelId="{2C53B331-698B-4061-B2BC-0A0CD916877A}" type="pres">
      <dgm:prSet presAssocID="{D322D3F2-2B31-490A-A375-F6B8B9789ADB}" presName="gap" presStyleCnt="0"/>
      <dgm:spPr/>
    </dgm:pt>
    <dgm:pt modelId="{91EBBB33-E507-4D5B-B885-93D9CF01913E}" type="pres">
      <dgm:prSet presAssocID="{D322D3F2-2B31-490A-A375-F6B8B9789ADB}" presName="medCircle2" presStyleLbl="vennNode1" presStyleIdx="2" presStyleCnt="4"/>
      <dgm:spPr/>
    </dgm:pt>
    <dgm:pt modelId="{4BA10BDC-D951-49EF-ABA4-4D308D061DE8}" type="pres">
      <dgm:prSet presAssocID="{D322D3F2-2B31-490A-A375-F6B8B9789ADB}" presName="txLvlOnly1" presStyleLbl="revTx" presStyleIdx="2" presStyleCnt="4"/>
      <dgm:spPr/>
      <dgm:t>
        <a:bodyPr/>
        <a:lstStyle/>
        <a:p>
          <a:endParaRPr lang="en-US"/>
        </a:p>
      </dgm:t>
    </dgm:pt>
    <dgm:pt modelId="{B27871DE-296A-4ED7-BF58-52247863B6AD}" type="pres">
      <dgm:prSet presAssocID="{85B5E218-FFEC-48F3-B17D-7CD637460E20}" presName="noChildren" presStyleCnt="0"/>
      <dgm:spPr/>
    </dgm:pt>
    <dgm:pt modelId="{824DD5A8-E2FA-472A-BFBA-6DB1D45B1019}" type="pres">
      <dgm:prSet presAssocID="{85B5E218-FFEC-48F3-B17D-7CD637460E20}" presName="gap" presStyleCnt="0"/>
      <dgm:spPr/>
    </dgm:pt>
    <dgm:pt modelId="{AF0AACB7-91D3-4B88-A98B-E88B0EBBE49B}" type="pres">
      <dgm:prSet presAssocID="{85B5E218-FFEC-48F3-B17D-7CD637460E20}" presName="medCircle2" presStyleLbl="vennNode1" presStyleIdx="3" presStyleCnt="4"/>
      <dgm:spPr/>
    </dgm:pt>
    <dgm:pt modelId="{F4CFC866-537D-4E86-85F4-59C3F5BB1203}" type="pres">
      <dgm:prSet presAssocID="{85B5E218-FFEC-48F3-B17D-7CD637460E20}" presName="txLvlOnly1" presStyleLbl="revTx" presStyleIdx="3" presStyleCnt="4"/>
      <dgm:spPr/>
      <dgm:t>
        <a:bodyPr/>
        <a:lstStyle/>
        <a:p>
          <a:endParaRPr lang="en-US"/>
        </a:p>
      </dgm:t>
    </dgm:pt>
  </dgm:ptLst>
  <dgm:cxnLst>
    <dgm:cxn modelId="{278EBD7D-F732-4DC8-8FC8-CC7CED36419E}" type="presOf" srcId="{75EF32EA-92E9-43BA-ADC2-E28259457F77}" destId="{C3D8FC0E-76CB-4358-B514-A543AFA10514}" srcOrd="0" destOrd="0" presId="urn:microsoft.com/office/officeart/2008/layout/VerticalCircleList"/>
    <dgm:cxn modelId="{AD376FE5-2D43-430E-9920-C628548AF507}" type="presOf" srcId="{85B5E218-FFEC-48F3-B17D-7CD637460E20}" destId="{F4CFC866-537D-4E86-85F4-59C3F5BB1203}" srcOrd="0" destOrd="0" presId="urn:microsoft.com/office/officeart/2008/layout/VerticalCircleList"/>
    <dgm:cxn modelId="{208C012F-122F-42FF-AD6B-BB7E8E9450E1}" srcId="{75EF32EA-92E9-43BA-ADC2-E28259457F77}" destId="{85B5E218-FFEC-48F3-B17D-7CD637460E20}" srcOrd="3" destOrd="0" parTransId="{BD67D52A-FA88-494A-B1A8-529143A0BA46}" sibTransId="{159EE12D-645E-46F1-AEA3-C2645996C16A}"/>
    <dgm:cxn modelId="{49A6744C-F897-4112-BCBC-D4E31A76ABFE}" srcId="{75EF32EA-92E9-43BA-ADC2-E28259457F77}" destId="{E98B7890-6734-4486-95C8-5D25EE1B9966}" srcOrd="1" destOrd="0" parTransId="{851D6DAF-51EB-4583-A85B-A4A51243CEBE}" sibTransId="{124C28A2-4D1E-4FAA-BDB5-86E29FFCE2F0}"/>
    <dgm:cxn modelId="{1372163F-3E68-4225-B137-E1ABEB814C45}" type="presOf" srcId="{16466B92-C99C-4505-97A9-8DD65E3E63D6}" destId="{FB8D2E88-A38E-4ED9-862D-CE541B995ADE}" srcOrd="0" destOrd="0" presId="urn:microsoft.com/office/officeart/2008/layout/VerticalCircleList"/>
    <dgm:cxn modelId="{8CFDCA96-E94B-4AD9-AC31-CC56E549F77D}" type="presOf" srcId="{E98B7890-6734-4486-95C8-5D25EE1B9966}" destId="{30511D10-C199-45B9-BF68-D6EF74B7BADE}" srcOrd="0" destOrd="0" presId="urn:microsoft.com/office/officeart/2008/layout/VerticalCircleList"/>
    <dgm:cxn modelId="{E49212B9-112A-4D58-83A3-AF3609BF6CBB}" srcId="{75EF32EA-92E9-43BA-ADC2-E28259457F77}" destId="{16466B92-C99C-4505-97A9-8DD65E3E63D6}" srcOrd="0" destOrd="0" parTransId="{0D9B54DC-8528-4F3C-BA5D-8EC3EC8FC1F6}" sibTransId="{C04C021A-CD7A-4ED1-B5F8-DF189321ECB6}"/>
    <dgm:cxn modelId="{E183BCDC-41AD-4C45-9840-FE2C2AE47244}" type="presOf" srcId="{D322D3F2-2B31-490A-A375-F6B8B9789ADB}" destId="{4BA10BDC-D951-49EF-ABA4-4D308D061DE8}" srcOrd="0" destOrd="0" presId="urn:microsoft.com/office/officeart/2008/layout/VerticalCircleList"/>
    <dgm:cxn modelId="{C0603A64-A8A4-4672-A350-56C951F5613E}" srcId="{75EF32EA-92E9-43BA-ADC2-E28259457F77}" destId="{D322D3F2-2B31-490A-A375-F6B8B9789ADB}" srcOrd="2" destOrd="0" parTransId="{E9B1A523-F4D7-4364-9971-72FFF2BA7D5E}" sibTransId="{13BC97B9-68F7-461A-BB05-66D46E66A77F}"/>
    <dgm:cxn modelId="{258252EE-B614-4B02-83BE-F276B86BF8BE}" type="presParOf" srcId="{C3D8FC0E-76CB-4358-B514-A543AFA10514}" destId="{53434968-5329-451B-8BFB-0BAD593B8A02}" srcOrd="0" destOrd="0" presId="urn:microsoft.com/office/officeart/2008/layout/VerticalCircleList"/>
    <dgm:cxn modelId="{6BD46E98-8DB6-4CB3-A4F2-799CAC98E029}" type="presParOf" srcId="{53434968-5329-451B-8BFB-0BAD593B8A02}" destId="{5EBAD7E8-396B-46BF-BEB4-3A1569DED344}" srcOrd="0" destOrd="0" presId="urn:microsoft.com/office/officeart/2008/layout/VerticalCircleList"/>
    <dgm:cxn modelId="{DD453ADE-1A0E-4E8C-AF6C-EE1C11216241}" type="presParOf" srcId="{53434968-5329-451B-8BFB-0BAD593B8A02}" destId="{2686BFC6-F7CE-4591-8BFD-73932C20B9E2}" srcOrd="1" destOrd="0" presId="urn:microsoft.com/office/officeart/2008/layout/VerticalCircleList"/>
    <dgm:cxn modelId="{7F2E6E82-0949-4A00-BBE7-D1C84970D770}" type="presParOf" srcId="{53434968-5329-451B-8BFB-0BAD593B8A02}" destId="{FB8D2E88-A38E-4ED9-862D-CE541B995ADE}" srcOrd="2" destOrd="0" presId="urn:microsoft.com/office/officeart/2008/layout/VerticalCircleList"/>
    <dgm:cxn modelId="{43F43A91-D0BF-4128-99F9-F8D53C639B35}" type="presParOf" srcId="{C3D8FC0E-76CB-4358-B514-A543AFA10514}" destId="{8843C616-383B-432E-A89C-F295260BA251}" srcOrd="1" destOrd="0" presId="urn:microsoft.com/office/officeart/2008/layout/VerticalCircleList"/>
    <dgm:cxn modelId="{6E54A989-8C42-4141-AABE-AE640D03F8DF}" type="presParOf" srcId="{8843C616-383B-432E-A89C-F295260BA251}" destId="{51A79C88-11BA-4A25-8A67-A3A304AE596D}" srcOrd="0" destOrd="0" presId="urn:microsoft.com/office/officeart/2008/layout/VerticalCircleList"/>
    <dgm:cxn modelId="{9DBBCEC3-A21A-4AC7-9215-4F15C734A596}" type="presParOf" srcId="{8843C616-383B-432E-A89C-F295260BA251}" destId="{A74B763F-41A4-4A6D-8D63-88125BB3F8FF}" srcOrd="1" destOrd="0" presId="urn:microsoft.com/office/officeart/2008/layout/VerticalCircleList"/>
    <dgm:cxn modelId="{7DFF3CA7-7B6C-49D8-BEC7-589753552250}" type="presParOf" srcId="{8843C616-383B-432E-A89C-F295260BA251}" destId="{30511D10-C199-45B9-BF68-D6EF74B7BADE}" srcOrd="2" destOrd="0" presId="urn:microsoft.com/office/officeart/2008/layout/VerticalCircleList"/>
    <dgm:cxn modelId="{4022D2F6-A82A-4546-97F6-860AEA9390B6}" type="presParOf" srcId="{C3D8FC0E-76CB-4358-B514-A543AFA10514}" destId="{E8F595FD-6A72-4119-8AE4-AF5DF8DB0FA2}" srcOrd="2" destOrd="0" presId="urn:microsoft.com/office/officeart/2008/layout/VerticalCircleList"/>
    <dgm:cxn modelId="{8CDFCCB1-BBD9-4B4F-8492-A551C3FF103D}" type="presParOf" srcId="{E8F595FD-6A72-4119-8AE4-AF5DF8DB0FA2}" destId="{2C53B331-698B-4061-B2BC-0A0CD916877A}" srcOrd="0" destOrd="0" presId="urn:microsoft.com/office/officeart/2008/layout/VerticalCircleList"/>
    <dgm:cxn modelId="{DAC3E828-5A0A-4381-A624-AD0B440E3DBB}" type="presParOf" srcId="{E8F595FD-6A72-4119-8AE4-AF5DF8DB0FA2}" destId="{91EBBB33-E507-4D5B-B885-93D9CF01913E}" srcOrd="1" destOrd="0" presId="urn:microsoft.com/office/officeart/2008/layout/VerticalCircleList"/>
    <dgm:cxn modelId="{6D0A262B-ED84-4CBF-861C-9A40D332BF89}" type="presParOf" srcId="{E8F595FD-6A72-4119-8AE4-AF5DF8DB0FA2}" destId="{4BA10BDC-D951-49EF-ABA4-4D308D061DE8}" srcOrd="2" destOrd="0" presId="urn:microsoft.com/office/officeart/2008/layout/VerticalCircleList"/>
    <dgm:cxn modelId="{A812A327-8132-42B3-A9C6-320FE0F737AF}" type="presParOf" srcId="{C3D8FC0E-76CB-4358-B514-A543AFA10514}" destId="{B27871DE-296A-4ED7-BF58-52247863B6AD}" srcOrd="3" destOrd="0" presId="urn:microsoft.com/office/officeart/2008/layout/VerticalCircleList"/>
    <dgm:cxn modelId="{94087923-F253-4592-B4F5-09D4E071BE6B}" type="presParOf" srcId="{B27871DE-296A-4ED7-BF58-52247863B6AD}" destId="{824DD5A8-E2FA-472A-BFBA-6DB1D45B1019}" srcOrd="0" destOrd="0" presId="urn:microsoft.com/office/officeart/2008/layout/VerticalCircleList"/>
    <dgm:cxn modelId="{2428667D-8BA6-4371-ABBC-3E0A23E91EE2}" type="presParOf" srcId="{B27871DE-296A-4ED7-BF58-52247863B6AD}" destId="{AF0AACB7-91D3-4B88-A98B-E88B0EBBE49B}" srcOrd="1" destOrd="0" presId="urn:microsoft.com/office/officeart/2008/layout/VerticalCircleList"/>
    <dgm:cxn modelId="{321655C5-B491-4D2F-91E5-3022245B0720}" type="presParOf" srcId="{B27871DE-296A-4ED7-BF58-52247863B6AD}" destId="{F4CFC866-537D-4E86-85F4-59C3F5BB1203}" srcOrd="2" destOrd="0" presId="urn:microsoft.com/office/officeart/2008/layout/Vertical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4830A02-D7C4-466E-A837-629371E7F27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0786EAB9-F8CB-4E55-82EF-1175FF3D21E1}">
      <dgm:prSet phldrT="[Text]" custT="1"/>
      <dgm:spPr>
        <a:solidFill>
          <a:srgbClr val="5B98CD"/>
        </a:solidFill>
      </dgm:spPr>
      <dgm:t>
        <a:bodyPr/>
        <a:lstStyle/>
        <a:p>
          <a:r>
            <a:rPr lang="en-US" sz="2200" b="1" dirty="0">
              <a:latin typeface="Arial" charset="0"/>
              <a:ea typeface="Arial" charset="0"/>
              <a:cs typeface="Arial" charset="0"/>
            </a:rPr>
            <a:t>Quantitative data</a:t>
          </a:r>
        </a:p>
      </dgm:t>
    </dgm:pt>
    <dgm:pt modelId="{FBE04827-67F4-4BB0-9C8A-30BDBEC864EF}" type="parTrans" cxnId="{5AFFF098-5A74-452B-A98C-8373F9749A83}">
      <dgm:prSet/>
      <dgm:spPr/>
      <dgm:t>
        <a:bodyPr/>
        <a:lstStyle/>
        <a:p>
          <a:endParaRPr lang="en-US"/>
        </a:p>
      </dgm:t>
    </dgm:pt>
    <dgm:pt modelId="{445AD7DE-128C-4065-B8DE-EF0883F74462}" type="sibTrans" cxnId="{5AFFF098-5A74-452B-A98C-8373F9749A83}">
      <dgm:prSet/>
      <dgm:spPr/>
      <dgm:t>
        <a:bodyPr/>
        <a:lstStyle/>
        <a:p>
          <a:endParaRPr lang="en-US"/>
        </a:p>
      </dgm:t>
    </dgm:pt>
    <dgm:pt modelId="{C938B339-9E97-43EC-AAC7-0C4F55B167A9}">
      <dgm:prSet phldrT="[Text]" custT="1"/>
      <dgm:spPr>
        <a:solidFill>
          <a:srgbClr val="5B98CD"/>
        </a:solidFill>
      </dgm:spPr>
      <dgm:t>
        <a:bodyPr/>
        <a:lstStyle/>
        <a:p>
          <a:r>
            <a:rPr lang="en-US" sz="2200" b="1" i="0" dirty="0">
              <a:latin typeface="Arial" charset="0"/>
              <a:ea typeface="Arial" charset="0"/>
              <a:cs typeface="Arial" charset="0"/>
            </a:rPr>
            <a:t>Qualitative data</a:t>
          </a:r>
        </a:p>
      </dgm:t>
    </dgm:pt>
    <dgm:pt modelId="{6EC0B1F3-64CC-43FC-92D6-BF495F70A60C}" type="parTrans" cxnId="{660FA724-2C40-48B4-B5E5-741D0AACA0F1}">
      <dgm:prSet/>
      <dgm:spPr/>
      <dgm:t>
        <a:bodyPr/>
        <a:lstStyle/>
        <a:p>
          <a:endParaRPr lang="en-US"/>
        </a:p>
      </dgm:t>
    </dgm:pt>
    <dgm:pt modelId="{4EE8D0F6-E432-4DBC-A3FF-C834852865BD}" type="sibTrans" cxnId="{660FA724-2C40-48B4-B5E5-741D0AACA0F1}">
      <dgm:prSet/>
      <dgm:spPr/>
      <dgm:t>
        <a:bodyPr/>
        <a:lstStyle/>
        <a:p>
          <a:endParaRPr lang="en-US"/>
        </a:p>
      </dgm:t>
    </dgm:pt>
    <dgm:pt modelId="{88D8159B-B463-496F-B9A0-E4391E45B9C4}">
      <dgm:prSet phldrT="[Text]" custT="1"/>
      <dgm:spPr>
        <a:solidFill>
          <a:srgbClr val="DEEBF5"/>
        </a:solidFill>
      </dgm:spPr>
      <dgm:t>
        <a:bodyPr/>
        <a:lstStyle/>
        <a:p>
          <a:pPr marL="166688" indent="0" defTabSz="344488"/>
          <a:r>
            <a:rPr lang="en-US" sz="1700" dirty="0">
              <a:solidFill>
                <a:schemeClr val="tx2"/>
              </a:solidFill>
              <a:latin typeface="Arial" charset="0"/>
              <a:ea typeface="Arial" charset="0"/>
              <a:cs typeface="Arial" charset="0"/>
            </a:rPr>
            <a:t>	</a:t>
          </a:r>
          <a:r>
            <a:rPr lang="en-US" sz="1600" dirty="0">
              <a:solidFill>
                <a:schemeClr val="tx2"/>
              </a:solidFill>
              <a:latin typeface="Arial" charset="0"/>
              <a:ea typeface="Arial" charset="0"/>
              <a:cs typeface="Arial" charset="0"/>
            </a:rPr>
            <a:t>Text-based</a:t>
          </a:r>
        </a:p>
      </dgm:t>
    </dgm:pt>
    <dgm:pt modelId="{D1F2BFCF-954E-46A7-A9CF-7790895CB105}" type="parTrans" cxnId="{7AB1A430-6839-4A77-BB00-3CA2EE05F605}">
      <dgm:prSet/>
      <dgm:spPr/>
      <dgm:t>
        <a:bodyPr/>
        <a:lstStyle/>
        <a:p>
          <a:endParaRPr lang="en-US"/>
        </a:p>
      </dgm:t>
    </dgm:pt>
    <dgm:pt modelId="{6FEAD65B-16A1-4097-AC21-1CE671D6F5E2}" type="sibTrans" cxnId="{7AB1A430-6839-4A77-BB00-3CA2EE05F605}">
      <dgm:prSet/>
      <dgm:spPr/>
      <dgm:t>
        <a:bodyPr/>
        <a:lstStyle/>
        <a:p>
          <a:endParaRPr lang="en-US"/>
        </a:p>
      </dgm:t>
    </dgm:pt>
    <dgm:pt modelId="{B8BC60AD-76D8-4BA8-A33D-E60B9A0E5053}">
      <dgm:prSet phldrT="[Text]"/>
      <dgm:spPr>
        <a:solidFill>
          <a:srgbClr val="DEEBF5"/>
        </a:solidFill>
      </dgm:spPr>
      <dgm:t>
        <a:bodyPr/>
        <a:lstStyle/>
        <a:p>
          <a:endParaRPr lang="en-US" sz="1500" dirty="0">
            <a:latin typeface="Arial" charset="0"/>
            <a:ea typeface="Arial" charset="0"/>
            <a:cs typeface="Arial" charset="0"/>
          </a:endParaRPr>
        </a:p>
      </dgm:t>
    </dgm:pt>
    <dgm:pt modelId="{E39BF4C9-A25A-41C9-B220-ADEE573E21E4}" type="parTrans" cxnId="{447F7D3B-7369-45D1-AF1E-B5656EBD55D0}">
      <dgm:prSet/>
      <dgm:spPr/>
      <dgm:t>
        <a:bodyPr/>
        <a:lstStyle/>
        <a:p>
          <a:endParaRPr lang="en-US"/>
        </a:p>
      </dgm:t>
    </dgm:pt>
    <dgm:pt modelId="{29717D9D-6A6D-4CBB-AF8F-DC03281056B2}" type="sibTrans" cxnId="{447F7D3B-7369-45D1-AF1E-B5656EBD55D0}">
      <dgm:prSet/>
      <dgm:spPr/>
      <dgm:t>
        <a:bodyPr/>
        <a:lstStyle/>
        <a:p>
          <a:endParaRPr lang="en-US"/>
        </a:p>
      </dgm:t>
    </dgm:pt>
    <dgm:pt modelId="{6B2C84DE-2E23-4A11-9F9F-D40AB1066BEE}">
      <dgm:prSet phldrT="[Text]" custT="1"/>
      <dgm:spPr>
        <a:solidFill>
          <a:srgbClr val="DEEBF5"/>
        </a:solidFill>
      </dgm:spPr>
      <dgm:t>
        <a:bodyPr/>
        <a:lstStyle/>
        <a:p>
          <a:r>
            <a:rPr lang="en-US" sz="1600" dirty="0">
              <a:solidFill>
                <a:schemeClr val="tx2"/>
              </a:solidFill>
              <a:latin typeface="Arial" charset="0"/>
              <a:ea typeface="Arial" charset="0"/>
              <a:cs typeface="Arial" charset="0"/>
            </a:rPr>
            <a:t>Number-based</a:t>
          </a:r>
        </a:p>
      </dgm:t>
    </dgm:pt>
    <dgm:pt modelId="{94C458AE-7F1A-42BC-B8C7-2C8B56B21384}" type="parTrans" cxnId="{DB7A8BDF-7E1E-45AD-BA3A-D9CCEB23BFE6}">
      <dgm:prSet/>
      <dgm:spPr/>
      <dgm:t>
        <a:bodyPr/>
        <a:lstStyle/>
        <a:p>
          <a:endParaRPr lang="en-US"/>
        </a:p>
      </dgm:t>
    </dgm:pt>
    <dgm:pt modelId="{EFB80B43-90A5-40FD-836A-F6BE21DE1EA9}" type="sibTrans" cxnId="{DB7A8BDF-7E1E-45AD-BA3A-D9CCEB23BFE6}">
      <dgm:prSet/>
      <dgm:spPr/>
      <dgm:t>
        <a:bodyPr/>
        <a:lstStyle/>
        <a:p>
          <a:endParaRPr lang="en-US"/>
        </a:p>
      </dgm:t>
    </dgm:pt>
    <dgm:pt modelId="{9CD1F57C-1EAD-4972-B8C7-5BA43892179E}">
      <dgm:prSet phldrT="[Text]" custT="1"/>
      <dgm:spPr>
        <a:solidFill>
          <a:srgbClr val="DEEBF5"/>
        </a:solidFill>
      </dgm:spPr>
      <dgm:t>
        <a:bodyPr/>
        <a:lstStyle/>
        <a:p>
          <a:r>
            <a:rPr lang="en-US" sz="1600" dirty="0">
              <a:solidFill>
                <a:schemeClr val="tx2"/>
              </a:solidFill>
              <a:latin typeface="Arial" charset="0"/>
              <a:ea typeface="Arial" charset="0"/>
              <a:cs typeface="Arial" charset="0"/>
            </a:rPr>
            <a:t>Statistics</a:t>
          </a:r>
        </a:p>
      </dgm:t>
    </dgm:pt>
    <dgm:pt modelId="{4314E192-215C-4D4F-8C58-4B8D458A7BEB}" type="parTrans" cxnId="{66756E4F-8C35-42A1-AC38-65142DB20063}">
      <dgm:prSet/>
      <dgm:spPr/>
      <dgm:t>
        <a:bodyPr/>
        <a:lstStyle/>
        <a:p>
          <a:endParaRPr lang="en-US"/>
        </a:p>
      </dgm:t>
    </dgm:pt>
    <dgm:pt modelId="{CFB050C4-5D78-48D5-9271-0E00E09CDCED}" type="sibTrans" cxnId="{66756E4F-8C35-42A1-AC38-65142DB20063}">
      <dgm:prSet/>
      <dgm:spPr/>
      <dgm:t>
        <a:bodyPr/>
        <a:lstStyle/>
        <a:p>
          <a:endParaRPr lang="en-US"/>
        </a:p>
      </dgm:t>
    </dgm:pt>
    <dgm:pt modelId="{892F60FF-3B9D-4184-B4BD-3E3A3B506F8A}">
      <dgm:prSet phldrT="[Text]" custT="1"/>
      <dgm:spPr>
        <a:solidFill>
          <a:srgbClr val="DEEBF5"/>
        </a:solidFill>
      </dgm:spPr>
      <dgm:t>
        <a:bodyPr/>
        <a:lstStyle/>
        <a:p>
          <a:r>
            <a:rPr lang="en-US" sz="1600" dirty="0">
              <a:solidFill>
                <a:schemeClr val="tx2"/>
              </a:solidFill>
              <a:latin typeface="Arial" charset="0"/>
              <a:ea typeface="Arial" charset="0"/>
              <a:cs typeface="Arial" charset="0"/>
            </a:rPr>
            <a:t>More generalizable</a:t>
          </a:r>
        </a:p>
      </dgm:t>
    </dgm:pt>
    <dgm:pt modelId="{7CCE8365-48F1-4845-8837-2D8A05168B25}" type="parTrans" cxnId="{A8212D1B-78CD-464F-80C7-8DDDAB7BB4C1}">
      <dgm:prSet/>
      <dgm:spPr/>
      <dgm:t>
        <a:bodyPr/>
        <a:lstStyle/>
        <a:p>
          <a:endParaRPr lang="en-US"/>
        </a:p>
      </dgm:t>
    </dgm:pt>
    <dgm:pt modelId="{2AE3083B-7963-43C7-8CA2-3CE8350FE052}" type="sibTrans" cxnId="{A8212D1B-78CD-464F-80C7-8DDDAB7BB4C1}">
      <dgm:prSet/>
      <dgm:spPr/>
      <dgm:t>
        <a:bodyPr/>
        <a:lstStyle/>
        <a:p>
          <a:endParaRPr lang="en-US"/>
        </a:p>
      </dgm:t>
    </dgm:pt>
    <dgm:pt modelId="{3F278D3C-5D58-4DEC-AAAC-57DCE48CCE11}">
      <dgm:prSet phldrT="[Text]"/>
      <dgm:spPr>
        <a:solidFill>
          <a:srgbClr val="DEEBF5"/>
        </a:solidFill>
      </dgm:spPr>
      <dgm:t>
        <a:bodyPr/>
        <a:lstStyle/>
        <a:p>
          <a:endParaRPr lang="en-US" sz="1500" dirty="0">
            <a:solidFill>
              <a:schemeClr val="tx2"/>
            </a:solidFill>
            <a:latin typeface="Arial" charset="0"/>
            <a:ea typeface="Arial" charset="0"/>
            <a:cs typeface="Arial" charset="0"/>
          </a:endParaRPr>
        </a:p>
      </dgm:t>
    </dgm:pt>
    <dgm:pt modelId="{065B3DC9-2516-485F-ADC1-FC6E9B389633}" type="parTrans" cxnId="{D0D33CB2-CBCC-48CF-9F19-8E3AE46B6D4B}">
      <dgm:prSet/>
      <dgm:spPr/>
      <dgm:t>
        <a:bodyPr/>
        <a:lstStyle/>
        <a:p>
          <a:endParaRPr lang="en-US"/>
        </a:p>
      </dgm:t>
    </dgm:pt>
    <dgm:pt modelId="{C54D9382-9F31-4EB8-922A-1ED45B49B78E}" type="sibTrans" cxnId="{D0D33CB2-CBCC-48CF-9F19-8E3AE46B6D4B}">
      <dgm:prSet/>
      <dgm:spPr/>
      <dgm:t>
        <a:bodyPr/>
        <a:lstStyle/>
        <a:p>
          <a:endParaRPr lang="en-US"/>
        </a:p>
      </dgm:t>
    </dgm:pt>
    <dgm:pt modelId="{30366678-29EE-471E-BAC0-DC5275892525}">
      <dgm:prSet phldrT="[Text]" custT="1"/>
      <dgm:spPr>
        <a:solidFill>
          <a:srgbClr val="DEEBF5"/>
        </a:solidFill>
      </dgm:spPr>
      <dgm:t>
        <a:bodyPr/>
        <a:lstStyle/>
        <a:p>
          <a:r>
            <a:rPr lang="en-US" sz="1600" dirty="0">
              <a:solidFill>
                <a:schemeClr val="tx2"/>
              </a:solidFill>
              <a:latin typeface="Arial" charset="0"/>
              <a:ea typeface="Arial" charset="0"/>
              <a:cs typeface="Arial" charset="0"/>
            </a:rPr>
            <a:t>Surveys</a:t>
          </a:r>
        </a:p>
      </dgm:t>
    </dgm:pt>
    <dgm:pt modelId="{CBA94221-8791-496B-983F-4F3EE958917D}" type="parTrans" cxnId="{5004ED14-E827-4402-8842-A71051FBE315}">
      <dgm:prSet/>
      <dgm:spPr/>
      <dgm:t>
        <a:bodyPr/>
        <a:lstStyle/>
        <a:p>
          <a:endParaRPr lang="en-US"/>
        </a:p>
      </dgm:t>
    </dgm:pt>
    <dgm:pt modelId="{0B8DBADD-0E88-4ABC-8CC6-92B1433DEADF}" type="sibTrans" cxnId="{5004ED14-E827-4402-8842-A71051FBE315}">
      <dgm:prSet/>
      <dgm:spPr/>
      <dgm:t>
        <a:bodyPr/>
        <a:lstStyle/>
        <a:p>
          <a:endParaRPr lang="en-US"/>
        </a:p>
      </dgm:t>
    </dgm:pt>
    <dgm:pt modelId="{5DC1A74D-443E-431D-9669-063362B88681}">
      <dgm:prSet phldrT="[Text]" custT="1"/>
      <dgm:spPr>
        <a:solidFill>
          <a:srgbClr val="DEEBF5"/>
        </a:solidFill>
      </dgm:spPr>
      <dgm:t>
        <a:bodyPr/>
        <a:lstStyle/>
        <a:p>
          <a:pPr marL="166688" indent="0" defTabSz="344488"/>
          <a:r>
            <a:rPr lang="en-US" sz="1600" dirty="0">
              <a:solidFill>
                <a:schemeClr val="tx2"/>
              </a:solidFill>
              <a:latin typeface="Arial" charset="0"/>
              <a:ea typeface="Arial" charset="0"/>
              <a:cs typeface="Arial" charset="0"/>
            </a:rPr>
            <a:t>	Less generalizable 	(more subjective)</a:t>
          </a:r>
        </a:p>
      </dgm:t>
    </dgm:pt>
    <dgm:pt modelId="{F6A76222-B4EB-4EBB-9DE1-DBA63D04D8B9}" type="parTrans" cxnId="{6A01AB39-0C83-4976-A479-7659C62AF15C}">
      <dgm:prSet/>
      <dgm:spPr/>
      <dgm:t>
        <a:bodyPr/>
        <a:lstStyle/>
        <a:p>
          <a:endParaRPr lang="en-US"/>
        </a:p>
      </dgm:t>
    </dgm:pt>
    <dgm:pt modelId="{C5128751-BA0D-4996-9663-9B6B8D642D4A}" type="sibTrans" cxnId="{6A01AB39-0C83-4976-A479-7659C62AF15C}">
      <dgm:prSet/>
      <dgm:spPr/>
      <dgm:t>
        <a:bodyPr/>
        <a:lstStyle/>
        <a:p>
          <a:endParaRPr lang="en-US"/>
        </a:p>
      </dgm:t>
    </dgm:pt>
    <dgm:pt modelId="{78335CF6-816F-434C-A7DC-110C160BDE4A}">
      <dgm:prSet phldrT="[Text]" custT="1"/>
      <dgm:spPr>
        <a:solidFill>
          <a:srgbClr val="DEEBF5"/>
        </a:solidFill>
      </dgm:spPr>
      <dgm:t>
        <a:bodyPr/>
        <a:lstStyle/>
        <a:p>
          <a:pPr marL="166688" indent="0" defTabSz="344488"/>
          <a:r>
            <a:rPr lang="en-US" sz="1600" dirty="0">
              <a:solidFill>
                <a:schemeClr val="tx2"/>
              </a:solidFill>
              <a:latin typeface="Arial" charset="0"/>
              <a:ea typeface="Arial" charset="0"/>
              <a:cs typeface="Arial" charset="0"/>
            </a:rPr>
            <a:t> 	Focus groups</a:t>
          </a:r>
        </a:p>
      </dgm:t>
    </dgm:pt>
    <dgm:pt modelId="{7402ACB6-62D3-4592-930C-C4C95EC174F5}" type="parTrans" cxnId="{68658B64-863C-48C9-8A73-90170AB11CED}">
      <dgm:prSet/>
      <dgm:spPr/>
      <dgm:t>
        <a:bodyPr/>
        <a:lstStyle/>
        <a:p>
          <a:endParaRPr lang="en-US"/>
        </a:p>
      </dgm:t>
    </dgm:pt>
    <dgm:pt modelId="{84786F0F-8135-47D2-9CEA-F6F9077970EE}" type="sibTrans" cxnId="{68658B64-863C-48C9-8A73-90170AB11CED}">
      <dgm:prSet/>
      <dgm:spPr/>
      <dgm:t>
        <a:bodyPr/>
        <a:lstStyle/>
        <a:p>
          <a:endParaRPr lang="en-US"/>
        </a:p>
      </dgm:t>
    </dgm:pt>
    <dgm:pt modelId="{20ADD8D7-FE84-45BF-98C3-966C8615BD73}">
      <dgm:prSet phldrT="[Text]" custT="1"/>
      <dgm:spPr>
        <a:solidFill>
          <a:srgbClr val="DEEBF5"/>
        </a:solidFill>
      </dgm:spPr>
      <dgm:t>
        <a:bodyPr/>
        <a:lstStyle/>
        <a:p>
          <a:pPr marL="166688" indent="0" defTabSz="344488"/>
          <a:r>
            <a:rPr lang="en-US" sz="1600" dirty="0">
              <a:solidFill>
                <a:schemeClr val="tx2"/>
              </a:solidFill>
              <a:latin typeface="Arial" charset="0"/>
              <a:ea typeface="Arial" charset="0"/>
              <a:cs typeface="Arial" charset="0"/>
            </a:rPr>
            <a:t>	Key informant 	interviews</a:t>
          </a:r>
        </a:p>
      </dgm:t>
    </dgm:pt>
    <dgm:pt modelId="{F67B9F53-037A-4143-BD09-6C10FB24F805}" type="parTrans" cxnId="{1C88464D-FDD5-443B-85BE-584CDA818899}">
      <dgm:prSet/>
      <dgm:spPr/>
      <dgm:t>
        <a:bodyPr/>
        <a:lstStyle/>
        <a:p>
          <a:endParaRPr lang="en-US"/>
        </a:p>
      </dgm:t>
    </dgm:pt>
    <dgm:pt modelId="{1502D797-3277-4493-80EB-84406AC56E95}" type="sibTrans" cxnId="{1C88464D-FDD5-443B-85BE-584CDA818899}">
      <dgm:prSet/>
      <dgm:spPr/>
      <dgm:t>
        <a:bodyPr/>
        <a:lstStyle/>
        <a:p>
          <a:endParaRPr lang="en-US"/>
        </a:p>
      </dgm:t>
    </dgm:pt>
    <dgm:pt modelId="{0B1BE131-4F32-4F44-A132-3E0CB0DE08F1}" type="pres">
      <dgm:prSet presAssocID="{D4830A02-D7C4-466E-A837-629371E7F276}" presName="Name0" presStyleCnt="0">
        <dgm:presLayoutVars>
          <dgm:dir/>
          <dgm:animLvl val="lvl"/>
          <dgm:resizeHandles/>
        </dgm:presLayoutVars>
      </dgm:prSet>
      <dgm:spPr/>
      <dgm:t>
        <a:bodyPr/>
        <a:lstStyle/>
        <a:p>
          <a:endParaRPr lang="en-US"/>
        </a:p>
      </dgm:t>
    </dgm:pt>
    <dgm:pt modelId="{8E831114-D43E-469B-AEB7-B9880858F001}" type="pres">
      <dgm:prSet presAssocID="{0786EAB9-F8CB-4E55-82EF-1175FF3D21E1}" presName="linNode" presStyleCnt="0"/>
      <dgm:spPr/>
    </dgm:pt>
    <dgm:pt modelId="{2805DBE1-FAF9-4E29-9876-258FE4BC2BDA}" type="pres">
      <dgm:prSet presAssocID="{0786EAB9-F8CB-4E55-82EF-1175FF3D21E1}" presName="parentShp" presStyleLbl="node1" presStyleIdx="0" presStyleCnt="2">
        <dgm:presLayoutVars>
          <dgm:bulletEnabled val="1"/>
        </dgm:presLayoutVars>
      </dgm:prSet>
      <dgm:spPr/>
      <dgm:t>
        <a:bodyPr/>
        <a:lstStyle/>
        <a:p>
          <a:endParaRPr lang="en-US"/>
        </a:p>
      </dgm:t>
    </dgm:pt>
    <dgm:pt modelId="{F45EF5BC-B9BF-4D39-9380-3C8EE24CF8AD}" type="pres">
      <dgm:prSet presAssocID="{0786EAB9-F8CB-4E55-82EF-1175FF3D21E1}" presName="childShp" presStyleLbl="bgAccFollowNode1" presStyleIdx="0" presStyleCnt="2" custLinFactNeighborX="9859" custLinFactNeighborY="523">
        <dgm:presLayoutVars>
          <dgm:bulletEnabled val="1"/>
        </dgm:presLayoutVars>
      </dgm:prSet>
      <dgm:spPr/>
      <dgm:t>
        <a:bodyPr/>
        <a:lstStyle/>
        <a:p>
          <a:endParaRPr lang="en-US"/>
        </a:p>
      </dgm:t>
    </dgm:pt>
    <dgm:pt modelId="{167316ED-2365-4F5A-B0C7-028832DFC857}" type="pres">
      <dgm:prSet presAssocID="{445AD7DE-128C-4065-B8DE-EF0883F74462}" presName="spacing" presStyleCnt="0"/>
      <dgm:spPr/>
    </dgm:pt>
    <dgm:pt modelId="{96A8D556-A51A-4D7A-B9F6-1A6B5375A7C3}" type="pres">
      <dgm:prSet presAssocID="{C938B339-9E97-43EC-AAC7-0C4F55B167A9}" presName="linNode" presStyleCnt="0"/>
      <dgm:spPr/>
    </dgm:pt>
    <dgm:pt modelId="{DDC9AA23-4EAF-4D46-ADF7-28A99BCF4EF9}" type="pres">
      <dgm:prSet presAssocID="{C938B339-9E97-43EC-AAC7-0C4F55B167A9}" presName="parentShp" presStyleLbl="node1" presStyleIdx="1" presStyleCnt="2">
        <dgm:presLayoutVars>
          <dgm:bulletEnabled val="1"/>
        </dgm:presLayoutVars>
      </dgm:prSet>
      <dgm:spPr/>
      <dgm:t>
        <a:bodyPr/>
        <a:lstStyle/>
        <a:p>
          <a:endParaRPr lang="en-US"/>
        </a:p>
      </dgm:t>
    </dgm:pt>
    <dgm:pt modelId="{A3017703-3C04-4A83-8EF2-F514F0E77174}" type="pres">
      <dgm:prSet presAssocID="{C938B339-9E97-43EC-AAC7-0C4F55B167A9}" presName="childShp" presStyleLbl="bgAccFollowNode1" presStyleIdx="1" presStyleCnt="2" custLinFactNeighborX="9859" custLinFactNeighborY="26">
        <dgm:presLayoutVars>
          <dgm:bulletEnabled val="1"/>
        </dgm:presLayoutVars>
      </dgm:prSet>
      <dgm:spPr/>
      <dgm:t>
        <a:bodyPr/>
        <a:lstStyle/>
        <a:p>
          <a:endParaRPr lang="en-US"/>
        </a:p>
      </dgm:t>
    </dgm:pt>
  </dgm:ptLst>
  <dgm:cxnLst>
    <dgm:cxn modelId="{A838644D-3E38-4A3C-959C-86845727C19A}" type="presOf" srcId="{88D8159B-B463-496F-B9A0-E4391E45B9C4}" destId="{A3017703-3C04-4A83-8EF2-F514F0E77174}" srcOrd="0" destOrd="0" presId="urn:microsoft.com/office/officeart/2005/8/layout/vList6"/>
    <dgm:cxn modelId="{7AB1A430-6839-4A77-BB00-3CA2EE05F605}" srcId="{C938B339-9E97-43EC-AAC7-0C4F55B167A9}" destId="{88D8159B-B463-496F-B9A0-E4391E45B9C4}" srcOrd="0" destOrd="0" parTransId="{D1F2BFCF-954E-46A7-A9CF-7790895CB105}" sibTransId="{6FEAD65B-16A1-4097-AC21-1CE671D6F5E2}"/>
    <dgm:cxn modelId="{9D4BFD36-D2DB-46C2-B22D-48D2D3A7658E}" type="presOf" srcId="{0786EAB9-F8CB-4E55-82EF-1175FF3D21E1}" destId="{2805DBE1-FAF9-4E29-9876-258FE4BC2BDA}" srcOrd="0" destOrd="0" presId="urn:microsoft.com/office/officeart/2005/8/layout/vList6"/>
    <dgm:cxn modelId="{D0D33CB2-CBCC-48CF-9F19-8E3AE46B6D4B}" srcId="{0786EAB9-F8CB-4E55-82EF-1175FF3D21E1}" destId="{3F278D3C-5D58-4DEC-AAAC-57DCE48CCE11}" srcOrd="0" destOrd="0" parTransId="{065B3DC9-2516-485F-ADC1-FC6E9B389633}" sibTransId="{C54D9382-9F31-4EB8-922A-1ED45B49B78E}"/>
    <dgm:cxn modelId="{A3A5E654-85E2-42E3-9413-0A244D1144F5}" type="presOf" srcId="{C938B339-9E97-43EC-AAC7-0C4F55B167A9}" destId="{DDC9AA23-4EAF-4D46-ADF7-28A99BCF4EF9}" srcOrd="0" destOrd="0" presId="urn:microsoft.com/office/officeart/2005/8/layout/vList6"/>
    <dgm:cxn modelId="{7DCFE8AF-DBE2-4983-91CB-0919D6F5416E}" type="presOf" srcId="{B8BC60AD-76D8-4BA8-A33D-E60B9A0E5053}" destId="{F45EF5BC-B9BF-4D39-9380-3C8EE24CF8AD}" srcOrd="0" destOrd="5" presId="urn:microsoft.com/office/officeart/2005/8/layout/vList6"/>
    <dgm:cxn modelId="{DB7A8BDF-7E1E-45AD-BA3A-D9CCEB23BFE6}" srcId="{3F278D3C-5D58-4DEC-AAAC-57DCE48CCE11}" destId="{6B2C84DE-2E23-4A11-9F9F-D40AB1066BEE}" srcOrd="0" destOrd="0" parTransId="{94C458AE-7F1A-42BC-B8C7-2C8B56B21384}" sibTransId="{EFB80B43-90A5-40FD-836A-F6BE21DE1EA9}"/>
    <dgm:cxn modelId="{A8212D1B-78CD-464F-80C7-8DDDAB7BB4C1}" srcId="{3F278D3C-5D58-4DEC-AAAC-57DCE48CCE11}" destId="{892F60FF-3B9D-4184-B4BD-3E3A3B506F8A}" srcOrd="3" destOrd="0" parTransId="{7CCE8365-48F1-4845-8837-2D8A05168B25}" sibTransId="{2AE3083B-7963-43C7-8CA2-3CE8350FE052}"/>
    <dgm:cxn modelId="{5AFFF098-5A74-452B-A98C-8373F9749A83}" srcId="{D4830A02-D7C4-466E-A837-629371E7F276}" destId="{0786EAB9-F8CB-4E55-82EF-1175FF3D21E1}" srcOrd="0" destOrd="0" parTransId="{FBE04827-67F4-4BB0-9C8A-30BDBEC864EF}" sibTransId="{445AD7DE-128C-4065-B8DE-EF0883F74462}"/>
    <dgm:cxn modelId="{5A3B97F4-2C08-40F0-8984-52EA8AA598AE}" type="presOf" srcId="{20ADD8D7-FE84-45BF-98C3-966C8615BD73}" destId="{A3017703-3C04-4A83-8EF2-F514F0E77174}" srcOrd="0" destOrd="2" presId="urn:microsoft.com/office/officeart/2005/8/layout/vList6"/>
    <dgm:cxn modelId="{D0E1DDBF-EF44-4A43-8F41-C2B561A24144}" type="presOf" srcId="{30366678-29EE-471E-BAC0-DC5275892525}" destId="{F45EF5BC-B9BF-4D39-9380-3C8EE24CF8AD}" srcOrd="0" destOrd="2" presId="urn:microsoft.com/office/officeart/2005/8/layout/vList6"/>
    <dgm:cxn modelId="{D36A9F60-BBAC-481C-AF68-E67A22106B1E}" type="presOf" srcId="{6B2C84DE-2E23-4A11-9F9F-D40AB1066BEE}" destId="{F45EF5BC-B9BF-4D39-9380-3C8EE24CF8AD}" srcOrd="0" destOrd="1" presId="urn:microsoft.com/office/officeart/2005/8/layout/vList6"/>
    <dgm:cxn modelId="{4B1796B8-69A3-4D71-A756-4C1857C09423}" type="presOf" srcId="{892F60FF-3B9D-4184-B4BD-3E3A3B506F8A}" destId="{F45EF5BC-B9BF-4D39-9380-3C8EE24CF8AD}" srcOrd="0" destOrd="4" presId="urn:microsoft.com/office/officeart/2005/8/layout/vList6"/>
    <dgm:cxn modelId="{660FA724-2C40-48B4-B5E5-741D0AACA0F1}" srcId="{D4830A02-D7C4-466E-A837-629371E7F276}" destId="{C938B339-9E97-43EC-AAC7-0C4F55B167A9}" srcOrd="1" destOrd="0" parTransId="{6EC0B1F3-64CC-43FC-92D6-BF495F70A60C}" sibTransId="{4EE8D0F6-E432-4DBC-A3FF-C834852865BD}"/>
    <dgm:cxn modelId="{66756E4F-8C35-42A1-AC38-65142DB20063}" srcId="{3F278D3C-5D58-4DEC-AAAC-57DCE48CCE11}" destId="{9CD1F57C-1EAD-4972-B8C7-5BA43892179E}" srcOrd="2" destOrd="0" parTransId="{4314E192-215C-4D4F-8C58-4B8D458A7BEB}" sibTransId="{CFB050C4-5D78-48D5-9271-0E00E09CDCED}"/>
    <dgm:cxn modelId="{49908353-13A0-4CC6-8C0A-697C38EDB42E}" type="presOf" srcId="{9CD1F57C-1EAD-4972-B8C7-5BA43892179E}" destId="{F45EF5BC-B9BF-4D39-9380-3C8EE24CF8AD}" srcOrd="0" destOrd="3" presId="urn:microsoft.com/office/officeart/2005/8/layout/vList6"/>
    <dgm:cxn modelId="{B0AFB69D-FDEA-4BF8-8775-97F42DD7978B}" type="presOf" srcId="{3F278D3C-5D58-4DEC-AAAC-57DCE48CCE11}" destId="{F45EF5BC-B9BF-4D39-9380-3C8EE24CF8AD}" srcOrd="0" destOrd="0" presId="urn:microsoft.com/office/officeart/2005/8/layout/vList6"/>
    <dgm:cxn modelId="{447F7D3B-7369-45D1-AF1E-B5656EBD55D0}" srcId="{0786EAB9-F8CB-4E55-82EF-1175FF3D21E1}" destId="{B8BC60AD-76D8-4BA8-A33D-E60B9A0E5053}" srcOrd="1" destOrd="0" parTransId="{E39BF4C9-A25A-41C9-B220-ADEE573E21E4}" sibTransId="{29717D9D-6A6D-4CBB-AF8F-DC03281056B2}"/>
    <dgm:cxn modelId="{6A01AB39-0C83-4976-A479-7659C62AF15C}" srcId="{20ADD8D7-FE84-45BF-98C3-966C8615BD73}" destId="{5DC1A74D-443E-431D-9669-063362B88681}" srcOrd="0" destOrd="0" parTransId="{F6A76222-B4EB-4EBB-9DE1-DBA63D04D8B9}" sibTransId="{C5128751-BA0D-4996-9663-9B6B8D642D4A}"/>
    <dgm:cxn modelId="{AB19F549-0D6A-496D-9B86-E58E560457DE}" type="presOf" srcId="{78335CF6-816F-434C-A7DC-110C160BDE4A}" destId="{A3017703-3C04-4A83-8EF2-F514F0E77174}" srcOrd="0" destOrd="1" presId="urn:microsoft.com/office/officeart/2005/8/layout/vList6"/>
    <dgm:cxn modelId="{B2F48DCE-CAB9-4DB6-A1E5-BC0AB3323877}" type="presOf" srcId="{D4830A02-D7C4-466E-A837-629371E7F276}" destId="{0B1BE131-4F32-4F44-A132-3E0CB0DE08F1}" srcOrd="0" destOrd="0" presId="urn:microsoft.com/office/officeart/2005/8/layout/vList6"/>
    <dgm:cxn modelId="{68658B64-863C-48C9-8A73-90170AB11CED}" srcId="{C938B339-9E97-43EC-AAC7-0C4F55B167A9}" destId="{78335CF6-816F-434C-A7DC-110C160BDE4A}" srcOrd="1" destOrd="0" parTransId="{7402ACB6-62D3-4592-930C-C4C95EC174F5}" sibTransId="{84786F0F-8135-47D2-9CEA-F6F9077970EE}"/>
    <dgm:cxn modelId="{5004ED14-E827-4402-8842-A71051FBE315}" srcId="{3F278D3C-5D58-4DEC-AAAC-57DCE48CCE11}" destId="{30366678-29EE-471E-BAC0-DC5275892525}" srcOrd="1" destOrd="0" parTransId="{CBA94221-8791-496B-983F-4F3EE958917D}" sibTransId="{0B8DBADD-0E88-4ABC-8CC6-92B1433DEADF}"/>
    <dgm:cxn modelId="{1C88464D-FDD5-443B-85BE-584CDA818899}" srcId="{78335CF6-816F-434C-A7DC-110C160BDE4A}" destId="{20ADD8D7-FE84-45BF-98C3-966C8615BD73}" srcOrd="0" destOrd="0" parTransId="{F67B9F53-037A-4143-BD09-6C10FB24F805}" sibTransId="{1502D797-3277-4493-80EB-84406AC56E95}"/>
    <dgm:cxn modelId="{DC3F025C-6A95-479C-9AED-3D0F1968B6B8}" type="presOf" srcId="{5DC1A74D-443E-431D-9669-063362B88681}" destId="{A3017703-3C04-4A83-8EF2-F514F0E77174}" srcOrd="0" destOrd="3" presId="urn:microsoft.com/office/officeart/2005/8/layout/vList6"/>
    <dgm:cxn modelId="{EDC84AD6-58AD-45A9-AFAB-5CA6961E7B57}" type="presParOf" srcId="{0B1BE131-4F32-4F44-A132-3E0CB0DE08F1}" destId="{8E831114-D43E-469B-AEB7-B9880858F001}" srcOrd="0" destOrd="0" presId="urn:microsoft.com/office/officeart/2005/8/layout/vList6"/>
    <dgm:cxn modelId="{767C842F-ACD7-4A43-9B4D-1ED3F5344570}" type="presParOf" srcId="{8E831114-D43E-469B-AEB7-B9880858F001}" destId="{2805DBE1-FAF9-4E29-9876-258FE4BC2BDA}" srcOrd="0" destOrd="0" presId="urn:microsoft.com/office/officeart/2005/8/layout/vList6"/>
    <dgm:cxn modelId="{C43E4DB2-D298-42B9-9E15-EF8E86130008}" type="presParOf" srcId="{8E831114-D43E-469B-AEB7-B9880858F001}" destId="{F45EF5BC-B9BF-4D39-9380-3C8EE24CF8AD}" srcOrd="1" destOrd="0" presId="urn:microsoft.com/office/officeart/2005/8/layout/vList6"/>
    <dgm:cxn modelId="{647476B2-1D7B-4AF3-96E6-F6C948DA1F54}" type="presParOf" srcId="{0B1BE131-4F32-4F44-A132-3E0CB0DE08F1}" destId="{167316ED-2365-4F5A-B0C7-028832DFC857}" srcOrd="1" destOrd="0" presId="urn:microsoft.com/office/officeart/2005/8/layout/vList6"/>
    <dgm:cxn modelId="{E6F46781-9E67-4E91-B642-55C04F5D6CC8}" type="presParOf" srcId="{0B1BE131-4F32-4F44-A132-3E0CB0DE08F1}" destId="{96A8D556-A51A-4D7A-B9F6-1A6B5375A7C3}" srcOrd="2" destOrd="0" presId="urn:microsoft.com/office/officeart/2005/8/layout/vList6"/>
    <dgm:cxn modelId="{E8D70912-5A7B-4604-A0BE-8339A14359FC}" type="presParOf" srcId="{96A8D556-A51A-4D7A-B9F6-1A6B5375A7C3}" destId="{DDC9AA23-4EAF-4D46-ADF7-28A99BCF4EF9}" srcOrd="0" destOrd="0" presId="urn:microsoft.com/office/officeart/2005/8/layout/vList6"/>
    <dgm:cxn modelId="{D30D533C-BCF0-4F6F-B255-2BAD12259247}" type="presParOf" srcId="{96A8D556-A51A-4D7A-B9F6-1A6B5375A7C3}" destId="{A3017703-3C04-4A83-8EF2-F514F0E77174}"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4830A02-D7C4-466E-A837-629371E7F27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0786EAB9-F8CB-4E55-82EF-1175FF3D21E1}">
      <dgm:prSet phldrT="[Text]" custT="1"/>
      <dgm:spPr>
        <a:solidFill>
          <a:srgbClr val="5B98CD"/>
        </a:solidFill>
      </dgm:spPr>
      <dgm:t>
        <a:bodyPr/>
        <a:lstStyle/>
        <a:p>
          <a:r>
            <a:rPr lang="en-US" sz="2200" b="1" dirty="0">
              <a:latin typeface="Arial" charset="0"/>
              <a:ea typeface="Arial" charset="0"/>
              <a:cs typeface="Arial" charset="0"/>
            </a:rPr>
            <a:t>Primary data</a:t>
          </a:r>
        </a:p>
      </dgm:t>
    </dgm:pt>
    <dgm:pt modelId="{FBE04827-67F4-4BB0-9C8A-30BDBEC864EF}" type="parTrans" cxnId="{5AFFF098-5A74-452B-A98C-8373F9749A83}">
      <dgm:prSet/>
      <dgm:spPr/>
      <dgm:t>
        <a:bodyPr/>
        <a:lstStyle/>
        <a:p>
          <a:endParaRPr lang="en-US"/>
        </a:p>
      </dgm:t>
    </dgm:pt>
    <dgm:pt modelId="{445AD7DE-128C-4065-B8DE-EF0883F74462}" type="sibTrans" cxnId="{5AFFF098-5A74-452B-A98C-8373F9749A83}">
      <dgm:prSet/>
      <dgm:spPr/>
      <dgm:t>
        <a:bodyPr/>
        <a:lstStyle/>
        <a:p>
          <a:endParaRPr lang="en-US"/>
        </a:p>
      </dgm:t>
    </dgm:pt>
    <dgm:pt modelId="{F329E648-A0B7-43D2-A8C7-AB3B987AD34A}">
      <dgm:prSet phldrT="[Text]" custT="1"/>
      <dgm:spPr>
        <a:solidFill>
          <a:srgbClr val="DEEBF5"/>
        </a:solidFill>
      </dgm:spPr>
      <dgm:t>
        <a:bodyPr/>
        <a:lstStyle/>
        <a:p>
          <a:endParaRPr lang="en-US" sz="2000" dirty="0">
            <a:solidFill>
              <a:schemeClr val="tx2"/>
            </a:solidFill>
            <a:latin typeface="Arial" charset="0"/>
            <a:ea typeface="Arial" charset="0"/>
            <a:cs typeface="Arial" charset="0"/>
          </a:endParaRPr>
        </a:p>
        <a:p>
          <a:r>
            <a:rPr lang="en-US" sz="2000" dirty="0">
              <a:solidFill>
                <a:schemeClr val="tx2"/>
              </a:solidFill>
              <a:latin typeface="Arial" charset="0"/>
              <a:ea typeface="Arial" charset="0"/>
              <a:cs typeface="Arial" charset="0"/>
            </a:rPr>
            <a:t>Data collected directly from the community</a:t>
          </a:r>
        </a:p>
        <a:p>
          <a:endParaRPr lang="en-US" sz="2000" dirty="0">
            <a:solidFill>
              <a:schemeClr val="tx2"/>
            </a:solidFill>
            <a:latin typeface="Arial" charset="0"/>
            <a:ea typeface="Arial" charset="0"/>
            <a:cs typeface="Arial" charset="0"/>
          </a:endParaRPr>
        </a:p>
        <a:p>
          <a:endParaRPr lang="en-US" sz="2000" dirty="0">
            <a:solidFill>
              <a:schemeClr val="tx2"/>
            </a:solidFill>
            <a:latin typeface="Arial" charset="0"/>
            <a:ea typeface="Arial" charset="0"/>
            <a:cs typeface="Arial" charset="0"/>
          </a:endParaRPr>
        </a:p>
      </dgm:t>
    </dgm:pt>
    <dgm:pt modelId="{2D9F5DBE-D9F4-4AD0-B184-3EF6F73613F3}" type="parTrans" cxnId="{5D606ECC-D8F2-4AC2-9A49-B2E8D2AE7258}">
      <dgm:prSet/>
      <dgm:spPr/>
      <dgm:t>
        <a:bodyPr/>
        <a:lstStyle/>
        <a:p>
          <a:endParaRPr lang="en-US"/>
        </a:p>
      </dgm:t>
    </dgm:pt>
    <dgm:pt modelId="{68850874-4870-438C-90D7-21B24EA4CA0E}" type="sibTrans" cxnId="{5D606ECC-D8F2-4AC2-9A49-B2E8D2AE7258}">
      <dgm:prSet/>
      <dgm:spPr/>
      <dgm:t>
        <a:bodyPr/>
        <a:lstStyle/>
        <a:p>
          <a:endParaRPr lang="en-US"/>
        </a:p>
      </dgm:t>
    </dgm:pt>
    <dgm:pt modelId="{C938B339-9E97-43EC-AAC7-0C4F55B167A9}">
      <dgm:prSet phldrT="[Text]" custT="1"/>
      <dgm:spPr>
        <a:solidFill>
          <a:srgbClr val="5B98CD"/>
        </a:solidFill>
      </dgm:spPr>
      <dgm:t>
        <a:bodyPr/>
        <a:lstStyle/>
        <a:p>
          <a:r>
            <a:rPr lang="en-US" sz="2200" b="1" dirty="0">
              <a:latin typeface="Arial" charset="0"/>
              <a:ea typeface="Arial" charset="0"/>
              <a:cs typeface="Arial" charset="0"/>
            </a:rPr>
            <a:t>Secondary data</a:t>
          </a:r>
        </a:p>
      </dgm:t>
    </dgm:pt>
    <dgm:pt modelId="{6EC0B1F3-64CC-43FC-92D6-BF495F70A60C}" type="parTrans" cxnId="{660FA724-2C40-48B4-B5E5-741D0AACA0F1}">
      <dgm:prSet/>
      <dgm:spPr/>
      <dgm:t>
        <a:bodyPr/>
        <a:lstStyle/>
        <a:p>
          <a:endParaRPr lang="en-US"/>
        </a:p>
      </dgm:t>
    </dgm:pt>
    <dgm:pt modelId="{4EE8D0F6-E432-4DBC-A3FF-C834852865BD}" type="sibTrans" cxnId="{660FA724-2C40-48B4-B5E5-741D0AACA0F1}">
      <dgm:prSet/>
      <dgm:spPr/>
      <dgm:t>
        <a:bodyPr/>
        <a:lstStyle/>
        <a:p>
          <a:endParaRPr lang="en-US"/>
        </a:p>
      </dgm:t>
    </dgm:pt>
    <dgm:pt modelId="{88D8159B-B463-496F-B9A0-E4391E45B9C4}">
      <dgm:prSet phldrT="[Text]" custT="1"/>
      <dgm:spPr>
        <a:solidFill>
          <a:srgbClr val="DEEBF5"/>
        </a:solidFill>
      </dgm:spPr>
      <dgm:t>
        <a:bodyPr/>
        <a:lstStyle/>
        <a:p>
          <a:endParaRPr lang="en-US" sz="2000" dirty="0">
            <a:solidFill>
              <a:schemeClr val="tx2"/>
            </a:solidFill>
            <a:latin typeface="Arial" charset="0"/>
            <a:ea typeface="Arial" charset="0"/>
            <a:cs typeface="Arial" charset="0"/>
          </a:endParaRPr>
        </a:p>
        <a:p>
          <a:r>
            <a:rPr lang="en-US" sz="2000" dirty="0">
              <a:solidFill>
                <a:schemeClr val="tx2"/>
              </a:solidFill>
              <a:latin typeface="Arial" charset="0"/>
              <a:ea typeface="Arial" charset="0"/>
              <a:cs typeface="Arial" charset="0"/>
            </a:rPr>
            <a:t>Existing data sources and statistics</a:t>
          </a:r>
        </a:p>
      </dgm:t>
    </dgm:pt>
    <dgm:pt modelId="{D1F2BFCF-954E-46A7-A9CF-7790895CB105}" type="parTrans" cxnId="{7AB1A430-6839-4A77-BB00-3CA2EE05F605}">
      <dgm:prSet/>
      <dgm:spPr/>
      <dgm:t>
        <a:bodyPr/>
        <a:lstStyle/>
        <a:p>
          <a:endParaRPr lang="en-US"/>
        </a:p>
      </dgm:t>
    </dgm:pt>
    <dgm:pt modelId="{6FEAD65B-16A1-4097-AC21-1CE671D6F5E2}" type="sibTrans" cxnId="{7AB1A430-6839-4A77-BB00-3CA2EE05F605}">
      <dgm:prSet/>
      <dgm:spPr/>
      <dgm:t>
        <a:bodyPr/>
        <a:lstStyle/>
        <a:p>
          <a:endParaRPr lang="en-US"/>
        </a:p>
      </dgm:t>
    </dgm:pt>
    <dgm:pt modelId="{F5510602-AEA9-4783-B962-F5A1E5CE6396}" type="pres">
      <dgm:prSet presAssocID="{D4830A02-D7C4-466E-A837-629371E7F276}" presName="Name0" presStyleCnt="0">
        <dgm:presLayoutVars>
          <dgm:dir/>
          <dgm:animLvl val="lvl"/>
          <dgm:resizeHandles/>
        </dgm:presLayoutVars>
      </dgm:prSet>
      <dgm:spPr/>
      <dgm:t>
        <a:bodyPr/>
        <a:lstStyle/>
        <a:p>
          <a:endParaRPr lang="en-US"/>
        </a:p>
      </dgm:t>
    </dgm:pt>
    <dgm:pt modelId="{439C3593-AE80-4DE1-BE10-E9E546957A4E}" type="pres">
      <dgm:prSet presAssocID="{0786EAB9-F8CB-4E55-82EF-1175FF3D21E1}" presName="linNode" presStyleCnt="0"/>
      <dgm:spPr/>
    </dgm:pt>
    <dgm:pt modelId="{4CBFDAC5-DDF7-4AAA-AD65-BEBBF2BFC076}" type="pres">
      <dgm:prSet presAssocID="{0786EAB9-F8CB-4E55-82EF-1175FF3D21E1}" presName="parentShp" presStyleLbl="node1" presStyleIdx="0" presStyleCnt="2">
        <dgm:presLayoutVars>
          <dgm:bulletEnabled val="1"/>
        </dgm:presLayoutVars>
      </dgm:prSet>
      <dgm:spPr/>
      <dgm:t>
        <a:bodyPr/>
        <a:lstStyle/>
        <a:p>
          <a:endParaRPr lang="en-US"/>
        </a:p>
      </dgm:t>
    </dgm:pt>
    <dgm:pt modelId="{52E26596-D2F5-443E-B2A3-57B328E376BC}" type="pres">
      <dgm:prSet presAssocID="{0786EAB9-F8CB-4E55-82EF-1175FF3D21E1}" presName="childShp" presStyleLbl="bgAccFollowNode1" presStyleIdx="0" presStyleCnt="2">
        <dgm:presLayoutVars>
          <dgm:bulletEnabled val="1"/>
        </dgm:presLayoutVars>
      </dgm:prSet>
      <dgm:spPr/>
      <dgm:t>
        <a:bodyPr/>
        <a:lstStyle/>
        <a:p>
          <a:endParaRPr lang="en-US"/>
        </a:p>
      </dgm:t>
    </dgm:pt>
    <dgm:pt modelId="{B13DC071-9DA2-4736-B4BE-4E6070A24F4D}" type="pres">
      <dgm:prSet presAssocID="{445AD7DE-128C-4065-B8DE-EF0883F74462}" presName="spacing" presStyleCnt="0"/>
      <dgm:spPr/>
    </dgm:pt>
    <dgm:pt modelId="{5347661B-6AFB-45DA-889B-98587F7EA530}" type="pres">
      <dgm:prSet presAssocID="{C938B339-9E97-43EC-AAC7-0C4F55B167A9}" presName="linNode" presStyleCnt="0"/>
      <dgm:spPr/>
    </dgm:pt>
    <dgm:pt modelId="{477CA5FF-FB02-4844-B676-6726A72D223C}" type="pres">
      <dgm:prSet presAssocID="{C938B339-9E97-43EC-AAC7-0C4F55B167A9}" presName="parentShp" presStyleLbl="node1" presStyleIdx="1" presStyleCnt="2">
        <dgm:presLayoutVars>
          <dgm:bulletEnabled val="1"/>
        </dgm:presLayoutVars>
      </dgm:prSet>
      <dgm:spPr/>
      <dgm:t>
        <a:bodyPr/>
        <a:lstStyle/>
        <a:p>
          <a:endParaRPr lang="en-US"/>
        </a:p>
      </dgm:t>
    </dgm:pt>
    <dgm:pt modelId="{B383C66A-6FA1-4349-AC59-789F9387B7EB}" type="pres">
      <dgm:prSet presAssocID="{C938B339-9E97-43EC-AAC7-0C4F55B167A9}" presName="childShp" presStyleLbl="bgAccFollowNode1" presStyleIdx="1" presStyleCnt="2">
        <dgm:presLayoutVars>
          <dgm:bulletEnabled val="1"/>
        </dgm:presLayoutVars>
      </dgm:prSet>
      <dgm:spPr/>
      <dgm:t>
        <a:bodyPr/>
        <a:lstStyle/>
        <a:p>
          <a:endParaRPr lang="en-US"/>
        </a:p>
      </dgm:t>
    </dgm:pt>
  </dgm:ptLst>
  <dgm:cxnLst>
    <dgm:cxn modelId="{83404DE2-58D6-4CC0-931B-28073E268D2F}" type="presOf" srcId="{C938B339-9E97-43EC-AAC7-0C4F55B167A9}" destId="{477CA5FF-FB02-4844-B676-6726A72D223C}" srcOrd="0" destOrd="0" presId="urn:microsoft.com/office/officeart/2005/8/layout/vList6"/>
    <dgm:cxn modelId="{1DED7228-0423-47B1-AD44-3BFC9A283365}" type="presOf" srcId="{D4830A02-D7C4-466E-A837-629371E7F276}" destId="{F5510602-AEA9-4783-B962-F5A1E5CE6396}" srcOrd="0" destOrd="0" presId="urn:microsoft.com/office/officeart/2005/8/layout/vList6"/>
    <dgm:cxn modelId="{CDE97E11-CF0B-488F-9766-487CB02D316F}" type="presOf" srcId="{0786EAB9-F8CB-4E55-82EF-1175FF3D21E1}" destId="{4CBFDAC5-DDF7-4AAA-AD65-BEBBF2BFC076}" srcOrd="0" destOrd="0" presId="urn:microsoft.com/office/officeart/2005/8/layout/vList6"/>
    <dgm:cxn modelId="{7AB1A430-6839-4A77-BB00-3CA2EE05F605}" srcId="{C938B339-9E97-43EC-AAC7-0C4F55B167A9}" destId="{88D8159B-B463-496F-B9A0-E4391E45B9C4}" srcOrd="0" destOrd="0" parTransId="{D1F2BFCF-954E-46A7-A9CF-7790895CB105}" sibTransId="{6FEAD65B-16A1-4097-AC21-1CE671D6F5E2}"/>
    <dgm:cxn modelId="{62AE6A96-3F2D-43D1-993F-525B0E1C3585}" type="presOf" srcId="{88D8159B-B463-496F-B9A0-E4391E45B9C4}" destId="{B383C66A-6FA1-4349-AC59-789F9387B7EB}" srcOrd="0" destOrd="0" presId="urn:microsoft.com/office/officeart/2005/8/layout/vList6"/>
    <dgm:cxn modelId="{660FA724-2C40-48B4-B5E5-741D0AACA0F1}" srcId="{D4830A02-D7C4-466E-A837-629371E7F276}" destId="{C938B339-9E97-43EC-AAC7-0C4F55B167A9}" srcOrd="1" destOrd="0" parTransId="{6EC0B1F3-64CC-43FC-92D6-BF495F70A60C}" sibTransId="{4EE8D0F6-E432-4DBC-A3FF-C834852865BD}"/>
    <dgm:cxn modelId="{5AFFF098-5A74-452B-A98C-8373F9749A83}" srcId="{D4830A02-D7C4-466E-A837-629371E7F276}" destId="{0786EAB9-F8CB-4E55-82EF-1175FF3D21E1}" srcOrd="0" destOrd="0" parTransId="{FBE04827-67F4-4BB0-9C8A-30BDBEC864EF}" sibTransId="{445AD7DE-128C-4065-B8DE-EF0883F74462}"/>
    <dgm:cxn modelId="{07EC2BE8-FA18-4270-82EE-8762AEF8DC4B}" type="presOf" srcId="{F329E648-A0B7-43D2-A8C7-AB3B987AD34A}" destId="{52E26596-D2F5-443E-B2A3-57B328E376BC}" srcOrd="0" destOrd="0" presId="urn:microsoft.com/office/officeart/2005/8/layout/vList6"/>
    <dgm:cxn modelId="{5D606ECC-D8F2-4AC2-9A49-B2E8D2AE7258}" srcId="{0786EAB9-F8CB-4E55-82EF-1175FF3D21E1}" destId="{F329E648-A0B7-43D2-A8C7-AB3B987AD34A}" srcOrd="0" destOrd="0" parTransId="{2D9F5DBE-D9F4-4AD0-B184-3EF6F73613F3}" sibTransId="{68850874-4870-438C-90D7-21B24EA4CA0E}"/>
    <dgm:cxn modelId="{E29F3B9D-3450-40A6-AAEF-A77F9C63801B}" type="presParOf" srcId="{F5510602-AEA9-4783-B962-F5A1E5CE6396}" destId="{439C3593-AE80-4DE1-BE10-E9E546957A4E}" srcOrd="0" destOrd="0" presId="urn:microsoft.com/office/officeart/2005/8/layout/vList6"/>
    <dgm:cxn modelId="{832B4B27-23E9-45C0-9500-E824DCBF4574}" type="presParOf" srcId="{439C3593-AE80-4DE1-BE10-E9E546957A4E}" destId="{4CBFDAC5-DDF7-4AAA-AD65-BEBBF2BFC076}" srcOrd="0" destOrd="0" presId="urn:microsoft.com/office/officeart/2005/8/layout/vList6"/>
    <dgm:cxn modelId="{92D9CE58-1811-48AE-AA35-D6115DB3D7CC}" type="presParOf" srcId="{439C3593-AE80-4DE1-BE10-E9E546957A4E}" destId="{52E26596-D2F5-443E-B2A3-57B328E376BC}" srcOrd="1" destOrd="0" presId="urn:microsoft.com/office/officeart/2005/8/layout/vList6"/>
    <dgm:cxn modelId="{1CEE4D80-C1A4-405D-B542-A3F54B965868}" type="presParOf" srcId="{F5510602-AEA9-4783-B962-F5A1E5CE6396}" destId="{B13DC071-9DA2-4736-B4BE-4E6070A24F4D}" srcOrd="1" destOrd="0" presId="urn:microsoft.com/office/officeart/2005/8/layout/vList6"/>
    <dgm:cxn modelId="{2E14B647-CA57-4040-9995-75A796BE3F55}" type="presParOf" srcId="{F5510602-AEA9-4783-B962-F5A1E5CE6396}" destId="{5347661B-6AFB-45DA-889B-98587F7EA530}" srcOrd="2" destOrd="0" presId="urn:microsoft.com/office/officeart/2005/8/layout/vList6"/>
    <dgm:cxn modelId="{CA33006E-10A1-4E5A-813B-D6FDB5A1D32C}" type="presParOf" srcId="{5347661B-6AFB-45DA-889B-98587F7EA530}" destId="{477CA5FF-FB02-4844-B676-6726A72D223C}" srcOrd="0" destOrd="0" presId="urn:microsoft.com/office/officeart/2005/8/layout/vList6"/>
    <dgm:cxn modelId="{9482D3CC-A111-4224-81C7-CA1DCF00C85F}" type="presParOf" srcId="{5347661B-6AFB-45DA-889B-98587F7EA530}" destId="{B383C66A-6FA1-4349-AC59-789F9387B7EB}"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9E644D6-3DD9-473F-B70C-EB3CED099828}" type="doc">
      <dgm:prSet loTypeId="urn:microsoft.com/office/officeart/2005/8/layout/hList6" loCatId="list" qsTypeId="urn:microsoft.com/office/officeart/2005/8/quickstyle/simple1" qsCatId="simple" csTypeId="urn:microsoft.com/office/officeart/2005/8/colors/colorful3" csCatId="colorful" phldr="1"/>
      <dgm:spPr/>
      <dgm:t>
        <a:bodyPr/>
        <a:lstStyle/>
        <a:p>
          <a:endParaRPr lang="en-US"/>
        </a:p>
      </dgm:t>
    </dgm:pt>
    <dgm:pt modelId="{EAA8C2FD-79C2-471F-9D56-65361A3D5DCF}">
      <dgm:prSet phldrT="[Text]"/>
      <dgm:spPr>
        <a:solidFill>
          <a:srgbClr val="6BCC22"/>
        </a:solidFill>
      </dgm:spPr>
      <dgm:t>
        <a:bodyPr/>
        <a:lstStyle/>
        <a:p>
          <a:r>
            <a:rPr lang="en-US" b="1" dirty="0">
              <a:latin typeface="Arial" panose="020B0604020202020204" pitchFamily="34" charset="0"/>
              <a:cs typeface="Arial" panose="020B0604020202020204" pitchFamily="34" charset="0"/>
            </a:rPr>
            <a:t>Goals: </a:t>
          </a:r>
          <a:r>
            <a:rPr lang="en-US" dirty="0">
              <a:latin typeface="Arial" panose="020B0604020202020204" pitchFamily="34" charset="0"/>
              <a:cs typeface="Arial" panose="020B0604020202020204" pitchFamily="34" charset="0"/>
            </a:rPr>
            <a:t>Broad statement of the overall aim that you want to achieve  </a:t>
          </a:r>
        </a:p>
      </dgm:t>
    </dgm:pt>
    <dgm:pt modelId="{CDB0A596-F4F7-4B09-9E8B-A446DBE0E5DA}" type="parTrans" cxnId="{74E6B83F-FE9A-4837-8CBB-E0F53C51E614}">
      <dgm:prSet/>
      <dgm:spPr/>
      <dgm:t>
        <a:bodyPr/>
        <a:lstStyle/>
        <a:p>
          <a:endParaRPr lang="en-US">
            <a:latin typeface="Arial" panose="020B0604020202020204" pitchFamily="34" charset="0"/>
            <a:cs typeface="Arial" panose="020B0604020202020204" pitchFamily="34" charset="0"/>
          </a:endParaRPr>
        </a:p>
      </dgm:t>
    </dgm:pt>
    <dgm:pt modelId="{530B1E36-9EE0-489C-875B-C68D233673AD}" type="sibTrans" cxnId="{74E6B83F-FE9A-4837-8CBB-E0F53C51E614}">
      <dgm:prSet/>
      <dgm:spPr/>
      <dgm:t>
        <a:bodyPr/>
        <a:lstStyle/>
        <a:p>
          <a:endParaRPr lang="en-US">
            <a:latin typeface="Arial" panose="020B0604020202020204" pitchFamily="34" charset="0"/>
            <a:cs typeface="Arial" panose="020B0604020202020204" pitchFamily="34" charset="0"/>
          </a:endParaRPr>
        </a:p>
      </dgm:t>
    </dgm:pt>
    <dgm:pt modelId="{562088C3-3A8E-4257-99F4-F280AD358A99}">
      <dgm:prSet phldrT="[Text]"/>
      <dgm:spPr>
        <a:solidFill>
          <a:srgbClr val="6BCC22"/>
        </a:solidFill>
      </dgm:spPr>
      <dgm:t>
        <a:bodyPr/>
        <a:lstStyle/>
        <a:p>
          <a:r>
            <a:rPr lang="en-US" dirty="0">
              <a:latin typeface="Arial" panose="020B0604020202020204" pitchFamily="34" charset="0"/>
              <a:cs typeface="Arial" panose="020B0604020202020204" pitchFamily="34" charset="0"/>
            </a:rPr>
            <a:t>Broad</a:t>
          </a:r>
        </a:p>
      </dgm:t>
    </dgm:pt>
    <dgm:pt modelId="{BFCCA35F-5A8C-4E61-B896-034EAA8C80B9}" type="parTrans" cxnId="{71854530-2C9C-4072-9B85-445CF34902B0}">
      <dgm:prSet/>
      <dgm:spPr/>
      <dgm:t>
        <a:bodyPr/>
        <a:lstStyle/>
        <a:p>
          <a:endParaRPr lang="en-US">
            <a:latin typeface="Arial" panose="020B0604020202020204" pitchFamily="34" charset="0"/>
            <a:cs typeface="Arial" panose="020B0604020202020204" pitchFamily="34" charset="0"/>
          </a:endParaRPr>
        </a:p>
      </dgm:t>
    </dgm:pt>
    <dgm:pt modelId="{97C3138A-6B71-4E5B-A5F0-48A452F195FF}" type="sibTrans" cxnId="{71854530-2C9C-4072-9B85-445CF34902B0}">
      <dgm:prSet/>
      <dgm:spPr/>
      <dgm:t>
        <a:bodyPr/>
        <a:lstStyle/>
        <a:p>
          <a:endParaRPr lang="en-US">
            <a:latin typeface="Arial" panose="020B0604020202020204" pitchFamily="34" charset="0"/>
            <a:cs typeface="Arial" panose="020B0604020202020204" pitchFamily="34" charset="0"/>
          </a:endParaRPr>
        </a:p>
      </dgm:t>
    </dgm:pt>
    <dgm:pt modelId="{A14D7477-CFAA-4638-838A-3C386D872924}">
      <dgm:prSet phldrT="[Text]"/>
      <dgm:spPr/>
      <dgm:t>
        <a:bodyPr/>
        <a:lstStyle/>
        <a:p>
          <a:r>
            <a:rPr lang="en-US" b="1" dirty="0">
              <a:latin typeface="Arial" panose="020B0604020202020204" pitchFamily="34" charset="0"/>
              <a:cs typeface="Arial" panose="020B0604020202020204" pitchFamily="34" charset="0"/>
            </a:rPr>
            <a:t>Objectives: </a:t>
          </a:r>
          <a:r>
            <a:rPr lang="en-US" dirty="0">
              <a:latin typeface="Arial" panose="020B0604020202020204" pitchFamily="34" charset="0"/>
              <a:cs typeface="Arial" panose="020B0604020202020204" pitchFamily="34" charset="0"/>
            </a:rPr>
            <a:t>The specific steps necessary to attain the identified goals</a:t>
          </a:r>
        </a:p>
      </dgm:t>
    </dgm:pt>
    <dgm:pt modelId="{155882D7-3B91-4514-8FA7-C499E6993663}" type="parTrans" cxnId="{D6067EB3-E65F-44DF-BD58-1EF931D1B296}">
      <dgm:prSet/>
      <dgm:spPr/>
      <dgm:t>
        <a:bodyPr/>
        <a:lstStyle/>
        <a:p>
          <a:endParaRPr lang="en-US">
            <a:latin typeface="Arial" panose="020B0604020202020204" pitchFamily="34" charset="0"/>
            <a:cs typeface="Arial" panose="020B0604020202020204" pitchFamily="34" charset="0"/>
          </a:endParaRPr>
        </a:p>
      </dgm:t>
    </dgm:pt>
    <dgm:pt modelId="{7B39FF8D-D37B-43B7-823E-3448655279FF}" type="sibTrans" cxnId="{D6067EB3-E65F-44DF-BD58-1EF931D1B296}">
      <dgm:prSet/>
      <dgm:spPr/>
      <dgm:t>
        <a:bodyPr/>
        <a:lstStyle/>
        <a:p>
          <a:endParaRPr lang="en-US">
            <a:latin typeface="Arial" panose="020B0604020202020204" pitchFamily="34" charset="0"/>
            <a:cs typeface="Arial" panose="020B0604020202020204" pitchFamily="34" charset="0"/>
          </a:endParaRPr>
        </a:p>
      </dgm:t>
    </dgm:pt>
    <dgm:pt modelId="{66540795-8EDD-45B2-8FE0-9147557ECB80}">
      <dgm:prSet phldrT="[Text]"/>
      <dgm:spPr/>
      <dgm:t>
        <a:bodyPr/>
        <a:lstStyle/>
        <a:p>
          <a:r>
            <a:rPr lang="en-US" dirty="0">
              <a:latin typeface="Arial" panose="020B0604020202020204" pitchFamily="34" charset="0"/>
              <a:cs typeface="Arial" panose="020B0604020202020204" pitchFamily="34" charset="0"/>
            </a:rPr>
            <a:t>Narrow</a:t>
          </a:r>
        </a:p>
      </dgm:t>
    </dgm:pt>
    <dgm:pt modelId="{0949324B-1729-4F48-9DDB-96D566522F9B}" type="parTrans" cxnId="{528DDF4C-F31D-47A8-AD54-6F42416B63EA}">
      <dgm:prSet/>
      <dgm:spPr/>
      <dgm:t>
        <a:bodyPr/>
        <a:lstStyle/>
        <a:p>
          <a:endParaRPr lang="en-US">
            <a:latin typeface="Arial" panose="020B0604020202020204" pitchFamily="34" charset="0"/>
            <a:cs typeface="Arial" panose="020B0604020202020204" pitchFamily="34" charset="0"/>
          </a:endParaRPr>
        </a:p>
      </dgm:t>
    </dgm:pt>
    <dgm:pt modelId="{D7EBD4CA-B5DF-45CE-B21F-5E0CD6774006}" type="sibTrans" cxnId="{528DDF4C-F31D-47A8-AD54-6F42416B63EA}">
      <dgm:prSet/>
      <dgm:spPr/>
      <dgm:t>
        <a:bodyPr/>
        <a:lstStyle/>
        <a:p>
          <a:endParaRPr lang="en-US">
            <a:latin typeface="Arial" panose="020B0604020202020204" pitchFamily="34" charset="0"/>
            <a:cs typeface="Arial" panose="020B0604020202020204" pitchFamily="34" charset="0"/>
          </a:endParaRPr>
        </a:p>
      </dgm:t>
    </dgm:pt>
    <dgm:pt modelId="{2DED92C8-05D4-4433-B726-B9AEDCF1B4F6}">
      <dgm:prSet/>
      <dgm:spPr/>
      <dgm:t>
        <a:bodyPr/>
        <a:lstStyle/>
        <a:p>
          <a:r>
            <a:rPr lang="en-US" dirty="0">
              <a:latin typeface="Arial" panose="020B0604020202020204" pitchFamily="34" charset="0"/>
              <a:cs typeface="Arial" panose="020B0604020202020204" pitchFamily="34" charset="0"/>
            </a:rPr>
            <a:t>Precise</a:t>
          </a:r>
        </a:p>
      </dgm:t>
    </dgm:pt>
    <dgm:pt modelId="{A26994A5-F24F-4D0D-952A-827CA70BB5DF}" type="parTrans" cxnId="{0FA1CA83-3A61-4547-8D01-1AC443EF51F5}">
      <dgm:prSet/>
      <dgm:spPr/>
      <dgm:t>
        <a:bodyPr/>
        <a:lstStyle/>
        <a:p>
          <a:endParaRPr lang="en-US">
            <a:latin typeface="Arial" panose="020B0604020202020204" pitchFamily="34" charset="0"/>
            <a:cs typeface="Arial" panose="020B0604020202020204" pitchFamily="34" charset="0"/>
          </a:endParaRPr>
        </a:p>
      </dgm:t>
    </dgm:pt>
    <dgm:pt modelId="{CB4BEC14-0DC3-4997-9756-B8DF93AFB43A}" type="sibTrans" cxnId="{0FA1CA83-3A61-4547-8D01-1AC443EF51F5}">
      <dgm:prSet/>
      <dgm:spPr/>
      <dgm:t>
        <a:bodyPr/>
        <a:lstStyle/>
        <a:p>
          <a:endParaRPr lang="en-US">
            <a:latin typeface="Arial" panose="020B0604020202020204" pitchFamily="34" charset="0"/>
            <a:cs typeface="Arial" panose="020B0604020202020204" pitchFamily="34" charset="0"/>
          </a:endParaRPr>
        </a:p>
      </dgm:t>
    </dgm:pt>
    <dgm:pt modelId="{39D0C3E9-3ACD-4770-B6EA-3558ED39061C}">
      <dgm:prSet/>
      <dgm:spPr/>
      <dgm:t>
        <a:bodyPr/>
        <a:lstStyle/>
        <a:p>
          <a:r>
            <a:rPr lang="en-US" dirty="0">
              <a:latin typeface="Arial" panose="020B0604020202020204" pitchFamily="34" charset="0"/>
              <a:cs typeface="Arial" panose="020B0604020202020204" pitchFamily="34" charset="0"/>
            </a:rPr>
            <a:t>Tangible</a:t>
          </a:r>
        </a:p>
      </dgm:t>
    </dgm:pt>
    <dgm:pt modelId="{BBFCC5A2-D17E-4737-BE9A-F630936EEAA8}" type="parTrans" cxnId="{04EDE83A-2890-4886-930C-41C75E0B92B9}">
      <dgm:prSet/>
      <dgm:spPr/>
      <dgm:t>
        <a:bodyPr/>
        <a:lstStyle/>
        <a:p>
          <a:endParaRPr lang="en-US">
            <a:latin typeface="Arial" panose="020B0604020202020204" pitchFamily="34" charset="0"/>
            <a:cs typeface="Arial" panose="020B0604020202020204" pitchFamily="34" charset="0"/>
          </a:endParaRPr>
        </a:p>
      </dgm:t>
    </dgm:pt>
    <dgm:pt modelId="{1F273D3B-642B-4B55-8771-17C97C24DE35}" type="sibTrans" cxnId="{04EDE83A-2890-4886-930C-41C75E0B92B9}">
      <dgm:prSet/>
      <dgm:spPr/>
      <dgm:t>
        <a:bodyPr/>
        <a:lstStyle/>
        <a:p>
          <a:endParaRPr lang="en-US">
            <a:latin typeface="Arial" panose="020B0604020202020204" pitchFamily="34" charset="0"/>
            <a:cs typeface="Arial" panose="020B0604020202020204" pitchFamily="34" charset="0"/>
          </a:endParaRPr>
        </a:p>
      </dgm:t>
    </dgm:pt>
    <dgm:pt modelId="{C10671AC-1B2B-4DB0-B810-8CA258E727E2}">
      <dgm:prSet/>
      <dgm:spPr/>
      <dgm:t>
        <a:bodyPr/>
        <a:lstStyle/>
        <a:p>
          <a:r>
            <a:rPr lang="en-US" dirty="0">
              <a:latin typeface="Arial" panose="020B0604020202020204" pitchFamily="34" charset="0"/>
              <a:cs typeface="Arial" panose="020B0604020202020204" pitchFamily="34" charset="0"/>
            </a:rPr>
            <a:t>Concrete</a:t>
          </a:r>
        </a:p>
      </dgm:t>
    </dgm:pt>
    <dgm:pt modelId="{B7BB88F2-ECCA-4BCD-9B10-0F1E27420895}" type="parTrans" cxnId="{7BD383D3-855D-4FBA-BE16-4BFBD6416A10}">
      <dgm:prSet/>
      <dgm:spPr/>
      <dgm:t>
        <a:bodyPr/>
        <a:lstStyle/>
        <a:p>
          <a:endParaRPr lang="en-US">
            <a:latin typeface="Arial" panose="020B0604020202020204" pitchFamily="34" charset="0"/>
            <a:cs typeface="Arial" panose="020B0604020202020204" pitchFamily="34" charset="0"/>
          </a:endParaRPr>
        </a:p>
      </dgm:t>
    </dgm:pt>
    <dgm:pt modelId="{1845AD9D-51F0-4500-A0B3-95695D3FB8FB}" type="sibTrans" cxnId="{7BD383D3-855D-4FBA-BE16-4BFBD6416A10}">
      <dgm:prSet/>
      <dgm:spPr/>
      <dgm:t>
        <a:bodyPr/>
        <a:lstStyle/>
        <a:p>
          <a:endParaRPr lang="en-US">
            <a:latin typeface="Arial" panose="020B0604020202020204" pitchFamily="34" charset="0"/>
            <a:cs typeface="Arial" panose="020B0604020202020204" pitchFamily="34" charset="0"/>
          </a:endParaRPr>
        </a:p>
      </dgm:t>
    </dgm:pt>
    <dgm:pt modelId="{D1524562-402A-43F8-9BD0-CDE87B28C90D}">
      <dgm:prSet/>
      <dgm:spPr/>
      <dgm:t>
        <a:bodyPr/>
        <a:lstStyle/>
        <a:p>
          <a:r>
            <a:rPr lang="en-US" dirty="0">
              <a:latin typeface="Arial" panose="020B0604020202020204" pitchFamily="34" charset="0"/>
              <a:cs typeface="Arial" panose="020B0604020202020204" pitchFamily="34" charset="0"/>
            </a:rPr>
            <a:t>Need to be measurable </a:t>
          </a:r>
        </a:p>
      </dgm:t>
    </dgm:pt>
    <dgm:pt modelId="{ABF07A70-FC06-47C1-A208-FBC19EA6AD53}" type="parTrans" cxnId="{C104E988-2885-42C1-950A-7BBEE4356AF1}">
      <dgm:prSet/>
      <dgm:spPr/>
      <dgm:t>
        <a:bodyPr/>
        <a:lstStyle/>
        <a:p>
          <a:endParaRPr lang="en-US">
            <a:latin typeface="Arial" panose="020B0604020202020204" pitchFamily="34" charset="0"/>
            <a:cs typeface="Arial" panose="020B0604020202020204" pitchFamily="34" charset="0"/>
          </a:endParaRPr>
        </a:p>
      </dgm:t>
    </dgm:pt>
    <dgm:pt modelId="{9CA314F3-E9D2-4C1D-8284-B37AA315D482}" type="sibTrans" cxnId="{C104E988-2885-42C1-950A-7BBEE4356AF1}">
      <dgm:prSet/>
      <dgm:spPr/>
      <dgm:t>
        <a:bodyPr/>
        <a:lstStyle/>
        <a:p>
          <a:endParaRPr lang="en-US">
            <a:latin typeface="Arial" panose="020B0604020202020204" pitchFamily="34" charset="0"/>
            <a:cs typeface="Arial" panose="020B0604020202020204" pitchFamily="34" charset="0"/>
          </a:endParaRPr>
        </a:p>
      </dgm:t>
    </dgm:pt>
    <dgm:pt modelId="{60D16072-666A-4407-A2B6-BE78F609543B}">
      <dgm:prSet/>
      <dgm:spPr>
        <a:solidFill>
          <a:srgbClr val="6BCC22"/>
        </a:solidFill>
      </dgm:spPr>
      <dgm:t>
        <a:bodyPr/>
        <a:lstStyle/>
        <a:p>
          <a:r>
            <a:rPr lang="en-US" dirty="0">
              <a:latin typeface="Arial" panose="020B0604020202020204" pitchFamily="34" charset="0"/>
              <a:cs typeface="Arial" panose="020B0604020202020204" pitchFamily="34" charset="0"/>
            </a:rPr>
            <a:t>General intentions </a:t>
          </a:r>
        </a:p>
      </dgm:t>
    </dgm:pt>
    <dgm:pt modelId="{92AE9C25-8BE2-43FA-AB91-326601D4B293}" type="parTrans" cxnId="{4AF39BC4-A2C5-4A95-97AD-4F8731DF5066}">
      <dgm:prSet/>
      <dgm:spPr/>
      <dgm:t>
        <a:bodyPr/>
        <a:lstStyle/>
        <a:p>
          <a:endParaRPr lang="en-US">
            <a:latin typeface="Arial" panose="020B0604020202020204" pitchFamily="34" charset="0"/>
            <a:cs typeface="Arial" panose="020B0604020202020204" pitchFamily="34" charset="0"/>
          </a:endParaRPr>
        </a:p>
      </dgm:t>
    </dgm:pt>
    <dgm:pt modelId="{64E71D5C-5849-4168-90B3-6A499ECBB3B0}" type="sibTrans" cxnId="{4AF39BC4-A2C5-4A95-97AD-4F8731DF5066}">
      <dgm:prSet/>
      <dgm:spPr/>
      <dgm:t>
        <a:bodyPr/>
        <a:lstStyle/>
        <a:p>
          <a:endParaRPr lang="en-US">
            <a:latin typeface="Arial" panose="020B0604020202020204" pitchFamily="34" charset="0"/>
            <a:cs typeface="Arial" panose="020B0604020202020204" pitchFamily="34" charset="0"/>
          </a:endParaRPr>
        </a:p>
      </dgm:t>
    </dgm:pt>
    <dgm:pt modelId="{96D7AAE7-E525-4E10-84F5-F8176A447BCA}">
      <dgm:prSet/>
      <dgm:spPr>
        <a:solidFill>
          <a:srgbClr val="6BCC22"/>
        </a:solidFill>
      </dgm:spPr>
      <dgm:t>
        <a:bodyPr/>
        <a:lstStyle/>
        <a:p>
          <a:r>
            <a:rPr lang="en-US" dirty="0">
              <a:latin typeface="Arial" panose="020B0604020202020204" pitchFamily="34" charset="0"/>
              <a:cs typeface="Arial" panose="020B0604020202020204" pitchFamily="34" charset="0"/>
            </a:rPr>
            <a:t>Intangible</a:t>
          </a:r>
        </a:p>
      </dgm:t>
    </dgm:pt>
    <dgm:pt modelId="{5B014F70-B5EC-486B-85DE-BCD170CCABC3}" type="parTrans" cxnId="{2977F835-79FF-4590-AD54-DFF7F6CFCCB6}">
      <dgm:prSet/>
      <dgm:spPr/>
      <dgm:t>
        <a:bodyPr/>
        <a:lstStyle/>
        <a:p>
          <a:endParaRPr lang="en-US">
            <a:latin typeface="Arial" panose="020B0604020202020204" pitchFamily="34" charset="0"/>
            <a:cs typeface="Arial" panose="020B0604020202020204" pitchFamily="34" charset="0"/>
          </a:endParaRPr>
        </a:p>
      </dgm:t>
    </dgm:pt>
    <dgm:pt modelId="{7D047D12-DFEA-464C-817C-FB732A4008EF}" type="sibTrans" cxnId="{2977F835-79FF-4590-AD54-DFF7F6CFCCB6}">
      <dgm:prSet/>
      <dgm:spPr/>
      <dgm:t>
        <a:bodyPr/>
        <a:lstStyle/>
        <a:p>
          <a:endParaRPr lang="en-US">
            <a:latin typeface="Arial" panose="020B0604020202020204" pitchFamily="34" charset="0"/>
            <a:cs typeface="Arial" panose="020B0604020202020204" pitchFamily="34" charset="0"/>
          </a:endParaRPr>
        </a:p>
      </dgm:t>
    </dgm:pt>
    <dgm:pt modelId="{BD312381-D77F-489D-AB91-8E650D5785B2}">
      <dgm:prSet/>
      <dgm:spPr>
        <a:solidFill>
          <a:srgbClr val="6BCC22"/>
        </a:solidFill>
      </dgm:spPr>
      <dgm:t>
        <a:bodyPr/>
        <a:lstStyle/>
        <a:p>
          <a:r>
            <a:rPr lang="en-US" dirty="0">
              <a:latin typeface="Arial" panose="020B0604020202020204" pitchFamily="34" charset="0"/>
              <a:cs typeface="Arial" panose="020B0604020202020204" pitchFamily="34" charset="0"/>
            </a:rPr>
            <a:t>Abstract</a:t>
          </a:r>
        </a:p>
      </dgm:t>
    </dgm:pt>
    <dgm:pt modelId="{15225E28-3CF9-4166-81DE-1D9FB314CB0D}" type="parTrans" cxnId="{EEBFF1DE-8664-4AC7-AACC-9994102D3139}">
      <dgm:prSet/>
      <dgm:spPr/>
      <dgm:t>
        <a:bodyPr/>
        <a:lstStyle/>
        <a:p>
          <a:endParaRPr lang="en-US">
            <a:latin typeface="Arial" panose="020B0604020202020204" pitchFamily="34" charset="0"/>
            <a:cs typeface="Arial" panose="020B0604020202020204" pitchFamily="34" charset="0"/>
          </a:endParaRPr>
        </a:p>
      </dgm:t>
    </dgm:pt>
    <dgm:pt modelId="{C3A93374-17D6-454D-AEEA-64C78A78D452}" type="sibTrans" cxnId="{EEBFF1DE-8664-4AC7-AACC-9994102D3139}">
      <dgm:prSet/>
      <dgm:spPr/>
      <dgm:t>
        <a:bodyPr/>
        <a:lstStyle/>
        <a:p>
          <a:endParaRPr lang="en-US">
            <a:latin typeface="Arial" panose="020B0604020202020204" pitchFamily="34" charset="0"/>
            <a:cs typeface="Arial" panose="020B0604020202020204" pitchFamily="34" charset="0"/>
          </a:endParaRPr>
        </a:p>
      </dgm:t>
    </dgm:pt>
    <dgm:pt modelId="{3464DE14-3B0B-4BC9-9E77-DC87FF8515B1}">
      <dgm:prSet/>
      <dgm:spPr>
        <a:solidFill>
          <a:srgbClr val="6BCC22"/>
        </a:solidFill>
      </dgm:spPr>
      <dgm:t>
        <a:bodyPr/>
        <a:lstStyle/>
        <a:p>
          <a:r>
            <a:rPr lang="en-US" dirty="0">
              <a:latin typeface="Arial" panose="020B0604020202020204" pitchFamily="34" charset="0"/>
              <a:cs typeface="Arial" panose="020B0604020202020204" pitchFamily="34" charset="0"/>
            </a:rPr>
            <a:t>Generally difficult to measure</a:t>
          </a:r>
        </a:p>
      </dgm:t>
    </dgm:pt>
    <dgm:pt modelId="{C9B3B694-507D-4F43-9AF9-AEE41BDBB8D6}" type="parTrans" cxnId="{881A8549-82AC-4B8C-B61E-9D54553F0239}">
      <dgm:prSet/>
      <dgm:spPr/>
      <dgm:t>
        <a:bodyPr/>
        <a:lstStyle/>
        <a:p>
          <a:endParaRPr lang="en-US">
            <a:latin typeface="Arial" panose="020B0604020202020204" pitchFamily="34" charset="0"/>
            <a:cs typeface="Arial" panose="020B0604020202020204" pitchFamily="34" charset="0"/>
          </a:endParaRPr>
        </a:p>
      </dgm:t>
    </dgm:pt>
    <dgm:pt modelId="{418EE06F-3612-4464-A64D-54DA87B91E7E}" type="sibTrans" cxnId="{881A8549-82AC-4B8C-B61E-9D54553F0239}">
      <dgm:prSet/>
      <dgm:spPr/>
      <dgm:t>
        <a:bodyPr/>
        <a:lstStyle/>
        <a:p>
          <a:endParaRPr lang="en-US">
            <a:latin typeface="Arial" panose="020B0604020202020204" pitchFamily="34" charset="0"/>
            <a:cs typeface="Arial" panose="020B0604020202020204" pitchFamily="34" charset="0"/>
          </a:endParaRPr>
        </a:p>
      </dgm:t>
    </dgm:pt>
    <dgm:pt modelId="{841C6AF6-C97C-40AE-A7B8-D93F6CAABFAB}" type="pres">
      <dgm:prSet presAssocID="{69E644D6-3DD9-473F-B70C-EB3CED099828}" presName="Name0" presStyleCnt="0">
        <dgm:presLayoutVars>
          <dgm:dir/>
          <dgm:resizeHandles val="exact"/>
        </dgm:presLayoutVars>
      </dgm:prSet>
      <dgm:spPr/>
      <dgm:t>
        <a:bodyPr/>
        <a:lstStyle/>
        <a:p>
          <a:endParaRPr lang="en-US"/>
        </a:p>
      </dgm:t>
    </dgm:pt>
    <dgm:pt modelId="{A2733F38-93E5-475C-B603-0438F6431C05}" type="pres">
      <dgm:prSet presAssocID="{EAA8C2FD-79C2-471F-9D56-65361A3D5DCF}" presName="node" presStyleLbl="node1" presStyleIdx="0" presStyleCnt="2" custLinFactNeighborX="9826" custLinFactNeighborY="0">
        <dgm:presLayoutVars>
          <dgm:bulletEnabled val="1"/>
        </dgm:presLayoutVars>
      </dgm:prSet>
      <dgm:spPr/>
      <dgm:t>
        <a:bodyPr/>
        <a:lstStyle/>
        <a:p>
          <a:endParaRPr lang="en-US"/>
        </a:p>
      </dgm:t>
    </dgm:pt>
    <dgm:pt modelId="{366D6B50-3CC7-4732-A303-3BA474C056DC}" type="pres">
      <dgm:prSet presAssocID="{530B1E36-9EE0-489C-875B-C68D233673AD}" presName="sibTrans" presStyleCnt="0"/>
      <dgm:spPr/>
    </dgm:pt>
    <dgm:pt modelId="{FF06E553-A63E-4C75-8F1E-214C57B4D801}" type="pres">
      <dgm:prSet presAssocID="{A14D7477-CFAA-4638-838A-3C386D872924}" presName="node" presStyleLbl="node1" presStyleIdx="1" presStyleCnt="2">
        <dgm:presLayoutVars>
          <dgm:bulletEnabled val="1"/>
        </dgm:presLayoutVars>
      </dgm:prSet>
      <dgm:spPr/>
      <dgm:t>
        <a:bodyPr/>
        <a:lstStyle/>
        <a:p>
          <a:endParaRPr lang="en-US"/>
        </a:p>
      </dgm:t>
    </dgm:pt>
  </dgm:ptLst>
  <dgm:cxnLst>
    <dgm:cxn modelId="{D6067EB3-E65F-44DF-BD58-1EF931D1B296}" srcId="{69E644D6-3DD9-473F-B70C-EB3CED099828}" destId="{A14D7477-CFAA-4638-838A-3C386D872924}" srcOrd="1" destOrd="0" parTransId="{155882D7-3B91-4514-8FA7-C499E6993663}" sibTransId="{7B39FF8D-D37B-43B7-823E-3448655279FF}"/>
    <dgm:cxn modelId="{4BBB057A-A234-4AFF-A209-31A10750F7CD}" type="presOf" srcId="{66540795-8EDD-45B2-8FE0-9147557ECB80}" destId="{FF06E553-A63E-4C75-8F1E-214C57B4D801}" srcOrd="0" destOrd="1" presId="urn:microsoft.com/office/officeart/2005/8/layout/hList6"/>
    <dgm:cxn modelId="{8AE472D0-87F9-4D6C-B60A-AB5815D41C29}" type="presOf" srcId="{562088C3-3A8E-4257-99F4-F280AD358A99}" destId="{A2733F38-93E5-475C-B603-0438F6431C05}" srcOrd="0" destOrd="1" presId="urn:microsoft.com/office/officeart/2005/8/layout/hList6"/>
    <dgm:cxn modelId="{2977F835-79FF-4590-AD54-DFF7F6CFCCB6}" srcId="{EAA8C2FD-79C2-471F-9D56-65361A3D5DCF}" destId="{96D7AAE7-E525-4E10-84F5-F8176A447BCA}" srcOrd="2" destOrd="0" parTransId="{5B014F70-B5EC-486B-85DE-BCD170CCABC3}" sibTransId="{7D047D12-DFEA-464C-817C-FB732A4008EF}"/>
    <dgm:cxn modelId="{11483301-CCC3-499E-BB06-C54F2DDD2171}" type="presOf" srcId="{60D16072-666A-4407-A2B6-BE78F609543B}" destId="{A2733F38-93E5-475C-B603-0438F6431C05}" srcOrd="0" destOrd="2" presId="urn:microsoft.com/office/officeart/2005/8/layout/hList6"/>
    <dgm:cxn modelId="{4AF39BC4-A2C5-4A95-97AD-4F8731DF5066}" srcId="{EAA8C2FD-79C2-471F-9D56-65361A3D5DCF}" destId="{60D16072-666A-4407-A2B6-BE78F609543B}" srcOrd="1" destOrd="0" parTransId="{92AE9C25-8BE2-43FA-AB91-326601D4B293}" sibTransId="{64E71D5C-5849-4168-90B3-6A499ECBB3B0}"/>
    <dgm:cxn modelId="{75A018E0-4869-4465-B84F-6A7F1D137CEF}" type="presOf" srcId="{EAA8C2FD-79C2-471F-9D56-65361A3D5DCF}" destId="{A2733F38-93E5-475C-B603-0438F6431C05}" srcOrd="0" destOrd="0" presId="urn:microsoft.com/office/officeart/2005/8/layout/hList6"/>
    <dgm:cxn modelId="{F8DB3C78-87AB-4FB2-9E11-F341F723F21F}" type="presOf" srcId="{A14D7477-CFAA-4638-838A-3C386D872924}" destId="{FF06E553-A63E-4C75-8F1E-214C57B4D801}" srcOrd="0" destOrd="0" presId="urn:microsoft.com/office/officeart/2005/8/layout/hList6"/>
    <dgm:cxn modelId="{528DDF4C-F31D-47A8-AD54-6F42416B63EA}" srcId="{A14D7477-CFAA-4638-838A-3C386D872924}" destId="{66540795-8EDD-45B2-8FE0-9147557ECB80}" srcOrd="0" destOrd="0" parTransId="{0949324B-1729-4F48-9DDB-96D566522F9B}" sibTransId="{D7EBD4CA-B5DF-45CE-B21F-5E0CD6774006}"/>
    <dgm:cxn modelId="{71854530-2C9C-4072-9B85-445CF34902B0}" srcId="{EAA8C2FD-79C2-471F-9D56-65361A3D5DCF}" destId="{562088C3-3A8E-4257-99F4-F280AD358A99}" srcOrd="0" destOrd="0" parTransId="{BFCCA35F-5A8C-4E61-B896-034EAA8C80B9}" sibTransId="{97C3138A-6B71-4E5B-A5F0-48A452F195FF}"/>
    <dgm:cxn modelId="{B294A48C-EFAC-4377-AD4B-FCAC1E731535}" type="presOf" srcId="{2DED92C8-05D4-4433-B726-B9AEDCF1B4F6}" destId="{FF06E553-A63E-4C75-8F1E-214C57B4D801}" srcOrd="0" destOrd="2" presId="urn:microsoft.com/office/officeart/2005/8/layout/hList6"/>
    <dgm:cxn modelId="{B1652849-16F4-45ED-BA8A-16A293A191E7}" type="presOf" srcId="{BD312381-D77F-489D-AB91-8E650D5785B2}" destId="{A2733F38-93E5-475C-B603-0438F6431C05}" srcOrd="0" destOrd="4" presId="urn:microsoft.com/office/officeart/2005/8/layout/hList6"/>
    <dgm:cxn modelId="{A5CA32C9-B670-46A3-A03E-2F4B27BC60BE}" type="presOf" srcId="{96D7AAE7-E525-4E10-84F5-F8176A447BCA}" destId="{A2733F38-93E5-475C-B603-0438F6431C05}" srcOrd="0" destOrd="3" presId="urn:microsoft.com/office/officeart/2005/8/layout/hList6"/>
    <dgm:cxn modelId="{EEBFF1DE-8664-4AC7-AACC-9994102D3139}" srcId="{EAA8C2FD-79C2-471F-9D56-65361A3D5DCF}" destId="{BD312381-D77F-489D-AB91-8E650D5785B2}" srcOrd="3" destOrd="0" parTransId="{15225E28-3CF9-4166-81DE-1D9FB314CB0D}" sibTransId="{C3A93374-17D6-454D-AEEA-64C78A78D452}"/>
    <dgm:cxn modelId="{7BD383D3-855D-4FBA-BE16-4BFBD6416A10}" srcId="{A14D7477-CFAA-4638-838A-3C386D872924}" destId="{C10671AC-1B2B-4DB0-B810-8CA258E727E2}" srcOrd="3" destOrd="0" parTransId="{B7BB88F2-ECCA-4BCD-9B10-0F1E27420895}" sibTransId="{1845AD9D-51F0-4500-A0B3-95695D3FB8FB}"/>
    <dgm:cxn modelId="{1EC710BD-B883-462A-B030-3E3AFD0C3675}" type="presOf" srcId="{C10671AC-1B2B-4DB0-B810-8CA258E727E2}" destId="{FF06E553-A63E-4C75-8F1E-214C57B4D801}" srcOrd="0" destOrd="4" presId="urn:microsoft.com/office/officeart/2005/8/layout/hList6"/>
    <dgm:cxn modelId="{881A8549-82AC-4B8C-B61E-9D54553F0239}" srcId="{EAA8C2FD-79C2-471F-9D56-65361A3D5DCF}" destId="{3464DE14-3B0B-4BC9-9E77-DC87FF8515B1}" srcOrd="4" destOrd="0" parTransId="{C9B3B694-507D-4F43-9AF9-AEE41BDBB8D6}" sibTransId="{418EE06F-3612-4464-A64D-54DA87B91E7E}"/>
    <dgm:cxn modelId="{A69C7264-1561-4D45-9ADC-8A4119D19006}" type="presOf" srcId="{3464DE14-3B0B-4BC9-9E77-DC87FF8515B1}" destId="{A2733F38-93E5-475C-B603-0438F6431C05}" srcOrd="0" destOrd="5" presId="urn:microsoft.com/office/officeart/2005/8/layout/hList6"/>
    <dgm:cxn modelId="{FB8E79F8-7F47-4499-A4EE-7D45BC3CBDA3}" type="presOf" srcId="{39D0C3E9-3ACD-4770-B6EA-3558ED39061C}" destId="{FF06E553-A63E-4C75-8F1E-214C57B4D801}" srcOrd="0" destOrd="3" presId="urn:microsoft.com/office/officeart/2005/8/layout/hList6"/>
    <dgm:cxn modelId="{74E6B83F-FE9A-4837-8CBB-E0F53C51E614}" srcId="{69E644D6-3DD9-473F-B70C-EB3CED099828}" destId="{EAA8C2FD-79C2-471F-9D56-65361A3D5DCF}" srcOrd="0" destOrd="0" parTransId="{CDB0A596-F4F7-4B09-9E8B-A446DBE0E5DA}" sibTransId="{530B1E36-9EE0-489C-875B-C68D233673AD}"/>
    <dgm:cxn modelId="{D35D68B3-475F-4A2E-A326-6EBC72DDC25E}" type="presOf" srcId="{69E644D6-3DD9-473F-B70C-EB3CED099828}" destId="{841C6AF6-C97C-40AE-A7B8-D93F6CAABFAB}" srcOrd="0" destOrd="0" presId="urn:microsoft.com/office/officeart/2005/8/layout/hList6"/>
    <dgm:cxn modelId="{C104E988-2885-42C1-950A-7BBEE4356AF1}" srcId="{A14D7477-CFAA-4638-838A-3C386D872924}" destId="{D1524562-402A-43F8-9BD0-CDE87B28C90D}" srcOrd="4" destOrd="0" parTransId="{ABF07A70-FC06-47C1-A208-FBC19EA6AD53}" sibTransId="{9CA314F3-E9D2-4C1D-8284-B37AA315D482}"/>
    <dgm:cxn modelId="{0FA1CA83-3A61-4547-8D01-1AC443EF51F5}" srcId="{A14D7477-CFAA-4638-838A-3C386D872924}" destId="{2DED92C8-05D4-4433-B726-B9AEDCF1B4F6}" srcOrd="1" destOrd="0" parTransId="{A26994A5-F24F-4D0D-952A-827CA70BB5DF}" sibTransId="{CB4BEC14-0DC3-4997-9756-B8DF93AFB43A}"/>
    <dgm:cxn modelId="{04EDE83A-2890-4886-930C-41C75E0B92B9}" srcId="{A14D7477-CFAA-4638-838A-3C386D872924}" destId="{39D0C3E9-3ACD-4770-B6EA-3558ED39061C}" srcOrd="2" destOrd="0" parTransId="{BBFCC5A2-D17E-4737-BE9A-F630936EEAA8}" sibTransId="{1F273D3B-642B-4B55-8771-17C97C24DE35}"/>
    <dgm:cxn modelId="{1059C5F6-06F4-4EEE-9BB5-18C6D8064B95}" type="presOf" srcId="{D1524562-402A-43F8-9BD0-CDE87B28C90D}" destId="{FF06E553-A63E-4C75-8F1E-214C57B4D801}" srcOrd="0" destOrd="5" presId="urn:microsoft.com/office/officeart/2005/8/layout/hList6"/>
    <dgm:cxn modelId="{907768B3-00A7-48E8-9B69-8C77C3939610}" type="presParOf" srcId="{841C6AF6-C97C-40AE-A7B8-D93F6CAABFAB}" destId="{A2733F38-93E5-475C-B603-0438F6431C05}" srcOrd="0" destOrd="0" presId="urn:microsoft.com/office/officeart/2005/8/layout/hList6"/>
    <dgm:cxn modelId="{CFA19E38-995E-469E-AF6E-B5302133152D}" type="presParOf" srcId="{841C6AF6-C97C-40AE-A7B8-D93F6CAABFAB}" destId="{366D6B50-3CC7-4732-A303-3BA474C056DC}" srcOrd="1" destOrd="0" presId="urn:microsoft.com/office/officeart/2005/8/layout/hList6"/>
    <dgm:cxn modelId="{83B3AF43-409B-4EB3-BFF3-C9E9064DAF0D}" type="presParOf" srcId="{841C6AF6-C97C-40AE-A7B8-D93F6CAABFAB}" destId="{FF06E553-A63E-4C75-8F1E-214C57B4D801}" srcOrd="2"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51F0431-B115-4672-B6C2-06560827EB6E}" type="doc">
      <dgm:prSet loTypeId="urn:microsoft.com/office/officeart/2005/8/layout/process4" loCatId="list" qsTypeId="urn:microsoft.com/office/officeart/2005/8/quickstyle/simple2" qsCatId="simple" csTypeId="urn:microsoft.com/office/officeart/2005/8/colors/colorful2" csCatId="colorful" phldr="1"/>
      <dgm:spPr/>
      <dgm:t>
        <a:bodyPr/>
        <a:lstStyle/>
        <a:p>
          <a:endParaRPr lang="en-US"/>
        </a:p>
      </dgm:t>
    </dgm:pt>
    <dgm:pt modelId="{DD16FFBA-5405-4737-9D89-07734B1160F5}">
      <dgm:prSet phldrT="[Text]" custT="1"/>
      <dgm:spPr>
        <a:solidFill>
          <a:srgbClr val="6BCC22"/>
        </a:solidFill>
      </dgm:spPr>
      <dgm:t>
        <a:bodyPr/>
        <a:lstStyle/>
        <a:p>
          <a:r>
            <a:rPr lang="en-US" sz="3000" dirty="0">
              <a:solidFill>
                <a:schemeClr val="bg1"/>
              </a:solidFill>
              <a:latin typeface="Arial" panose="020B0604020202020204" pitchFamily="34" charset="0"/>
              <a:cs typeface="Arial" panose="020B0604020202020204" pitchFamily="34" charset="0"/>
            </a:rPr>
            <a:t>Short -Term</a:t>
          </a:r>
        </a:p>
      </dgm:t>
    </dgm:pt>
    <dgm:pt modelId="{3C950193-9BD5-4EAF-8DB0-41A728EA4683}" type="parTrans" cxnId="{98820FFF-EF99-4DC4-BC19-A2B252C51534}">
      <dgm:prSet/>
      <dgm:spPr/>
      <dgm:t>
        <a:bodyPr/>
        <a:lstStyle/>
        <a:p>
          <a:endParaRPr lang="en-US" sz="1500">
            <a:latin typeface="Arial" panose="020B0604020202020204" pitchFamily="34" charset="0"/>
            <a:cs typeface="Arial" panose="020B0604020202020204" pitchFamily="34" charset="0"/>
          </a:endParaRPr>
        </a:p>
      </dgm:t>
    </dgm:pt>
    <dgm:pt modelId="{E5360BF0-3D3A-41DB-8CD2-1F0DDD938FC2}" type="sibTrans" cxnId="{98820FFF-EF99-4DC4-BC19-A2B252C51534}">
      <dgm:prSet/>
      <dgm:spPr/>
      <dgm:t>
        <a:bodyPr/>
        <a:lstStyle/>
        <a:p>
          <a:endParaRPr lang="en-US" sz="1500">
            <a:latin typeface="Arial" panose="020B0604020202020204" pitchFamily="34" charset="0"/>
            <a:cs typeface="Arial" panose="020B0604020202020204" pitchFamily="34" charset="0"/>
          </a:endParaRPr>
        </a:p>
      </dgm:t>
    </dgm:pt>
    <dgm:pt modelId="{6FCE071A-9FEB-4D73-B843-D00F9ABEE742}">
      <dgm:prSet phldrT="[Text]" custT="1"/>
      <dgm:spPr/>
      <dgm:t>
        <a:bodyPr/>
        <a:lstStyle/>
        <a:p>
          <a:r>
            <a:rPr lang="en-US" sz="1500" dirty="0">
              <a:latin typeface="Arial" panose="020B0604020202020204" pitchFamily="34" charset="0"/>
              <a:cs typeface="Arial" panose="020B0604020202020204" pitchFamily="34" charset="0"/>
            </a:rPr>
            <a:t>Usually 1-2 years</a:t>
          </a:r>
        </a:p>
      </dgm:t>
    </dgm:pt>
    <dgm:pt modelId="{18FDB989-B528-44B7-9F1A-43DA34E2D981}" type="parTrans" cxnId="{DB1ECF2F-C70E-4A91-BBE8-F054EF119350}">
      <dgm:prSet/>
      <dgm:spPr/>
      <dgm:t>
        <a:bodyPr/>
        <a:lstStyle/>
        <a:p>
          <a:endParaRPr lang="en-US" sz="1500">
            <a:latin typeface="Arial" panose="020B0604020202020204" pitchFamily="34" charset="0"/>
            <a:cs typeface="Arial" panose="020B0604020202020204" pitchFamily="34" charset="0"/>
          </a:endParaRPr>
        </a:p>
      </dgm:t>
    </dgm:pt>
    <dgm:pt modelId="{7A353E3C-7179-4B50-AB60-F670155C7260}" type="sibTrans" cxnId="{DB1ECF2F-C70E-4A91-BBE8-F054EF119350}">
      <dgm:prSet/>
      <dgm:spPr/>
      <dgm:t>
        <a:bodyPr/>
        <a:lstStyle/>
        <a:p>
          <a:endParaRPr lang="en-US" sz="1500">
            <a:latin typeface="Arial" panose="020B0604020202020204" pitchFamily="34" charset="0"/>
            <a:cs typeface="Arial" panose="020B0604020202020204" pitchFamily="34" charset="0"/>
          </a:endParaRPr>
        </a:p>
      </dgm:t>
    </dgm:pt>
    <dgm:pt modelId="{F18F8B2F-4040-4543-A136-1457D9F7FE6B}">
      <dgm:prSet phldrT="[Text]" custT="1"/>
      <dgm:spPr/>
      <dgm:t>
        <a:bodyPr/>
        <a:lstStyle/>
        <a:p>
          <a:r>
            <a:rPr lang="en-US" sz="1500" dirty="0">
              <a:latin typeface="Arial" panose="020B0604020202020204" pitchFamily="34" charset="0"/>
              <a:cs typeface="Arial" panose="020B0604020202020204" pitchFamily="34" charset="0"/>
            </a:rPr>
            <a:t>Changes in awareness, knowledge, and attitudes</a:t>
          </a:r>
        </a:p>
      </dgm:t>
    </dgm:pt>
    <dgm:pt modelId="{05340DEE-11A1-487F-BA0E-D4F08615781E}" type="parTrans" cxnId="{115C01D5-3889-41CA-8AF6-52199457FE7E}">
      <dgm:prSet/>
      <dgm:spPr/>
      <dgm:t>
        <a:bodyPr/>
        <a:lstStyle/>
        <a:p>
          <a:endParaRPr lang="en-US" sz="1500">
            <a:latin typeface="Arial" panose="020B0604020202020204" pitchFamily="34" charset="0"/>
            <a:cs typeface="Arial" panose="020B0604020202020204" pitchFamily="34" charset="0"/>
          </a:endParaRPr>
        </a:p>
      </dgm:t>
    </dgm:pt>
    <dgm:pt modelId="{2C15AD6E-6A42-4D30-8F59-6D4F502C31D8}" type="sibTrans" cxnId="{115C01D5-3889-41CA-8AF6-52199457FE7E}">
      <dgm:prSet/>
      <dgm:spPr/>
      <dgm:t>
        <a:bodyPr/>
        <a:lstStyle/>
        <a:p>
          <a:endParaRPr lang="en-US" sz="1500">
            <a:latin typeface="Arial" panose="020B0604020202020204" pitchFamily="34" charset="0"/>
            <a:cs typeface="Arial" panose="020B0604020202020204" pitchFamily="34" charset="0"/>
          </a:endParaRPr>
        </a:p>
      </dgm:t>
    </dgm:pt>
    <dgm:pt modelId="{3109BCDC-BFF8-4D1E-9427-49CB17F49764}">
      <dgm:prSet phldrT="[Text]" custT="1"/>
      <dgm:spPr/>
      <dgm:t>
        <a:bodyPr/>
        <a:lstStyle/>
        <a:p>
          <a:r>
            <a:rPr lang="en-US" sz="3000" dirty="0" smtClean="0">
              <a:latin typeface="Arial" panose="020B0604020202020204" pitchFamily="34" charset="0"/>
              <a:cs typeface="Arial" panose="020B0604020202020204" pitchFamily="34" charset="0"/>
            </a:rPr>
            <a:t>Mid-Term</a:t>
          </a:r>
          <a:endParaRPr lang="en-US" sz="3000" dirty="0">
            <a:latin typeface="Arial" panose="020B0604020202020204" pitchFamily="34" charset="0"/>
            <a:cs typeface="Arial" panose="020B0604020202020204" pitchFamily="34" charset="0"/>
          </a:endParaRPr>
        </a:p>
      </dgm:t>
    </dgm:pt>
    <dgm:pt modelId="{2BBD8019-898C-4623-8C17-97F2A4C1D7DC}" type="parTrans" cxnId="{000F0EC7-3C8C-40F2-A5E5-519F5FD14DA8}">
      <dgm:prSet/>
      <dgm:spPr/>
      <dgm:t>
        <a:bodyPr/>
        <a:lstStyle/>
        <a:p>
          <a:endParaRPr lang="en-US" sz="1500">
            <a:latin typeface="Arial" panose="020B0604020202020204" pitchFamily="34" charset="0"/>
            <a:cs typeface="Arial" panose="020B0604020202020204" pitchFamily="34" charset="0"/>
          </a:endParaRPr>
        </a:p>
      </dgm:t>
    </dgm:pt>
    <dgm:pt modelId="{CA4BF284-C7DE-4C2C-8CEF-6BC9B05D9BAE}" type="sibTrans" cxnId="{000F0EC7-3C8C-40F2-A5E5-519F5FD14DA8}">
      <dgm:prSet/>
      <dgm:spPr/>
      <dgm:t>
        <a:bodyPr/>
        <a:lstStyle/>
        <a:p>
          <a:endParaRPr lang="en-US" sz="1500">
            <a:latin typeface="Arial" panose="020B0604020202020204" pitchFamily="34" charset="0"/>
            <a:cs typeface="Arial" panose="020B0604020202020204" pitchFamily="34" charset="0"/>
          </a:endParaRPr>
        </a:p>
      </dgm:t>
    </dgm:pt>
    <dgm:pt modelId="{343A62E4-37CE-4065-BE48-F4C862FCCEE1}">
      <dgm:prSet phldrT="[Text]" custT="1"/>
      <dgm:spPr/>
      <dgm:t>
        <a:bodyPr/>
        <a:lstStyle/>
        <a:p>
          <a:r>
            <a:rPr lang="en-US" sz="1500">
              <a:latin typeface="Arial" panose="020B0604020202020204" pitchFamily="34" charset="0"/>
              <a:cs typeface="Arial" panose="020B0604020202020204" pitchFamily="34" charset="0"/>
            </a:rPr>
            <a:t>Usually 3-5 years</a:t>
          </a:r>
          <a:endParaRPr lang="en-US" sz="1500" dirty="0">
            <a:latin typeface="Arial" panose="020B0604020202020204" pitchFamily="34" charset="0"/>
            <a:cs typeface="Arial" panose="020B0604020202020204" pitchFamily="34" charset="0"/>
          </a:endParaRPr>
        </a:p>
      </dgm:t>
    </dgm:pt>
    <dgm:pt modelId="{7F240021-2213-4BDB-B8FD-7CA2C89BB4BA}" type="parTrans" cxnId="{3D623ACB-4C6B-45B7-8E4C-CAD281376692}">
      <dgm:prSet/>
      <dgm:spPr/>
      <dgm:t>
        <a:bodyPr/>
        <a:lstStyle/>
        <a:p>
          <a:endParaRPr lang="en-US" sz="1500">
            <a:latin typeface="Arial" panose="020B0604020202020204" pitchFamily="34" charset="0"/>
            <a:cs typeface="Arial" panose="020B0604020202020204" pitchFamily="34" charset="0"/>
          </a:endParaRPr>
        </a:p>
      </dgm:t>
    </dgm:pt>
    <dgm:pt modelId="{6BAC30FC-7130-40BA-AA0B-3F1664FC7C37}" type="sibTrans" cxnId="{3D623ACB-4C6B-45B7-8E4C-CAD281376692}">
      <dgm:prSet/>
      <dgm:spPr/>
      <dgm:t>
        <a:bodyPr/>
        <a:lstStyle/>
        <a:p>
          <a:endParaRPr lang="en-US" sz="1500">
            <a:latin typeface="Arial" panose="020B0604020202020204" pitchFamily="34" charset="0"/>
            <a:cs typeface="Arial" panose="020B0604020202020204" pitchFamily="34" charset="0"/>
          </a:endParaRPr>
        </a:p>
      </dgm:t>
    </dgm:pt>
    <dgm:pt modelId="{3106453C-6778-4915-B9A6-A21A6604FA45}">
      <dgm:prSet phldrT="[Text]" custT="1"/>
      <dgm:spPr/>
      <dgm:t>
        <a:bodyPr/>
        <a:lstStyle/>
        <a:p>
          <a:r>
            <a:rPr lang="en-US" sz="1500" dirty="0">
              <a:latin typeface="Arial" panose="020B0604020202020204" pitchFamily="34" charset="0"/>
              <a:cs typeface="Arial" panose="020B0604020202020204" pitchFamily="34" charset="0"/>
            </a:rPr>
            <a:t>Changes in skills, behaviors, policies and some system changes</a:t>
          </a:r>
        </a:p>
      </dgm:t>
    </dgm:pt>
    <dgm:pt modelId="{9CD7579D-F450-4CCC-B573-347D26BBAA60}" type="parTrans" cxnId="{580243DD-039C-43B3-9ED9-DCB27A38FD16}">
      <dgm:prSet/>
      <dgm:spPr/>
      <dgm:t>
        <a:bodyPr/>
        <a:lstStyle/>
        <a:p>
          <a:endParaRPr lang="en-US" sz="1500">
            <a:latin typeface="Arial" panose="020B0604020202020204" pitchFamily="34" charset="0"/>
            <a:cs typeface="Arial" panose="020B0604020202020204" pitchFamily="34" charset="0"/>
          </a:endParaRPr>
        </a:p>
      </dgm:t>
    </dgm:pt>
    <dgm:pt modelId="{CF8B2BE9-DD36-433A-A671-79ACEFF9C00C}" type="sibTrans" cxnId="{580243DD-039C-43B3-9ED9-DCB27A38FD16}">
      <dgm:prSet/>
      <dgm:spPr/>
      <dgm:t>
        <a:bodyPr/>
        <a:lstStyle/>
        <a:p>
          <a:endParaRPr lang="en-US" sz="1500">
            <a:latin typeface="Arial" panose="020B0604020202020204" pitchFamily="34" charset="0"/>
            <a:cs typeface="Arial" panose="020B0604020202020204" pitchFamily="34" charset="0"/>
          </a:endParaRPr>
        </a:p>
      </dgm:t>
    </dgm:pt>
    <dgm:pt modelId="{A404F9DA-0FBA-4ED8-98E2-7BE9F4996F12}">
      <dgm:prSet phldrT="[Text]" custT="1"/>
      <dgm:spPr/>
      <dgm:t>
        <a:bodyPr/>
        <a:lstStyle/>
        <a:p>
          <a:r>
            <a:rPr lang="en-US" sz="3000" dirty="0">
              <a:latin typeface="Arial" panose="020B0604020202020204" pitchFamily="34" charset="0"/>
              <a:cs typeface="Arial" panose="020B0604020202020204" pitchFamily="34" charset="0"/>
            </a:rPr>
            <a:t>Long-Term</a:t>
          </a:r>
        </a:p>
      </dgm:t>
    </dgm:pt>
    <dgm:pt modelId="{F6ABF2D6-84E8-4E3B-8A07-02550DC0A55B}" type="parTrans" cxnId="{C7DF1255-0A3B-4A1C-A639-37B388904207}">
      <dgm:prSet/>
      <dgm:spPr/>
      <dgm:t>
        <a:bodyPr/>
        <a:lstStyle/>
        <a:p>
          <a:endParaRPr lang="en-US" sz="1500">
            <a:latin typeface="Arial" panose="020B0604020202020204" pitchFamily="34" charset="0"/>
            <a:cs typeface="Arial" panose="020B0604020202020204" pitchFamily="34" charset="0"/>
          </a:endParaRPr>
        </a:p>
      </dgm:t>
    </dgm:pt>
    <dgm:pt modelId="{330B8EE7-611F-4412-98F4-E7F21012B2D0}" type="sibTrans" cxnId="{C7DF1255-0A3B-4A1C-A639-37B388904207}">
      <dgm:prSet/>
      <dgm:spPr/>
      <dgm:t>
        <a:bodyPr/>
        <a:lstStyle/>
        <a:p>
          <a:endParaRPr lang="en-US" sz="1500">
            <a:latin typeface="Arial" panose="020B0604020202020204" pitchFamily="34" charset="0"/>
            <a:cs typeface="Arial" panose="020B0604020202020204" pitchFamily="34" charset="0"/>
          </a:endParaRPr>
        </a:p>
      </dgm:t>
    </dgm:pt>
    <dgm:pt modelId="{10B95F90-16DD-4EFD-BACB-6B50B840997A}">
      <dgm:prSet phldrT="[Text]" custT="1"/>
      <dgm:spPr/>
      <dgm:t>
        <a:bodyPr/>
        <a:lstStyle/>
        <a:p>
          <a:r>
            <a:rPr lang="en-US" sz="1500" dirty="0">
              <a:latin typeface="Arial" panose="020B0604020202020204" pitchFamily="34" charset="0"/>
              <a:cs typeface="Arial" panose="020B0604020202020204" pitchFamily="34" charset="0"/>
            </a:rPr>
            <a:t>5 years or greater</a:t>
          </a:r>
        </a:p>
      </dgm:t>
    </dgm:pt>
    <dgm:pt modelId="{C85DAB06-DE95-44EA-84C4-B4FC59BFD072}" type="parTrans" cxnId="{2611B089-DD94-46CE-A609-845E4B21BDBD}">
      <dgm:prSet/>
      <dgm:spPr/>
      <dgm:t>
        <a:bodyPr/>
        <a:lstStyle/>
        <a:p>
          <a:endParaRPr lang="en-US" sz="1500">
            <a:latin typeface="Arial" panose="020B0604020202020204" pitchFamily="34" charset="0"/>
            <a:cs typeface="Arial" panose="020B0604020202020204" pitchFamily="34" charset="0"/>
          </a:endParaRPr>
        </a:p>
      </dgm:t>
    </dgm:pt>
    <dgm:pt modelId="{6770BA9C-5241-4DAE-A5E8-D8E8784A23CC}" type="sibTrans" cxnId="{2611B089-DD94-46CE-A609-845E4B21BDBD}">
      <dgm:prSet/>
      <dgm:spPr/>
      <dgm:t>
        <a:bodyPr/>
        <a:lstStyle/>
        <a:p>
          <a:endParaRPr lang="en-US" sz="1500">
            <a:latin typeface="Arial" panose="020B0604020202020204" pitchFamily="34" charset="0"/>
            <a:cs typeface="Arial" panose="020B0604020202020204" pitchFamily="34" charset="0"/>
          </a:endParaRPr>
        </a:p>
      </dgm:t>
    </dgm:pt>
    <dgm:pt modelId="{C4E20578-1D6A-4187-AC3A-F41465636A3B}">
      <dgm:prSet phldrT="[Text]" custT="1"/>
      <dgm:spPr/>
      <dgm:t>
        <a:bodyPr/>
        <a:lstStyle/>
        <a:p>
          <a:r>
            <a:rPr lang="en-US" sz="1500" dirty="0">
              <a:latin typeface="Arial" panose="020B0604020202020204" pitchFamily="34" charset="0"/>
              <a:cs typeface="Arial" panose="020B0604020202020204" pitchFamily="34" charset="0"/>
            </a:rPr>
            <a:t>Changes in health status, systems</a:t>
          </a:r>
        </a:p>
      </dgm:t>
    </dgm:pt>
    <dgm:pt modelId="{89E333A0-1BB3-4F43-999A-0D2C871FF9E2}" type="parTrans" cxnId="{81082497-9949-4BB1-A599-36462D013199}">
      <dgm:prSet/>
      <dgm:spPr/>
      <dgm:t>
        <a:bodyPr/>
        <a:lstStyle/>
        <a:p>
          <a:endParaRPr lang="en-US" sz="1500">
            <a:latin typeface="Arial" panose="020B0604020202020204" pitchFamily="34" charset="0"/>
            <a:cs typeface="Arial" panose="020B0604020202020204" pitchFamily="34" charset="0"/>
          </a:endParaRPr>
        </a:p>
      </dgm:t>
    </dgm:pt>
    <dgm:pt modelId="{15530A77-3CFE-4312-8B44-987B493AE3FE}" type="sibTrans" cxnId="{81082497-9949-4BB1-A599-36462D013199}">
      <dgm:prSet/>
      <dgm:spPr/>
      <dgm:t>
        <a:bodyPr/>
        <a:lstStyle/>
        <a:p>
          <a:endParaRPr lang="en-US" sz="1500">
            <a:latin typeface="Arial" panose="020B0604020202020204" pitchFamily="34" charset="0"/>
            <a:cs typeface="Arial" panose="020B0604020202020204" pitchFamily="34" charset="0"/>
          </a:endParaRPr>
        </a:p>
      </dgm:t>
    </dgm:pt>
    <dgm:pt modelId="{48151C51-6338-441F-B5DC-E92082BE6FCD}" type="pres">
      <dgm:prSet presAssocID="{551F0431-B115-4672-B6C2-06560827EB6E}" presName="Name0" presStyleCnt="0">
        <dgm:presLayoutVars>
          <dgm:dir/>
          <dgm:animLvl val="lvl"/>
          <dgm:resizeHandles val="exact"/>
        </dgm:presLayoutVars>
      </dgm:prSet>
      <dgm:spPr/>
      <dgm:t>
        <a:bodyPr/>
        <a:lstStyle/>
        <a:p>
          <a:endParaRPr lang="en-US"/>
        </a:p>
      </dgm:t>
    </dgm:pt>
    <dgm:pt modelId="{050C360C-84F4-47EB-AB66-76BA5541F682}" type="pres">
      <dgm:prSet presAssocID="{A404F9DA-0FBA-4ED8-98E2-7BE9F4996F12}" presName="boxAndChildren" presStyleCnt="0"/>
      <dgm:spPr/>
    </dgm:pt>
    <dgm:pt modelId="{932FF24B-7496-422E-9C91-2D32D12CA2D2}" type="pres">
      <dgm:prSet presAssocID="{A404F9DA-0FBA-4ED8-98E2-7BE9F4996F12}" presName="parentTextBox" presStyleLbl="node1" presStyleIdx="0" presStyleCnt="3"/>
      <dgm:spPr/>
      <dgm:t>
        <a:bodyPr/>
        <a:lstStyle/>
        <a:p>
          <a:endParaRPr lang="en-US"/>
        </a:p>
      </dgm:t>
    </dgm:pt>
    <dgm:pt modelId="{7A2AE4F2-2728-4D18-9379-2A2B6A8D83D9}" type="pres">
      <dgm:prSet presAssocID="{A404F9DA-0FBA-4ED8-98E2-7BE9F4996F12}" presName="entireBox" presStyleLbl="node1" presStyleIdx="0" presStyleCnt="3" custLinFactNeighborX="3000" custLinFactNeighborY="72"/>
      <dgm:spPr/>
      <dgm:t>
        <a:bodyPr/>
        <a:lstStyle/>
        <a:p>
          <a:endParaRPr lang="en-US"/>
        </a:p>
      </dgm:t>
    </dgm:pt>
    <dgm:pt modelId="{102CA2F1-D660-428F-9A1F-3454BD357224}" type="pres">
      <dgm:prSet presAssocID="{A404F9DA-0FBA-4ED8-98E2-7BE9F4996F12}" presName="descendantBox" presStyleCnt="0"/>
      <dgm:spPr/>
    </dgm:pt>
    <dgm:pt modelId="{378271F8-873F-4EB3-BCD3-909E014DAF45}" type="pres">
      <dgm:prSet presAssocID="{10B95F90-16DD-4EFD-BACB-6B50B840997A}" presName="childTextBox" presStyleLbl="fgAccFollowNode1" presStyleIdx="0" presStyleCnt="6">
        <dgm:presLayoutVars>
          <dgm:bulletEnabled val="1"/>
        </dgm:presLayoutVars>
      </dgm:prSet>
      <dgm:spPr/>
      <dgm:t>
        <a:bodyPr/>
        <a:lstStyle/>
        <a:p>
          <a:endParaRPr lang="en-US"/>
        </a:p>
      </dgm:t>
    </dgm:pt>
    <dgm:pt modelId="{17CF8764-BEE3-4D1A-BF26-7AF9E2B51586}" type="pres">
      <dgm:prSet presAssocID="{C4E20578-1D6A-4187-AC3A-F41465636A3B}" presName="childTextBox" presStyleLbl="fgAccFollowNode1" presStyleIdx="1" presStyleCnt="6">
        <dgm:presLayoutVars>
          <dgm:bulletEnabled val="1"/>
        </dgm:presLayoutVars>
      </dgm:prSet>
      <dgm:spPr/>
      <dgm:t>
        <a:bodyPr/>
        <a:lstStyle/>
        <a:p>
          <a:endParaRPr lang="en-US"/>
        </a:p>
      </dgm:t>
    </dgm:pt>
    <dgm:pt modelId="{3B1B4D64-799F-43ED-95D5-B7E25E969435}" type="pres">
      <dgm:prSet presAssocID="{CA4BF284-C7DE-4C2C-8CEF-6BC9B05D9BAE}" presName="sp" presStyleCnt="0"/>
      <dgm:spPr/>
    </dgm:pt>
    <dgm:pt modelId="{AB530E6C-E711-4391-A550-E25CAC62CBFF}" type="pres">
      <dgm:prSet presAssocID="{3109BCDC-BFF8-4D1E-9427-49CB17F49764}" presName="arrowAndChildren" presStyleCnt="0"/>
      <dgm:spPr/>
    </dgm:pt>
    <dgm:pt modelId="{457A1DA8-8B48-4107-98C9-AF8ABA7B5DF9}" type="pres">
      <dgm:prSet presAssocID="{3109BCDC-BFF8-4D1E-9427-49CB17F49764}" presName="parentTextArrow" presStyleLbl="node1" presStyleIdx="0" presStyleCnt="3"/>
      <dgm:spPr/>
      <dgm:t>
        <a:bodyPr/>
        <a:lstStyle/>
        <a:p>
          <a:endParaRPr lang="en-US"/>
        </a:p>
      </dgm:t>
    </dgm:pt>
    <dgm:pt modelId="{31C0F6ED-7468-4FF6-A36A-B39B5D7B9564}" type="pres">
      <dgm:prSet presAssocID="{3109BCDC-BFF8-4D1E-9427-49CB17F49764}" presName="arrow" presStyleLbl="node1" presStyleIdx="1" presStyleCnt="3"/>
      <dgm:spPr/>
      <dgm:t>
        <a:bodyPr/>
        <a:lstStyle/>
        <a:p>
          <a:endParaRPr lang="en-US"/>
        </a:p>
      </dgm:t>
    </dgm:pt>
    <dgm:pt modelId="{22F0A697-3170-481E-BAFD-E7D24C720A96}" type="pres">
      <dgm:prSet presAssocID="{3109BCDC-BFF8-4D1E-9427-49CB17F49764}" presName="descendantArrow" presStyleCnt="0"/>
      <dgm:spPr/>
    </dgm:pt>
    <dgm:pt modelId="{01377119-5BE2-43A4-B832-AD3338510156}" type="pres">
      <dgm:prSet presAssocID="{343A62E4-37CE-4065-BE48-F4C862FCCEE1}" presName="childTextArrow" presStyleLbl="fgAccFollowNode1" presStyleIdx="2" presStyleCnt="6" custScaleX="103672">
        <dgm:presLayoutVars>
          <dgm:bulletEnabled val="1"/>
        </dgm:presLayoutVars>
      </dgm:prSet>
      <dgm:spPr/>
      <dgm:t>
        <a:bodyPr/>
        <a:lstStyle/>
        <a:p>
          <a:endParaRPr lang="en-US"/>
        </a:p>
      </dgm:t>
    </dgm:pt>
    <dgm:pt modelId="{B2BFF5EE-5970-40E7-B034-0358603355CF}" type="pres">
      <dgm:prSet presAssocID="{3106453C-6778-4915-B9A6-A21A6604FA45}" presName="childTextArrow" presStyleLbl="fgAccFollowNode1" presStyleIdx="3" presStyleCnt="6" custScaleX="104391">
        <dgm:presLayoutVars>
          <dgm:bulletEnabled val="1"/>
        </dgm:presLayoutVars>
      </dgm:prSet>
      <dgm:spPr/>
      <dgm:t>
        <a:bodyPr/>
        <a:lstStyle/>
        <a:p>
          <a:endParaRPr lang="en-US"/>
        </a:p>
      </dgm:t>
    </dgm:pt>
    <dgm:pt modelId="{6D93FCE4-98E5-4389-92E6-30B2542B84C5}" type="pres">
      <dgm:prSet presAssocID="{E5360BF0-3D3A-41DB-8CD2-1F0DDD938FC2}" presName="sp" presStyleCnt="0"/>
      <dgm:spPr/>
    </dgm:pt>
    <dgm:pt modelId="{92AB4662-1724-49B3-BAE1-275E7220CDC2}" type="pres">
      <dgm:prSet presAssocID="{DD16FFBA-5405-4737-9D89-07734B1160F5}" presName="arrowAndChildren" presStyleCnt="0"/>
      <dgm:spPr/>
    </dgm:pt>
    <dgm:pt modelId="{91AF5C8C-2ACD-459B-9A23-27E131FFA531}" type="pres">
      <dgm:prSet presAssocID="{DD16FFBA-5405-4737-9D89-07734B1160F5}" presName="parentTextArrow" presStyleLbl="node1" presStyleIdx="1" presStyleCnt="3"/>
      <dgm:spPr/>
      <dgm:t>
        <a:bodyPr/>
        <a:lstStyle/>
        <a:p>
          <a:endParaRPr lang="en-US"/>
        </a:p>
      </dgm:t>
    </dgm:pt>
    <dgm:pt modelId="{C62CB321-D662-470F-B3B4-159898063E6D}" type="pres">
      <dgm:prSet presAssocID="{DD16FFBA-5405-4737-9D89-07734B1160F5}" presName="arrow" presStyleLbl="node1" presStyleIdx="2" presStyleCnt="3" custLinFactNeighborX="-1208" custLinFactNeighborY="-25969"/>
      <dgm:spPr/>
      <dgm:t>
        <a:bodyPr/>
        <a:lstStyle/>
        <a:p>
          <a:endParaRPr lang="en-US"/>
        </a:p>
      </dgm:t>
    </dgm:pt>
    <dgm:pt modelId="{D55C9C62-5A71-4732-863F-7ADCB301D877}" type="pres">
      <dgm:prSet presAssocID="{DD16FFBA-5405-4737-9D89-07734B1160F5}" presName="descendantArrow" presStyleCnt="0"/>
      <dgm:spPr/>
    </dgm:pt>
    <dgm:pt modelId="{6A28A188-0CF7-4D3F-909C-BBE6C54600C9}" type="pres">
      <dgm:prSet presAssocID="{6FCE071A-9FEB-4D73-B843-D00F9ABEE742}" presName="childTextArrow" presStyleLbl="fgAccFollowNode1" presStyleIdx="4" presStyleCnt="6" custScaleX="139740">
        <dgm:presLayoutVars>
          <dgm:bulletEnabled val="1"/>
        </dgm:presLayoutVars>
      </dgm:prSet>
      <dgm:spPr/>
      <dgm:t>
        <a:bodyPr/>
        <a:lstStyle/>
        <a:p>
          <a:endParaRPr lang="en-US"/>
        </a:p>
      </dgm:t>
    </dgm:pt>
    <dgm:pt modelId="{E5924546-DB44-42AA-BCE8-EB8F902340E7}" type="pres">
      <dgm:prSet presAssocID="{F18F8B2F-4040-4543-A136-1457D9F7FE6B}" presName="childTextArrow" presStyleLbl="fgAccFollowNode1" presStyleIdx="5" presStyleCnt="6" custScaleX="138761">
        <dgm:presLayoutVars>
          <dgm:bulletEnabled val="1"/>
        </dgm:presLayoutVars>
      </dgm:prSet>
      <dgm:spPr/>
      <dgm:t>
        <a:bodyPr/>
        <a:lstStyle/>
        <a:p>
          <a:endParaRPr lang="en-US"/>
        </a:p>
      </dgm:t>
    </dgm:pt>
  </dgm:ptLst>
  <dgm:cxnLst>
    <dgm:cxn modelId="{2611B089-DD94-46CE-A609-845E4B21BDBD}" srcId="{A404F9DA-0FBA-4ED8-98E2-7BE9F4996F12}" destId="{10B95F90-16DD-4EFD-BACB-6B50B840997A}" srcOrd="0" destOrd="0" parTransId="{C85DAB06-DE95-44EA-84C4-B4FC59BFD072}" sibTransId="{6770BA9C-5241-4DAE-A5E8-D8E8784A23CC}"/>
    <dgm:cxn modelId="{3BAA826E-13EA-4C39-B802-8BD10CB39B63}" type="presOf" srcId="{3109BCDC-BFF8-4D1E-9427-49CB17F49764}" destId="{31C0F6ED-7468-4FF6-A36A-B39B5D7B9564}" srcOrd="1" destOrd="0" presId="urn:microsoft.com/office/officeart/2005/8/layout/process4"/>
    <dgm:cxn modelId="{4DC9C9E2-4778-4234-8771-0DF27793F909}" type="presOf" srcId="{10B95F90-16DD-4EFD-BACB-6B50B840997A}" destId="{378271F8-873F-4EB3-BCD3-909E014DAF45}" srcOrd="0" destOrd="0" presId="urn:microsoft.com/office/officeart/2005/8/layout/process4"/>
    <dgm:cxn modelId="{19DD2A2E-69DF-4EBD-99C4-F26BE03B89C0}" type="presOf" srcId="{F18F8B2F-4040-4543-A136-1457D9F7FE6B}" destId="{E5924546-DB44-42AA-BCE8-EB8F902340E7}" srcOrd="0" destOrd="0" presId="urn:microsoft.com/office/officeart/2005/8/layout/process4"/>
    <dgm:cxn modelId="{C7DF1255-0A3B-4A1C-A639-37B388904207}" srcId="{551F0431-B115-4672-B6C2-06560827EB6E}" destId="{A404F9DA-0FBA-4ED8-98E2-7BE9F4996F12}" srcOrd="2" destOrd="0" parTransId="{F6ABF2D6-84E8-4E3B-8A07-02550DC0A55B}" sibTransId="{330B8EE7-611F-4412-98F4-E7F21012B2D0}"/>
    <dgm:cxn modelId="{E37A053E-94A9-4329-AAC5-19A49B6BFDE1}" type="presOf" srcId="{6FCE071A-9FEB-4D73-B843-D00F9ABEE742}" destId="{6A28A188-0CF7-4D3F-909C-BBE6C54600C9}" srcOrd="0" destOrd="0" presId="urn:microsoft.com/office/officeart/2005/8/layout/process4"/>
    <dgm:cxn modelId="{81082497-9949-4BB1-A599-36462D013199}" srcId="{A404F9DA-0FBA-4ED8-98E2-7BE9F4996F12}" destId="{C4E20578-1D6A-4187-AC3A-F41465636A3B}" srcOrd="1" destOrd="0" parTransId="{89E333A0-1BB3-4F43-999A-0D2C871FF9E2}" sibTransId="{15530A77-3CFE-4312-8B44-987B493AE3FE}"/>
    <dgm:cxn modelId="{ED8B4BA2-8C22-40B2-B363-54B2F8169757}" type="presOf" srcId="{C4E20578-1D6A-4187-AC3A-F41465636A3B}" destId="{17CF8764-BEE3-4D1A-BF26-7AF9E2B51586}" srcOrd="0" destOrd="0" presId="urn:microsoft.com/office/officeart/2005/8/layout/process4"/>
    <dgm:cxn modelId="{0F4ADFF9-B340-46B3-BBD0-75BB95F6FF3A}" type="presOf" srcId="{551F0431-B115-4672-B6C2-06560827EB6E}" destId="{48151C51-6338-441F-B5DC-E92082BE6FCD}" srcOrd="0" destOrd="0" presId="urn:microsoft.com/office/officeart/2005/8/layout/process4"/>
    <dgm:cxn modelId="{115C01D5-3889-41CA-8AF6-52199457FE7E}" srcId="{DD16FFBA-5405-4737-9D89-07734B1160F5}" destId="{F18F8B2F-4040-4543-A136-1457D9F7FE6B}" srcOrd="1" destOrd="0" parTransId="{05340DEE-11A1-487F-BA0E-D4F08615781E}" sibTransId="{2C15AD6E-6A42-4D30-8F59-6D4F502C31D8}"/>
    <dgm:cxn modelId="{DF0DDC2B-C793-472A-90B5-8CED7A3D55B3}" type="presOf" srcId="{3106453C-6778-4915-B9A6-A21A6604FA45}" destId="{B2BFF5EE-5970-40E7-B034-0358603355CF}" srcOrd="0" destOrd="0" presId="urn:microsoft.com/office/officeart/2005/8/layout/process4"/>
    <dgm:cxn modelId="{996AA8D3-47D6-4C76-A687-C1FD6C60F74B}" type="presOf" srcId="{343A62E4-37CE-4065-BE48-F4C862FCCEE1}" destId="{01377119-5BE2-43A4-B832-AD3338510156}" srcOrd="0" destOrd="0" presId="urn:microsoft.com/office/officeart/2005/8/layout/process4"/>
    <dgm:cxn modelId="{000F0EC7-3C8C-40F2-A5E5-519F5FD14DA8}" srcId="{551F0431-B115-4672-B6C2-06560827EB6E}" destId="{3109BCDC-BFF8-4D1E-9427-49CB17F49764}" srcOrd="1" destOrd="0" parTransId="{2BBD8019-898C-4623-8C17-97F2A4C1D7DC}" sibTransId="{CA4BF284-C7DE-4C2C-8CEF-6BC9B05D9BAE}"/>
    <dgm:cxn modelId="{580243DD-039C-43B3-9ED9-DCB27A38FD16}" srcId="{3109BCDC-BFF8-4D1E-9427-49CB17F49764}" destId="{3106453C-6778-4915-B9A6-A21A6604FA45}" srcOrd="1" destOrd="0" parTransId="{9CD7579D-F450-4CCC-B573-347D26BBAA60}" sibTransId="{CF8B2BE9-DD36-433A-A671-79ACEFF9C00C}"/>
    <dgm:cxn modelId="{F2EC713E-A3A5-4311-BFF6-523FB532B0BD}" type="presOf" srcId="{3109BCDC-BFF8-4D1E-9427-49CB17F49764}" destId="{457A1DA8-8B48-4107-98C9-AF8ABA7B5DF9}" srcOrd="0" destOrd="0" presId="urn:microsoft.com/office/officeart/2005/8/layout/process4"/>
    <dgm:cxn modelId="{B3DD9D7D-1F4D-4474-AC55-D2B17EB3632C}" type="presOf" srcId="{A404F9DA-0FBA-4ED8-98E2-7BE9F4996F12}" destId="{7A2AE4F2-2728-4D18-9379-2A2B6A8D83D9}" srcOrd="1" destOrd="0" presId="urn:microsoft.com/office/officeart/2005/8/layout/process4"/>
    <dgm:cxn modelId="{3D623ACB-4C6B-45B7-8E4C-CAD281376692}" srcId="{3109BCDC-BFF8-4D1E-9427-49CB17F49764}" destId="{343A62E4-37CE-4065-BE48-F4C862FCCEE1}" srcOrd="0" destOrd="0" parTransId="{7F240021-2213-4BDB-B8FD-7CA2C89BB4BA}" sibTransId="{6BAC30FC-7130-40BA-AA0B-3F1664FC7C37}"/>
    <dgm:cxn modelId="{DB1ECF2F-C70E-4A91-BBE8-F054EF119350}" srcId="{DD16FFBA-5405-4737-9D89-07734B1160F5}" destId="{6FCE071A-9FEB-4D73-B843-D00F9ABEE742}" srcOrd="0" destOrd="0" parTransId="{18FDB989-B528-44B7-9F1A-43DA34E2D981}" sibTransId="{7A353E3C-7179-4B50-AB60-F670155C7260}"/>
    <dgm:cxn modelId="{CC6FC91C-BEC5-4CC9-AA74-19A85417D8A5}" type="presOf" srcId="{DD16FFBA-5405-4737-9D89-07734B1160F5}" destId="{C62CB321-D662-470F-B3B4-159898063E6D}" srcOrd="1" destOrd="0" presId="urn:microsoft.com/office/officeart/2005/8/layout/process4"/>
    <dgm:cxn modelId="{E0B73C93-2741-40A3-A223-775B5373953D}" type="presOf" srcId="{A404F9DA-0FBA-4ED8-98E2-7BE9F4996F12}" destId="{932FF24B-7496-422E-9C91-2D32D12CA2D2}" srcOrd="0" destOrd="0" presId="urn:microsoft.com/office/officeart/2005/8/layout/process4"/>
    <dgm:cxn modelId="{98820FFF-EF99-4DC4-BC19-A2B252C51534}" srcId="{551F0431-B115-4672-B6C2-06560827EB6E}" destId="{DD16FFBA-5405-4737-9D89-07734B1160F5}" srcOrd="0" destOrd="0" parTransId="{3C950193-9BD5-4EAF-8DB0-41A728EA4683}" sibTransId="{E5360BF0-3D3A-41DB-8CD2-1F0DDD938FC2}"/>
    <dgm:cxn modelId="{52227817-4586-4FFF-B3C1-B3DC01B8B303}" type="presOf" srcId="{DD16FFBA-5405-4737-9D89-07734B1160F5}" destId="{91AF5C8C-2ACD-459B-9A23-27E131FFA531}" srcOrd="0" destOrd="0" presId="urn:microsoft.com/office/officeart/2005/8/layout/process4"/>
    <dgm:cxn modelId="{7D717B51-3B23-4857-AF1F-9373457F2372}" type="presParOf" srcId="{48151C51-6338-441F-B5DC-E92082BE6FCD}" destId="{050C360C-84F4-47EB-AB66-76BA5541F682}" srcOrd="0" destOrd="0" presId="urn:microsoft.com/office/officeart/2005/8/layout/process4"/>
    <dgm:cxn modelId="{B5B3A961-54B9-4075-9EC3-4CEF0199B88F}" type="presParOf" srcId="{050C360C-84F4-47EB-AB66-76BA5541F682}" destId="{932FF24B-7496-422E-9C91-2D32D12CA2D2}" srcOrd="0" destOrd="0" presId="urn:microsoft.com/office/officeart/2005/8/layout/process4"/>
    <dgm:cxn modelId="{E8412A97-1106-4E0F-9D38-CE4708BF62A9}" type="presParOf" srcId="{050C360C-84F4-47EB-AB66-76BA5541F682}" destId="{7A2AE4F2-2728-4D18-9379-2A2B6A8D83D9}" srcOrd="1" destOrd="0" presId="urn:microsoft.com/office/officeart/2005/8/layout/process4"/>
    <dgm:cxn modelId="{5869C4FD-3131-499F-9E2E-EABD210F8435}" type="presParOf" srcId="{050C360C-84F4-47EB-AB66-76BA5541F682}" destId="{102CA2F1-D660-428F-9A1F-3454BD357224}" srcOrd="2" destOrd="0" presId="urn:microsoft.com/office/officeart/2005/8/layout/process4"/>
    <dgm:cxn modelId="{3BF49BA4-EF23-4384-8783-8DDFDBADA2EE}" type="presParOf" srcId="{102CA2F1-D660-428F-9A1F-3454BD357224}" destId="{378271F8-873F-4EB3-BCD3-909E014DAF45}" srcOrd="0" destOrd="0" presId="urn:microsoft.com/office/officeart/2005/8/layout/process4"/>
    <dgm:cxn modelId="{70CC28C3-56F0-4059-AEDF-B77F6C151721}" type="presParOf" srcId="{102CA2F1-D660-428F-9A1F-3454BD357224}" destId="{17CF8764-BEE3-4D1A-BF26-7AF9E2B51586}" srcOrd="1" destOrd="0" presId="urn:microsoft.com/office/officeart/2005/8/layout/process4"/>
    <dgm:cxn modelId="{F70D7808-E815-4909-9C01-2EC8FBF7C168}" type="presParOf" srcId="{48151C51-6338-441F-B5DC-E92082BE6FCD}" destId="{3B1B4D64-799F-43ED-95D5-B7E25E969435}" srcOrd="1" destOrd="0" presId="urn:microsoft.com/office/officeart/2005/8/layout/process4"/>
    <dgm:cxn modelId="{4536AC47-9E91-4161-8441-8385D81B5F26}" type="presParOf" srcId="{48151C51-6338-441F-B5DC-E92082BE6FCD}" destId="{AB530E6C-E711-4391-A550-E25CAC62CBFF}" srcOrd="2" destOrd="0" presId="urn:microsoft.com/office/officeart/2005/8/layout/process4"/>
    <dgm:cxn modelId="{55EAF9BC-DC08-4C64-B4D2-FC86EE53E311}" type="presParOf" srcId="{AB530E6C-E711-4391-A550-E25CAC62CBFF}" destId="{457A1DA8-8B48-4107-98C9-AF8ABA7B5DF9}" srcOrd="0" destOrd="0" presId="urn:microsoft.com/office/officeart/2005/8/layout/process4"/>
    <dgm:cxn modelId="{D7CF37F4-FC9D-4C6C-BEB6-4BF0021B55F2}" type="presParOf" srcId="{AB530E6C-E711-4391-A550-E25CAC62CBFF}" destId="{31C0F6ED-7468-4FF6-A36A-B39B5D7B9564}" srcOrd="1" destOrd="0" presId="urn:microsoft.com/office/officeart/2005/8/layout/process4"/>
    <dgm:cxn modelId="{372FEA38-0FFF-497F-9276-89D7C4DF0A73}" type="presParOf" srcId="{AB530E6C-E711-4391-A550-E25CAC62CBFF}" destId="{22F0A697-3170-481E-BAFD-E7D24C720A96}" srcOrd="2" destOrd="0" presId="urn:microsoft.com/office/officeart/2005/8/layout/process4"/>
    <dgm:cxn modelId="{A69F15D0-BC3C-4043-86F8-0DDA284ECB15}" type="presParOf" srcId="{22F0A697-3170-481E-BAFD-E7D24C720A96}" destId="{01377119-5BE2-43A4-B832-AD3338510156}" srcOrd="0" destOrd="0" presId="urn:microsoft.com/office/officeart/2005/8/layout/process4"/>
    <dgm:cxn modelId="{28921492-453F-4121-9754-BE99EA953E59}" type="presParOf" srcId="{22F0A697-3170-481E-BAFD-E7D24C720A96}" destId="{B2BFF5EE-5970-40E7-B034-0358603355CF}" srcOrd="1" destOrd="0" presId="urn:microsoft.com/office/officeart/2005/8/layout/process4"/>
    <dgm:cxn modelId="{758AD328-A016-4727-AE40-3C2726E0A034}" type="presParOf" srcId="{48151C51-6338-441F-B5DC-E92082BE6FCD}" destId="{6D93FCE4-98E5-4389-92E6-30B2542B84C5}" srcOrd="3" destOrd="0" presId="urn:microsoft.com/office/officeart/2005/8/layout/process4"/>
    <dgm:cxn modelId="{0AFD17A9-31F1-4DB3-95D6-1914B4704E3B}" type="presParOf" srcId="{48151C51-6338-441F-B5DC-E92082BE6FCD}" destId="{92AB4662-1724-49B3-BAE1-275E7220CDC2}" srcOrd="4" destOrd="0" presId="urn:microsoft.com/office/officeart/2005/8/layout/process4"/>
    <dgm:cxn modelId="{DBC927FC-6919-4257-AFB9-56C3290229E9}" type="presParOf" srcId="{92AB4662-1724-49B3-BAE1-275E7220CDC2}" destId="{91AF5C8C-2ACD-459B-9A23-27E131FFA531}" srcOrd="0" destOrd="0" presId="urn:microsoft.com/office/officeart/2005/8/layout/process4"/>
    <dgm:cxn modelId="{07A8260E-B987-408D-A480-9B071FE125C5}" type="presParOf" srcId="{92AB4662-1724-49B3-BAE1-275E7220CDC2}" destId="{C62CB321-D662-470F-B3B4-159898063E6D}" srcOrd="1" destOrd="0" presId="urn:microsoft.com/office/officeart/2005/8/layout/process4"/>
    <dgm:cxn modelId="{69C3EFF8-75FA-4DD2-88F8-AF630CD2488D}" type="presParOf" srcId="{92AB4662-1724-49B3-BAE1-275E7220CDC2}" destId="{D55C9C62-5A71-4732-863F-7ADCB301D877}" srcOrd="2" destOrd="0" presId="urn:microsoft.com/office/officeart/2005/8/layout/process4"/>
    <dgm:cxn modelId="{1A10060F-515F-4354-A109-DDA801A877B9}" type="presParOf" srcId="{D55C9C62-5A71-4732-863F-7ADCB301D877}" destId="{6A28A188-0CF7-4D3F-909C-BBE6C54600C9}" srcOrd="0" destOrd="0" presId="urn:microsoft.com/office/officeart/2005/8/layout/process4"/>
    <dgm:cxn modelId="{A5B03D5D-1CBF-4C98-B66D-B6433D176932}" type="presParOf" srcId="{D55C9C62-5A71-4732-863F-7ADCB301D877}" destId="{E5924546-DB44-42AA-BCE8-EB8F902340E7}" srcOrd="1" destOrd="0" presId="urn:microsoft.com/office/officeart/2005/8/layout/process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7D8778-FC90-4231-9EF6-6314EBC46E62}">
      <dsp:nvSpPr>
        <dsp:cNvPr id="0" name=""/>
        <dsp:cNvSpPr/>
      </dsp:nvSpPr>
      <dsp:spPr>
        <a:xfrm>
          <a:off x="3888" y="1218212"/>
          <a:ext cx="2263303" cy="905321"/>
        </a:xfrm>
        <a:prstGeom prst="chevron">
          <a:avLst/>
        </a:prstGeom>
        <a:solidFill>
          <a:srgbClr val="3175A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kern="1200" dirty="0">
              <a:latin typeface="Arial" pitchFamily="34" charset="0"/>
              <a:cs typeface="Arial" pitchFamily="34" charset="0"/>
            </a:rPr>
            <a:t>Personal Determinants of Behaviors</a:t>
          </a:r>
          <a:endParaRPr lang="en-US" sz="1500" kern="1200" dirty="0"/>
        </a:p>
      </dsp:txBody>
      <dsp:txXfrm>
        <a:off x="456549" y="1218212"/>
        <a:ext cx="1357982" cy="905321"/>
      </dsp:txXfrm>
    </dsp:sp>
    <dsp:sp modelId="{58A4B566-9345-4FB6-A5BC-9894E3F4C11F}">
      <dsp:nvSpPr>
        <dsp:cNvPr id="0" name=""/>
        <dsp:cNvSpPr/>
      </dsp:nvSpPr>
      <dsp:spPr>
        <a:xfrm>
          <a:off x="2040861" y="1218212"/>
          <a:ext cx="2263303" cy="905321"/>
        </a:xfrm>
        <a:prstGeom prst="chevron">
          <a:avLst/>
        </a:prstGeom>
        <a:solidFill>
          <a:srgbClr val="3B8ED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kern="1200" dirty="0">
              <a:latin typeface="Arial" pitchFamily="34" charset="0"/>
              <a:cs typeface="Arial" pitchFamily="34" charset="0"/>
            </a:rPr>
            <a:t>Behavioral and Environmental Factors</a:t>
          </a:r>
          <a:endParaRPr lang="en-US" sz="1500" kern="1200" dirty="0"/>
        </a:p>
      </dsp:txBody>
      <dsp:txXfrm>
        <a:off x="2493522" y="1218212"/>
        <a:ext cx="1357982" cy="905321"/>
      </dsp:txXfrm>
    </dsp:sp>
    <dsp:sp modelId="{B2D10DA4-E9E8-4F60-BEC9-9CBCAE77B101}">
      <dsp:nvSpPr>
        <dsp:cNvPr id="0" name=""/>
        <dsp:cNvSpPr/>
      </dsp:nvSpPr>
      <dsp:spPr>
        <a:xfrm>
          <a:off x="4077834" y="1218212"/>
          <a:ext cx="2263303" cy="905321"/>
        </a:xfrm>
        <a:prstGeom prst="chevron">
          <a:avLst/>
        </a:prstGeom>
        <a:solidFill>
          <a:srgbClr val="45A0D1">
            <a:alpha val="79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kern="1200" dirty="0">
              <a:latin typeface="Arial" pitchFamily="34" charset="0"/>
              <a:cs typeface="Arial" pitchFamily="34" charset="0"/>
            </a:rPr>
            <a:t>Health </a:t>
          </a:r>
        </a:p>
        <a:p>
          <a:pPr lvl="0" algn="ctr" defTabSz="666750">
            <a:lnSpc>
              <a:spcPct val="90000"/>
            </a:lnSpc>
            <a:spcBef>
              <a:spcPct val="0"/>
            </a:spcBef>
            <a:spcAft>
              <a:spcPct val="35000"/>
            </a:spcAft>
          </a:pPr>
          <a:r>
            <a:rPr lang="en-US" sz="1500" kern="1200" dirty="0">
              <a:latin typeface="Arial" pitchFamily="34" charset="0"/>
              <a:cs typeface="Arial" pitchFamily="34" charset="0"/>
            </a:rPr>
            <a:t>Problems</a:t>
          </a:r>
          <a:endParaRPr lang="en-US" sz="1500" kern="1200" dirty="0"/>
        </a:p>
      </dsp:txBody>
      <dsp:txXfrm>
        <a:off x="4530495" y="1218212"/>
        <a:ext cx="1357982" cy="905321"/>
      </dsp:txXfrm>
    </dsp:sp>
    <dsp:sp modelId="{2340873F-6E7F-48C4-B5DF-37229D03171D}">
      <dsp:nvSpPr>
        <dsp:cNvPr id="0" name=""/>
        <dsp:cNvSpPr/>
      </dsp:nvSpPr>
      <dsp:spPr>
        <a:xfrm>
          <a:off x="6114807" y="1218212"/>
          <a:ext cx="2263303" cy="905321"/>
        </a:xfrm>
        <a:prstGeom prst="chevron">
          <a:avLst/>
        </a:prstGeom>
        <a:solidFill>
          <a:srgbClr val="6AC0F0">
            <a:alpha val="89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lvl="0" algn="ctr" defTabSz="666750">
            <a:lnSpc>
              <a:spcPct val="90000"/>
            </a:lnSpc>
            <a:spcBef>
              <a:spcPct val="0"/>
            </a:spcBef>
            <a:spcAft>
              <a:spcPct val="35000"/>
            </a:spcAft>
          </a:pPr>
          <a:r>
            <a:rPr lang="en-US" sz="1500" u="none" kern="1200" dirty="0">
              <a:solidFill>
                <a:schemeClr val="bg1"/>
              </a:solidFill>
              <a:latin typeface="Arial" pitchFamily="34" charset="0"/>
              <a:cs typeface="Arial" pitchFamily="34" charset="0"/>
            </a:rPr>
            <a:t>Quality of Life</a:t>
          </a:r>
        </a:p>
      </dsp:txBody>
      <dsp:txXfrm>
        <a:off x="6567468" y="1218212"/>
        <a:ext cx="1357982" cy="9053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86BFC6-F7CE-4591-8BFD-73932C20B9E2}">
      <dsp:nvSpPr>
        <dsp:cNvPr id="0" name=""/>
        <dsp:cNvSpPr/>
      </dsp:nvSpPr>
      <dsp:spPr>
        <a:xfrm>
          <a:off x="1645999" y="2291"/>
          <a:ext cx="872286" cy="872286"/>
        </a:xfrm>
        <a:prstGeom prst="ellipse">
          <a:avLst/>
        </a:prstGeom>
        <a:solidFill>
          <a:schemeClr val="accent3">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FB8D2E88-A38E-4ED9-862D-CE541B995ADE}">
      <dsp:nvSpPr>
        <dsp:cNvPr id="0" name=""/>
        <dsp:cNvSpPr/>
      </dsp:nvSpPr>
      <dsp:spPr>
        <a:xfrm>
          <a:off x="2082142" y="2291"/>
          <a:ext cx="4653967" cy="8722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7940" rIns="0" bIns="27940" numCol="1" spcCol="1270" anchor="ctr" anchorCtr="0">
          <a:noAutofit/>
        </a:bodyPr>
        <a:lstStyle/>
        <a:p>
          <a:pPr lvl="0" algn="l" defTabSz="977900">
            <a:lnSpc>
              <a:spcPct val="90000"/>
            </a:lnSpc>
            <a:spcBef>
              <a:spcPct val="0"/>
            </a:spcBef>
            <a:spcAft>
              <a:spcPct val="35000"/>
            </a:spcAft>
          </a:pPr>
          <a:r>
            <a:rPr lang="en-US" sz="2200" i="1" kern="1200" dirty="0">
              <a:latin typeface="Arial" panose="020B0604020202020204" pitchFamily="34" charset="0"/>
              <a:cs typeface="Arial" panose="020B0604020202020204" pitchFamily="34" charset="0"/>
            </a:rPr>
            <a:t> </a:t>
          </a:r>
          <a:r>
            <a:rPr lang="en-US" sz="2200" b="1" kern="1200" dirty="0">
              <a:latin typeface="Arial" panose="020B0604020202020204" pitchFamily="34" charset="0"/>
              <a:cs typeface="Arial" panose="020B0604020202020204" pitchFamily="34" charset="0"/>
            </a:rPr>
            <a:t>Attitudes, beliefs</a:t>
          </a:r>
          <a:endParaRPr lang="en-US" sz="3000" b="1" kern="1200" dirty="0">
            <a:solidFill>
              <a:srgbClr val="010000"/>
            </a:solidFill>
            <a:latin typeface="Arial"/>
            <a:cs typeface="Arial"/>
          </a:endParaRPr>
        </a:p>
      </dsp:txBody>
      <dsp:txXfrm>
        <a:off x="2082142" y="2291"/>
        <a:ext cx="4653967" cy="872286"/>
      </dsp:txXfrm>
    </dsp:sp>
    <dsp:sp modelId="{A74B763F-41A4-4A6D-8D63-88125BB3F8FF}">
      <dsp:nvSpPr>
        <dsp:cNvPr id="0" name=""/>
        <dsp:cNvSpPr/>
      </dsp:nvSpPr>
      <dsp:spPr>
        <a:xfrm>
          <a:off x="1645999" y="874578"/>
          <a:ext cx="872286" cy="872286"/>
        </a:xfrm>
        <a:prstGeom prst="ellipse">
          <a:avLst/>
        </a:prstGeom>
        <a:solidFill>
          <a:schemeClr val="accent3">
            <a:alpha val="50000"/>
            <a:hueOff val="3458705"/>
            <a:satOff val="-15576"/>
            <a:lumOff val="-372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30511D10-C199-45B9-BF68-D6EF74B7BADE}">
      <dsp:nvSpPr>
        <dsp:cNvPr id="0" name=""/>
        <dsp:cNvSpPr/>
      </dsp:nvSpPr>
      <dsp:spPr>
        <a:xfrm>
          <a:off x="2082142" y="874578"/>
          <a:ext cx="4653967" cy="8722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7940" rIns="0" bIns="27940" numCol="1" spcCol="1270" anchor="ctr" anchorCtr="0">
          <a:noAutofit/>
        </a:bodyPr>
        <a:lstStyle/>
        <a:p>
          <a:pPr lvl="0" algn="l" defTabSz="977900">
            <a:lnSpc>
              <a:spcPct val="90000"/>
            </a:lnSpc>
            <a:spcBef>
              <a:spcPct val="0"/>
            </a:spcBef>
            <a:spcAft>
              <a:spcPct val="35000"/>
            </a:spcAft>
          </a:pPr>
          <a:r>
            <a:rPr lang="en-US" sz="2200" b="1" kern="1200" dirty="0">
              <a:latin typeface="Arial" panose="020B0604020202020204" pitchFamily="34" charset="0"/>
              <a:cs typeface="Arial" panose="020B0604020202020204" pitchFamily="34" charset="0"/>
            </a:rPr>
            <a:t> Skills, confidence</a:t>
          </a:r>
          <a:endParaRPr lang="en-US" sz="1800" i="1" kern="1200" dirty="0">
            <a:latin typeface="Arial" panose="020B0604020202020204" pitchFamily="34" charset="0"/>
            <a:cs typeface="Arial" panose="020B0604020202020204" pitchFamily="34" charset="0"/>
          </a:endParaRPr>
        </a:p>
      </dsp:txBody>
      <dsp:txXfrm>
        <a:off x="2082142" y="874578"/>
        <a:ext cx="4653967" cy="872286"/>
      </dsp:txXfrm>
    </dsp:sp>
    <dsp:sp modelId="{91EBBB33-E507-4D5B-B885-93D9CF01913E}">
      <dsp:nvSpPr>
        <dsp:cNvPr id="0" name=""/>
        <dsp:cNvSpPr/>
      </dsp:nvSpPr>
      <dsp:spPr>
        <a:xfrm>
          <a:off x="1645999" y="1746864"/>
          <a:ext cx="872286" cy="872286"/>
        </a:xfrm>
        <a:prstGeom prst="ellipse">
          <a:avLst/>
        </a:prstGeom>
        <a:solidFill>
          <a:schemeClr val="accent3">
            <a:alpha val="50000"/>
            <a:hueOff val="6917410"/>
            <a:satOff val="-31151"/>
            <a:lumOff val="-7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4BA10BDC-D951-49EF-ABA4-4D308D061DE8}">
      <dsp:nvSpPr>
        <dsp:cNvPr id="0" name=""/>
        <dsp:cNvSpPr/>
      </dsp:nvSpPr>
      <dsp:spPr>
        <a:xfrm>
          <a:off x="2082142" y="1746864"/>
          <a:ext cx="4653967" cy="8722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lvl="0" algn="l" defTabSz="800100">
            <a:lnSpc>
              <a:spcPct val="90000"/>
            </a:lnSpc>
            <a:spcBef>
              <a:spcPct val="0"/>
            </a:spcBef>
            <a:spcAft>
              <a:spcPct val="35000"/>
            </a:spcAft>
          </a:pPr>
          <a:r>
            <a:rPr lang="en-US" sz="1800" b="1" kern="1200" dirty="0">
              <a:latin typeface="Arial" panose="020B0604020202020204" pitchFamily="34" charset="0"/>
              <a:cs typeface="Arial" panose="020B0604020202020204" pitchFamily="34" charset="0"/>
            </a:rPr>
            <a:t> </a:t>
          </a:r>
          <a:r>
            <a:rPr lang="en-US" sz="2200" b="1" kern="1200" dirty="0">
              <a:latin typeface="Arial" panose="020B0604020202020204" pitchFamily="34" charset="0"/>
              <a:cs typeface="Arial" panose="020B0604020202020204" pitchFamily="34" charset="0"/>
            </a:rPr>
            <a:t>Social influence</a:t>
          </a:r>
        </a:p>
      </dsp:txBody>
      <dsp:txXfrm>
        <a:off x="2082142" y="1746864"/>
        <a:ext cx="4653967" cy="872286"/>
      </dsp:txXfrm>
    </dsp:sp>
    <dsp:sp modelId="{AF0AACB7-91D3-4B88-A98B-E88B0EBBE49B}">
      <dsp:nvSpPr>
        <dsp:cNvPr id="0" name=""/>
        <dsp:cNvSpPr/>
      </dsp:nvSpPr>
      <dsp:spPr>
        <a:xfrm>
          <a:off x="1645999" y="2619150"/>
          <a:ext cx="872286" cy="872286"/>
        </a:xfrm>
        <a:prstGeom prst="ellipse">
          <a:avLst/>
        </a:prstGeom>
        <a:solidFill>
          <a:schemeClr val="accent3">
            <a:alpha val="50000"/>
            <a:hueOff val="10376115"/>
            <a:satOff val="-46727"/>
            <a:lumOff val="-1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F4CFC866-537D-4E86-85F4-59C3F5BB1203}">
      <dsp:nvSpPr>
        <dsp:cNvPr id="0" name=""/>
        <dsp:cNvSpPr/>
      </dsp:nvSpPr>
      <dsp:spPr>
        <a:xfrm>
          <a:off x="2082142" y="2619150"/>
          <a:ext cx="4653967" cy="8722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22860" rIns="0" bIns="22860" numCol="1" spcCol="1270" anchor="ctr" anchorCtr="0">
          <a:noAutofit/>
        </a:bodyPr>
        <a:lstStyle/>
        <a:p>
          <a:pPr lvl="0" algn="l" defTabSz="800100">
            <a:lnSpc>
              <a:spcPct val="90000"/>
            </a:lnSpc>
            <a:spcBef>
              <a:spcPct val="0"/>
            </a:spcBef>
            <a:spcAft>
              <a:spcPct val="35000"/>
            </a:spcAft>
          </a:pPr>
          <a:r>
            <a:rPr lang="en-US" sz="1800" b="1" kern="1200" dirty="0">
              <a:latin typeface="Arial" panose="020B0604020202020204" pitchFamily="34" charset="0"/>
              <a:cs typeface="Arial" panose="020B0604020202020204" pitchFamily="34" charset="0"/>
            </a:rPr>
            <a:t> </a:t>
          </a:r>
          <a:r>
            <a:rPr lang="en-US" sz="2200" b="1" kern="1200" dirty="0">
              <a:latin typeface="Arial" panose="020B0604020202020204" pitchFamily="34" charset="0"/>
              <a:cs typeface="Arial" panose="020B0604020202020204" pitchFamily="34" charset="0"/>
            </a:rPr>
            <a:t>Perceived barriers </a:t>
          </a:r>
        </a:p>
      </dsp:txBody>
      <dsp:txXfrm>
        <a:off x="2082142" y="2619150"/>
        <a:ext cx="4653967" cy="8722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5EF5BC-B9BF-4D39-9380-3C8EE24CF8AD}">
      <dsp:nvSpPr>
        <dsp:cNvPr id="0" name=""/>
        <dsp:cNvSpPr/>
      </dsp:nvSpPr>
      <dsp:spPr>
        <a:xfrm>
          <a:off x="2164079" y="11224"/>
          <a:ext cx="3246120" cy="2045863"/>
        </a:xfrm>
        <a:prstGeom prst="rightArrow">
          <a:avLst>
            <a:gd name="adj1" fmla="val 75000"/>
            <a:gd name="adj2" fmla="val 50000"/>
          </a:avLst>
        </a:prstGeom>
        <a:solidFill>
          <a:srgbClr val="DEEBF5"/>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14300" lvl="1" indent="-114300" algn="l" defTabSz="666750">
            <a:lnSpc>
              <a:spcPct val="90000"/>
            </a:lnSpc>
            <a:spcBef>
              <a:spcPct val="0"/>
            </a:spcBef>
            <a:spcAft>
              <a:spcPct val="15000"/>
            </a:spcAft>
            <a:buChar char="•"/>
          </a:pPr>
          <a:endParaRPr lang="en-US" sz="1500" kern="1200" dirty="0">
            <a:solidFill>
              <a:schemeClr val="tx2"/>
            </a:solidFill>
            <a:latin typeface="Arial" charset="0"/>
            <a:ea typeface="Arial" charset="0"/>
            <a:cs typeface="Arial" charset="0"/>
          </a:endParaRPr>
        </a:p>
        <a:p>
          <a:pPr marL="342900" lvl="2" indent="-171450" algn="l" defTabSz="711200">
            <a:lnSpc>
              <a:spcPct val="90000"/>
            </a:lnSpc>
            <a:spcBef>
              <a:spcPct val="0"/>
            </a:spcBef>
            <a:spcAft>
              <a:spcPct val="15000"/>
            </a:spcAft>
            <a:buChar char="•"/>
          </a:pPr>
          <a:r>
            <a:rPr lang="en-US" sz="1600" kern="1200" dirty="0">
              <a:solidFill>
                <a:schemeClr val="tx2"/>
              </a:solidFill>
              <a:latin typeface="Arial" charset="0"/>
              <a:ea typeface="Arial" charset="0"/>
              <a:cs typeface="Arial" charset="0"/>
            </a:rPr>
            <a:t>Number-based</a:t>
          </a:r>
        </a:p>
        <a:p>
          <a:pPr marL="342900" lvl="2" indent="-171450" algn="l" defTabSz="711200">
            <a:lnSpc>
              <a:spcPct val="90000"/>
            </a:lnSpc>
            <a:spcBef>
              <a:spcPct val="0"/>
            </a:spcBef>
            <a:spcAft>
              <a:spcPct val="15000"/>
            </a:spcAft>
            <a:buChar char="•"/>
          </a:pPr>
          <a:r>
            <a:rPr lang="en-US" sz="1600" kern="1200" dirty="0">
              <a:solidFill>
                <a:schemeClr val="tx2"/>
              </a:solidFill>
              <a:latin typeface="Arial" charset="0"/>
              <a:ea typeface="Arial" charset="0"/>
              <a:cs typeface="Arial" charset="0"/>
            </a:rPr>
            <a:t>Surveys</a:t>
          </a:r>
        </a:p>
        <a:p>
          <a:pPr marL="342900" lvl="2" indent="-171450" algn="l" defTabSz="711200">
            <a:lnSpc>
              <a:spcPct val="90000"/>
            </a:lnSpc>
            <a:spcBef>
              <a:spcPct val="0"/>
            </a:spcBef>
            <a:spcAft>
              <a:spcPct val="15000"/>
            </a:spcAft>
            <a:buChar char="•"/>
          </a:pPr>
          <a:r>
            <a:rPr lang="en-US" sz="1600" kern="1200" dirty="0">
              <a:solidFill>
                <a:schemeClr val="tx2"/>
              </a:solidFill>
              <a:latin typeface="Arial" charset="0"/>
              <a:ea typeface="Arial" charset="0"/>
              <a:cs typeface="Arial" charset="0"/>
            </a:rPr>
            <a:t>Statistics</a:t>
          </a:r>
        </a:p>
        <a:p>
          <a:pPr marL="342900" lvl="2" indent="-171450" algn="l" defTabSz="711200">
            <a:lnSpc>
              <a:spcPct val="90000"/>
            </a:lnSpc>
            <a:spcBef>
              <a:spcPct val="0"/>
            </a:spcBef>
            <a:spcAft>
              <a:spcPct val="15000"/>
            </a:spcAft>
            <a:buChar char="•"/>
          </a:pPr>
          <a:r>
            <a:rPr lang="en-US" sz="1600" kern="1200" dirty="0">
              <a:solidFill>
                <a:schemeClr val="tx2"/>
              </a:solidFill>
              <a:latin typeface="Arial" charset="0"/>
              <a:ea typeface="Arial" charset="0"/>
              <a:cs typeface="Arial" charset="0"/>
            </a:rPr>
            <a:t>More generalizable</a:t>
          </a:r>
        </a:p>
        <a:p>
          <a:pPr marL="114300" lvl="1" indent="-114300" algn="l" defTabSz="666750">
            <a:lnSpc>
              <a:spcPct val="90000"/>
            </a:lnSpc>
            <a:spcBef>
              <a:spcPct val="0"/>
            </a:spcBef>
            <a:spcAft>
              <a:spcPct val="15000"/>
            </a:spcAft>
            <a:buChar char="•"/>
          </a:pPr>
          <a:endParaRPr lang="en-US" sz="1500" kern="1200" dirty="0">
            <a:latin typeface="Arial" charset="0"/>
            <a:ea typeface="Arial" charset="0"/>
            <a:cs typeface="Arial" charset="0"/>
          </a:endParaRPr>
        </a:p>
      </dsp:txBody>
      <dsp:txXfrm>
        <a:off x="2164079" y="266957"/>
        <a:ext cx="2478921" cy="1534397"/>
      </dsp:txXfrm>
    </dsp:sp>
    <dsp:sp modelId="{2805DBE1-FAF9-4E29-9876-258FE4BC2BDA}">
      <dsp:nvSpPr>
        <dsp:cNvPr id="0" name=""/>
        <dsp:cNvSpPr/>
      </dsp:nvSpPr>
      <dsp:spPr>
        <a:xfrm>
          <a:off x="0" y="524"/>
          <a:ext cx="2164080" cy="2045863"/>
        </a:xfrm>
        <a:prstGeom prst="roundRect">
          <a:avLst/>
        </a:prstGeom>
        <a:solidFill>
          <a:srgbClr val="5B98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a:latin typeface="Arial" charset="0"/>
              <a:ea typeface="Arial" charset="0"/>
              <a:cs typeface="Arial" charset="0"/>
            </a:rPr>
            <a:t>Quantitative data</a:t>
          </a:r>
        </a:p>
      </dsp:txBody>
      <dsp:txXfrm>
        <a:off x="99871" y="100395"/>
        <a:ext cx="1964338" cy="1846121"/>
      </dsp:txXfrm>
    </dsp:sp>
    <dsp:sp modelId="{A3017703-3C04-4A83-8EF2-F514F0E77174}">
      <dsp:nvSpPr>
        <dsp:cNvPr id="0" name=""/>
        <dsp:cNvSpPr/>
      </dsp:nvSpPr>
      <dsp:spPr>
        <a:xfrm>
          <a:off x="2164079" y="2251498"/>
          <a:ext cx="3246120" cy="2045863"/>
        </a:xfrm>
        <a:prstGeom prst="rightArrow">
          <a:avLst>
            <a:gd name="adj1" fmla="val 75000"/>
            <a:gd name="adj2" fmla="val 50000"/>
          </a:avLst>
        </a:prstGeom>
        <a:solidFill>
          <a:srgbClr val="DEEBF5"/>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795" tIns="10795" rIns="10795" bIns="10795" numCol="1" spcCol="1270" anchor="t" anchorCtr="0">
          <a:noAutofit/>
        </a:bodyPr>
        <a:lstStyle/>
        <a:p>
          <a:pPr marL="166688" lvl="1" indent="0" algn="l" defTabSz="344488">
            <a:lnSpc>
              <a:spcPct val="90000"/>
            </a:lnSpc>
            <a:spcBef>
              <a:spcPct val="0"/>
            </a:spcBef>
            <a:spcAft>
              <a:spcPct val="15000"/>
            </a:spcAft>
            <a:buChar char="•"/>
          </a:pPr>
          <a:r>
            <a:rPr lang="en-US" sz="1700" kern="1200" dirty="0">
              <a:solidFill>
                <a:schemeClr val="tx2"/>
              </a:solidFill>
              <a:latin typeface="Arial" charset="0"/>
              <a:ea typeface="Arial" charset="0"/>
              <a:cs typeface="Arial" charset="0"/>
            </a:rPr>
            <a:t>	</a:t>
          </a:r>
          <a:r>
            <a:rPr lang="en-US" sz="1600" kern="1200" dirty="0">
              <a:solidFill>
                <a:schemeClr val="tx2"/>
              </a:solidFill>
              <a:latin typeface="Arial" charset="0"/>
              <a:ea typeface="Arial" charset="0"/>
              <a:cs typeface="Arial" charset="0"/>
            </a:rPr>
            <a:t>Text-based</a:t>
          </a:r>
        </a:p>
        <a:p>
          <a:pPr marL="166688" lvl="1" indent="0" algn="l" defTabSz="344488">
            <a:lnSpc>
              <a:spcPct val="90000"/>
            </a:lnSpc>
            <a:spcBef>
              <a:spcPct val="0"/>
            </a:spcBef>
            <a:spcAft>
              <a:spcPct val="15000"/>
            </a:spcAft>
            <a:buChar char="•"/>
          </a:pPr>
          <a:r>
            <a:rPr lang="en-US" sz="1600" kern="1200" dirty="0">
              <a:solidFill>
                <a:schemeClr val="tx2"/>
              </a:solidFill>
              <a:latin typeface="Arial" charset="0"/>
              <a:ea typeface="Arial" charset="0"/>
              <a:cs typeface="Arial" charset="0"/>
            </a:rPr>
            <a:t> 	Focus groups</a:t>
          </a:r>
        </a:p>
        <a:p>
          <a:pPr marL="166688" lvl="2" indent="0" algn="l" defTabSz="344488">
            <a:lnSpc>
              <a:spcPct val="90000"/>
            </a:lnSpc>
            <a:spcBef>
              <a:spcPct val="0"/>
            </a:spcBef>
            <a:spcAft>
              <a:spcPct val="15000"/>
            </a:spcAft>
            <a:buChar char="•"/>
          </a:pPr>
          <a:r>
            <a:rPr lang="en-US" sz="1600" kern="1200" dirty="0">
              <a:solidFill>
                <a:schemeClr val="tx2"/>
              </a:solidFill>
              <a:latin typeface="Arial" charset="0"/>
              <a:ea typeface="Arial" charset="0"/>
              <a:cs typeface="Arial" charset="0"/>
            </a:rPr>
            <a:t>	Key informant 	interviews</a:t>
          </a:r>
        </a:p>
        <a:p>
          <a:pPr marL="166688" lvl="3" indent="0" algn="l" defTabSz="344488">
            <a:lnSpc>
              <a:spcPct val="90000"/>
            </a:lnSpc>
            <a:spcBef>
              <a:spcPct val="0"/>
            </a:spcBef>
            <a:spcAft>
              <a:spcPct val="15000"/>
            </a:spcAft>
            <a:buChar char="•"/>
          </a:pPr>
          <a:r>
            <a:rPr lang="en-US" sz="1600" kern="1200" dirty="0">
              <a:solidFill>
                <a:schemeClr val="tx2"/>
              </a:solidFill>
              <a:latin typeface="Arial" charset="0"/>
              <a:ea typeface="Arial" charset="0"/>
              <a:cs typeface="Arial" charset="0"/>
            </a:rPr>
            <a:t>	Less generalizable 	(more subjective)</a:t>
          </a:r>
        </a:p>
      </dsp:txBody>
      <dsp:txXfrm>
        <a:off x="2164079" y="2507231"/>
        <a:ext cx="2478921" cy="1534397"/>
      </dsp:txXfrm>
    </dsp:sp>
    <dsp:sp modelId="{DDC9AA23-4EAF-4D46-ADF7-28A99BCF4EF9}">
      <dsp:nvSpPr>
        <dsp:cNvPr id="0" name=""/>
        <dsp:cNvSpPr/>
      </dsp:nvSpPr>
      <dsp:spPr>
        <a:xfrm>
          <a:off x="0" y="2250974"/>
          <a:ext cx="2164080" cy="2045863"/>
        </a:xfrm>
        <a:prstGeom prst="roundRect">
          <a:avLst/>
        </a:prstGeom>
        <a:solidFill>
          <a:srgbClr val="5B98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i="0" kern="1200" dirty="0">
              <a:latin typeface="Arial" charset="0"/>
              <a:ea typeface="Arial" charset="0"/>
              <a:cs typeface="Arial" charset="0"/>
            </a:rPr>
            <a:t>Qualitative data</a:t>
          </a:r>
        </a:p>
      </dsp:txBody>
      <dsp:txXfrm>
        <a:off x="99871" y="2350845"/>
        <a:ext cx="1964338" cy="184612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E26596-D2F5-443E-B2A3-57B328E376BC}">
      <dsp:nvSpPr>
        <dsp:cNvPr id="0" name=""/>
        <dsp:cNvSpPr/>
      </dsp:nvSpPr>
      <dsp:spPr>
        <a:xfrm>
          <a:off x="2194559" y="496"/>
          <a:ext cx="3291840" cy="1934765"/>
        </a:xfrm>
        <a:prstGeom prst="rightArrow">
          <a:avLst>
            <a:gd name="adj1" fmla="val 75000"/>
            <a:gd name="adj2" fmla="val 50000"/>
          </a:avLst>
        </a:prstGeom>
        <a:solidFill>
          <a:srgbClr val="DEEBF5"/>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endParaRPr lang="en-US" sz="2000" kern="1200" dirty="0">
            <a:solidFill>
              <a:schemeClr val="tx2"/>
            </a:solidFill>
            <a:latin typeface="Arial" charset="0"/>
            <a:ea typeface="Arial" charset="0"/>
            <a:cs typeface="Arial" charset="0"/>
          </a:endParaRPr>
        </a:p>
        <a:p>
          <a:pPr marL="228600" lvl="1" indent="-228600" algn="l" defTabSz="889000">
            <a:lnSpc>
              <a:spcPct val="90000"/>
            </a:lnSpc>
            <a:spcBef>
              <a:spcPct val="0"/>
            </a:spcBef>
            <a:spcAft>
              <a:spcPct val="15000"/>
            </a:spcAft>
            <a:buChar char="•"/>
          </a:pPr>
          <a:r>
            <a:rPr lang="en-US" sz="2000" kern="1200" dirty="0">
              <a:solidFill>
                <a:schemeClr val="tx2"/>
              </a:solidFill>
              <a:latin typeface="Arial" charset="0"/>
              <a:ea typeface="Arial" charset="0"/>
              <a:cs typeface="Arial" charset="0"/>
            </a:rPr>
            <a:t>Data collected directly from the community</a:t>
          </a:r>
        </a:p>
        <a:p>
          <a:pPr marL="228600" lvl="1" indent="-228600" algn="l" defTabSz="889000">
            <a:lnSpc>
              <a:spcPct val="90000"/>
            </a:lnSpc>
            <a:spcBef>
              <a:spcPct val="0"/>
            </a:spcBef>
            <a:spcAft>
              <a:spcPct val="15000"/>
            </a:spcAft>
            <a:buChar char="•"/>
          </a:pPr>
          <a:endParaRPr lang="en-US" sz="2000" kern="1200" dirty="0">
            <a:solidFill>
              <a:schemeClr val="tx2"/>
            </a:solidFill>
            <a:latin typeface="Arial" charset="0"/>
            <a:ea typeface="Arial" charset="0"/>
            <a:cs typeface="Arial" charset="0"/>
          </a:endParaRPr>
        </a:p>
        <a:p>
          <a:pPr marL="228600" lvl="1" indent="-228600" algn="l" defTabSz="889000">
            <a:lnSpc>
              <a:spcPct val="90000"/>
            </a:lnSpc>
            <a:spcBef>
              <a:spcPct val="0"/>
            </a:spcBef>
            <a:spcAft>
              <a:spcPct val="15000"/>
            </a:spcAft>
            <a:buChar char="•"/>
          </a:pPr>
          <a:endParaRPr lang="en-US" sz="2000" kern="1200" dirty="0">
            <a:solidFill>
              <a:schemeClr val="tx2"/>
            </a:solidFill>
            <a:latin typeface="Arial" charset="0"/>
            <a:ea typeface="Arial" charset="0"/>
            <a:cs typeface="Arial" charset="0"/>
          </a:endParaRPr>
        </a:p>
      </dsp:txBody>
      <dsp:txXfrm>
        <a:off x="2194559" y="242342"/>
        <a:ext cx="2566303" cy="1451073"/>
      </dsp:txXfrm>
    </dsp:sp>
    <dsp:sp modelId="{4CBFDAC5-DDF7-4AAA-AD65-BEBBF2BFC076}">
      <dsp:nvSpPr>
        <dsp:cNvPr id="0" name=""/>
        <dsp:cNvSpPr/>
      </dsp:nvSpPr>
      <dsp:spPr>
        <a:xfrm>
          <a:off x="0" y="496"/>
          <a:ext cx="2194560" cy="1934765"/>
        </a:xfrm>
        <a:prstGeom prst="roundRect">
          <a:avLst/>
        </a:prstGeom>
        <a:solidFill>
          <a:srgbClr val="5B98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a:latin typeface="Arial" charset="0"/>
              <a:ea typeface="Arial" charset="0"/>
              <a:cs typeface="Arial" charset="0"/>
            </a:rPr>
            <a:t>Primary data</a:t>
          </a:r>
        </a:p>
      </dsp:txBody>
      <dsp:txXfrm>
        <a:off x="94447" y="94943"/>
        <a:ext cx="2005666" cy="1745871"/>
      </dsp:txXfrm>
    </dsp:sp>
    <dsp:sp modelId="{B383C66A-6FA1-4349-AC59-789F9387B7EB}">
      <dsp:nvSpPr>
        <dsp:cNvPr id="0" name=""/>
        <dsp:cNvSpPr/>
      </dsp:nvSpPr>
      <dsp:spPr>
        <a:xfrm>
          <a:off x="2194559" y="2128738"/>
          <a:ext cx="3291840" cy="1934765"/>
        </a:xfrm>
        <a:prstGeom prst="rightArrow">
          <a:avLst>
            <a:gd name="adj1" fmla="val 75000"/>
            <a:gd name="adj2" fmla="val 50000"/>
          </a:avLst>
        </a:prstGeom>
        <a:solidFill>
          <a:srgbClr val="DEEBF5"/>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700" tIns="12700" rIns="12700" bIns="12700" numCol="1" spcCol="1270" anchor="t" anchorCtr="0">
          <a:noAutofit/>
        </a:bodyPr>
        <a:lstStyle/>
        <a:p>
          <a:pPr marL="228600" lvl="1" indent="-228600" algn="l" defTabSz="889000">
            <a:lnSpc>
              <a:spcPct val="90000"/>
            </a:lnSpc>
            <a:spcBef>
              <a:spcPct val="0"/>
            </a:spcBef>
            <a:spcAft>
              <a:spcPct val="15000"/>
            </a:spcAft>
            <a:buChar char="•"/>
          </a:pPr>
          <a:endParaRPr lang="en-US" sz="2000" kern="1200" dirty="0">
            <a:solidFill>
              <a:schemeClr val="tx2"/>
            </a:solidFill>
            <a:latin typeface="Arial" charset="0"/>
            <a:ea typeface="Arial" charset="0"/>
            <a:cs typeface="Arial" charset="0"/>
          </a:endParaRPr>
        </a:p>
        <a:p>
          <a:pPr marL="228600" lvl="1" indent="-228600" algn="l" defTabSz="889000">
            <a:lnSpc>
              <a:spcPct val="90000"/>
            </a:lnSpc>
            <a:spcBef>
              <a:spcPct val="0"/>
            </a:spcBef>
            <a:spcAft>
              <a:spcPct val="15000"/>
            </a:spcAft>
            <a:buChar char="•"/>
          </a:pPr>
          <a:r>
            <a:rPr lang="en-US" sz="2000" kern="1200" dirty="0">
              <a:solidFill>
                <a:schemeClr val="tx2"/>
              </a:solidFill>
              <a:latin typeface="Arial" charset="0"/>
              <a:ea typeface="Arial" charset="0"/>
              <a:cs typeface="Arial" charset="0"/>
            </a:rPr>
            <a:t>Existing data sources and statistics</a:t>
          </a:r>
        </a:p>
      </dsp:txBody>
      <dsp:txXfrm>
        <a:off x="2194559" y="2370584"/>
        <a:ext cx="2566303" cy="1451073"/>
      </dsp:txXfrm>
    </dsp:sp>
    <dsp:sp modelId="{477CA5FF-FB02-4844-B676-6726A72D223C}">
      <dsp:nvSpPr>
        <dsp:cNvPr id="0" name=""/>
        <dsp:cNvSpPr/>
      </dsp:nvSpPr>
      <dsp:spPr>
        <a:xfrm>
          <a:off x="0" y="2128738"/>
          <a:ext cx="2194560" cy="1934765"/>
        </a:xfrm>
        <a:prstGeom prst="roundRect">
          <a:avLst/>
        </a:prstGeom>
        <a:solidFill>
          <a:srgbClr val="5B98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41910" rIns="83820" bIns="41910" numCol="1" spcCol="1270" anchor="ctr" anchorCtr="0">
          <a:noAutofit/>
        </a:bodyPr>
        <a:lstStyle/>
        <a:p>
          <a:pPr lvl="0" algn="ctr" defTabSz="977900">
            <a:lnSpc>
              <a:spcPct val="90000"/>
            </a:lnSpc>
            <a:spcBef>
              <a:spcPct val="0"/>
            </a:spcBef>
            <a:spcAft>
              <a:spcPct val="35000"/>
            </a:spcAft>
          </a:pPr>
          <a:r>
            <a:rPr lang="en-US" sz="2200" b="1" kern="1200" dirty="0">
              <a:latin typeface="Arial" charset="0"/>
              <a:ea typeface="Arial" charset="0"/>
              <a:cs typeface="Arial" charset="0"/>
            </a:rPr>
            <a:t>Secondary data</a:t>
          </a:r>
        </a:p>
      </dsp:txBody>
      <dsp:txXfrm>
        <a:off x="94447" y="2223185"/>
        <a:ext cx="2005666" cy="174587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733F38-93E5-475C-B603-0438F6431C05}">
      <dsp:nvSpPr>
        <dsp:cNvPr id="0" name=""/>
        <dsp:cNvSpPr/>
      </dsp:nvSpPr>
      <dsp:spPr>
        <a:xfrm rot="16200000">
          <a:off x="-54934" y="87634"/>
          <a:ext cx="4064000" cy="3888730"/>
        </a:xfrm>
        <a:prstGeom prst="flowChartManualOperation">
          <a:avLst/>
        </a:prstGeom>
        <a:solidFill>
          <a:srgbClr val="6BCC2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7278" bIns="0" numCol="1" spcCol="1270" anchor="t" anchorCtr="0">
          <a:noAutofit/>
        </a:bodyPr>
        <a:lstStyle/>
        <a:p>
          <a:pPr lvl="0" algn="l" defTabSz="1022350">
            <a:lnSpc>
              <a:spcPct val="90000"/>
            </a:lnSpc>
            <a:spcBef>
              <a:spcPct val="0"/>
            </a:spcBef>
            <a:spcAft>
              <a:spcPct val="35000"/>
            </a:spcAft>
          </a:pPr>
          <a:r>
            <a:rPr lang="en-US" sz="2300" b="1" kern="1200" dirty="0">
              <a:latin typeface="Arial" panose="020B0604020202020204" pitchFamily="34" charset="0"/>
              <a:cs typeface="Arial" panose="020B0604020202020204" pitchFamily="34" charset="0"/>
            </a:rPr>
            <a:t>Goals: </a:t>
          </a:r>
          <a:r>
            <a:rPr lang="en-US" sz="2300" kern="1200" dirty="0">
              <a:latin typeface="Arial" panose="020B0604020202020204" pitchFamily="34" charset="0"/>
              <a:cs typeface="Arial" panose="020B0604020202020204" pitchFamily="34" charset="0"/>
            </a:rPr>
            <a:t>Broad statement of the overall aim that you want to achieve  </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Broad</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General intentions </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Intangible</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Abstract</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Generally difficult to measure</a:t>
          </a:r>
        </a:p>
      </dsp:txBody>
      <dsp:txXfrm rot="5400000">
        <a:off x="32701" y="812799"/>
        <a:ext cx="3888730" cy="2438400"/>
      </dsp:txXfrm>
    </dsp:sp>
    <dsp:sp modelId="{FF06E553-A63E-4C75-8F1E-214C57B4D801}">
      <dsp:nvSpPr>
        <dsp:cNvPr id="0" name=""/>
        <dsp:cNvSpPr/>
      </dsp:nvSpPr>
      <dsp:spPr>
        <a:xfrm rot="16200000">
          <a:off x="4096792" y="87634"/>
          <a:ext cx="4064000" cy="3888730"/>
        </a:xfrm>
        <a:prstGeom prst="flowChartManualOperation">
          <a:avLst/>
        </a:prstGeom>
        <a:solidFill>
          <a:schemeClr val="accent3">
            <a:hueOff val="10376115"/>
            <a:satOff val="-46727"/>
            <a:lumOff val="-1117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0" tIns="0" rIns="147278" bIns="0" numCol="1" spcCol="1270" anchor="t" anchorCtr="0">
          <a:noAutofit/>
        </a:bodyPr>
        <a:lstStyle/>
        <a:p>
          <a:pPr lvl="0" algn="l" defTabSz="1022350">
            <a:lnSpc>
              <a:spcPct val="90000"/>
            </a:lnSpc>
            <a:spcBef>
              <a:spcPct val="0"/>
            </a:spcBef>
            <a:spcAft>
              <a:spcPct val="35000"/>
            </a:spcAft>
          </a:pPr>
          <a:r>
            <a:rPr lang="en-US" sz="2300" b="1" kern="1200" dirty="0">
              <a:latin typeface="Arial" panose="020B0604020202020204" pitchFamily="34" charset="0"/>
              <a:cs typeface="Arial" panose="020B0604020202020204" pitchFamily="34" charset="0"/>
            </a:rPr>
            <a:t>Objectives: </a:t>
          </a:r>
          <a:r>
            <a:rPr lang="en-US" sz="2300" kern="1200" dirty="0">
              <a:latin typeface="Arial" panose="020B0604020202020204" pitchFamily="34" charset="0"/>
              <a:cs typeface="Arial" panose="020B0604020202020204" pitchFamily="34" charset="0"/>
            </a:rPr>
            <a:t>The specific steps necessary to attain the identified goals</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Narrow</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Precise</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Tangible</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Concrete</a:t>
          </a:r>
        </a:p>
        <a:p>
          <a:pPr marL="171450" lvl="1" indent="-171450" algn="l" defTabSz="800100">
            <a:lnSpc>
              <a:spcPct val="90000"/>
            </a:lnSpc>
            <a:spcBef>
              <a:spcPct val="0"/>
            </a:spcBef>
            <a:spcAft>
              <a:spcPct val="15000"/>
            </a:spcAft>
            <a:buChar char="•"/>
          </a:pPr>
          <a:r>
            <a:rPr lang="en-US" sz="1800" kern="1200" dirty="0">
              <a:latin typeface="Arial" panose="020B0604020202020204" pitchFamily="34" charset="0"/>
              <a:cs typeface="Arial" panose="020B0604020202020204" pitchFamily="34" charset="0"/>
            </a:rPr>
            <a:t>Need to be measurable </a:t>
          </a:r>
        </a:p>
      </dsp:txBody>
      <dsp:txXfrm rot="5400000">
        <a:off x="4184427" y="812799"/>
        <a:ext cx="3888730" cy="24384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2AE4F2-2728-4D18-9379-2A2B6A8D83D9}">
      <dsp:nvSpPr>
        <dsp:cNvPr id="0" name=""/>
        <dsp:cNvSpPr/>
      </dsp:nvSpPr>
      <dsp:spPr>
        <a:xfrm>
          <a:off x="0" y="3407731"/>
          <a:ext cx="8077200" cy="1118231"/>
        </a:xfrm>
        <a:prstGeom prst="rect">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a:latin typeface="Arial" panose="020B0604020202020204" pitchFamily="34" charset="0"/>
              <a:cs typeface="Arial" panose="020B0604020202020204" pitchFamily="34" charset="0"/>
            </a:rPr>
            <a:t>Long-Term</a:t>
          </a:r>
        </a:p>
      </dsp:txBody>
      <dsp:txXfrm>
        <a:off x="0" y="3407731"/>
        <a:ext cx="8077200" cy="603844"/>
      </dsp:txXfrm>
    </dsp:sp>
    <dsp:sp modelId="{378271F8-873F-4EB3-BCD3-909E014DAF45}">
      <dsp:nvSpPr>
        <dsp:cNvPr id="0" name=""/>
        <dsp:cNvSpPr/>
      </dsp:nvSpPr>
      <dsp:spPr>
        <a:xfrm>
          <a:off x="0" y="3988412"/>
          <a:ext cx="4038600" cy="514386"/>
        </a:xfrm>
        <a:prstGeom prst="rect">
          <a:avLst/>
        </a:prstGeom>
        <a:solidFill>
          <a:schemeClr val="accent2">
            <a:tint val="40000"/>
            <a:alpha val="90000"/>
            <a:hueOff val="0"/>
            <a:satOff val="0"/>
            <a:lumOff val="0"/>
            <a:alphaOff val="0"/>
          </a:schemeClr>
        </a:solidFill>
        <a:ln w="2540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lvl="0" algn="ctr" defTabSz="666750">
            <a:lnSpc>
              <a:spcPct val="90000"/>
            </a:lnSpc>
            <a:spcBef>
              <a:spcPct val="0"/>
            </a:spcBef>
            <a:spcAft>
              <a:spcPct val="35000"/>
            </a:spcAft>
          </a:pPr>
          <a:r>
            <a:rPr lang="en-US" sz="1500" kern="1200" dirty="0">
              <a:latin typeface="Arial" panose="020B0604020202020204" pitchFamily="34" charset="0"/>
              <a:cs typeface="Arial" panose="020B0604020202020204" pitchFamily="34" charset="0"/>
            </a:rPr>
            <a:t>5 years or greater</a:t>
          </a:r>
        </a:p>
      </dsp:txBody>
      <dsp:txXfrm>
        <a:off x="0" y="3988412"/>
        <a:ext cx="4038600" cy="514386"/>
      </dsp:txXfrm>
    </dsp:sp>
    <dsp:sp modelId="{17CF8764-BEE3-4D1A-BF26-7AF9E2B51586}">
      <dsp:nvSpPr>
        <dsp:cNvPr id="0" name=""/>
        <dsp:cNvSpPr/>
      </dsp:nvSpPr>
      <dsp:spPr>
        <a:xfrm>
          <a:off x="4038600" y="3988412"/>
          <a:ext cx="4038600" cy="514386"/>
        </a:xfrm>
        <a:prstGeom prst="rect">
          <a:avLst/>
        </a:prstGeom>
        <a:solidFill>
          <a:schemeClr val="accent2">
            <a:tint val="40000"/>
            <a:alpha val="90000"/>
            <a:hueOff val="1198844"/>
            <a:satOff val="5507"/>
            <a:lumOff val="547"/>
            <a:alphaOff val="0"/>
          </a:schemeClr>
        </a:solidFill>
        <a:ln w="25400" cap="flat" cmpd="sng" algn="ctr">
          <a:solidFill>
            <a:schemeClr val="accent2">
              <a:tint val="40000"/>
              <a:alpha val="90000"/>
              <a:hueOff val="1198844"/>
              <a:satOff val="5507"/>
              <a:lumOff val="54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lvl="0" algn="ctr" defTabSz="666750">
            <a:lnSpc>
              <a:spcPct val="90000"/>
            </a:lnSpc>
            <a:spcBef>
              <a:spcPct val="0"/>
            </a:spcBef>
            <a:spcAft>
              <a:spcPct val="35000"/>
            </a:spcAft>
          </a:pPr>
          <a:r>
            <a:rPr lang="en-US" sz="1500" kern="1200" dirty="0">
              <a:latin typeface="Arial" panose="020B0604020202020204" pitchFamily="34" charset="0"/>
              <a:cs typeface="Arial" panose="020B0604020202020204" pitchFamily="34" charset="0"/>
            </a:rPr>
            <a:t>Changes in health status, systems</a:t>
          </a:r>
        </a:p>
      </dsp:txBody>
      <dsp:txXfrm>
        <a:off x="4038600" y="3988412"/>
        <a:ext cx="4038600" cy="514386"/>
      </dsp:txXfrm>
    </dsp:sp>
    <dsp:sp modelId="{31C0F6ED-7468-4FF6-A36A-B39B5D7B9564}">
      <dsp:nvSpPr>
        <dsp:cNvPr id="0" name=""/>
        <dsp:cNvSpPr/>
      </dsp:nvSpPr>
      <dsp:spPr>
        <a:xfrm rot="10800000">
          <a:off x="0" y="1703865"/>
          <a:ext cx="8077200" cy="1719839"/>
        </a:xfrm>
        <a:prstGeom prst="upArrowCallout">
          <a:avLst/>
        </a:prstGeom>
        <a:solidFill>
          <a:schemeClr val="accent2">
            <a:hueOff val="2777834"/>
            <a:satOff val="12004"/>
            <a:lumOff val="4902"/>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smtClean="0">
              <a:latin typeface="Arial" panose="020B0604020202020204" pitchFamily="34" charset="0"/>
              <a:cs typeface="Arial" panose="020B0604020202020204" pitchFamily="34" charset="0"/>
            </a:rPr>
            <a:t>Mid-Term</a:t>
          </a:r>
          <a:endParaRPr lang="en-US" sz="3000" kern="1200" dirty="0">
            <a:latin typeface="Arial" panose="020B0604020202020204" pitchFamily="34" charset="0"/>
            <a:cs typeface="Arial" panose="020B0604020202020204" pitchFamily="34" charset="0"/>
          </a:endParaRPr>
        </a:p>
      </dsp:txBody>
      <dsp:txXfrm rot="-10800000">
        <a:off x="0" y="1703865"/>
        <a:ext cx="8077200" cy="603663"/>
      </dsp:txXfrm>
    </dsp:sp>
    <dsp:sp modelId="{01377119-5BE2-43A4-B832-AD3338510156}">
      <dsp:nvSpPr>
        <dsp:cNvPr id="0" name=""/>
        <dsp:cNvSpPr/>
      </dsp:nvSpPr>
      <dsp:spPr>
        <a:xfrm>
          <a:off x="1301" y="2307529"/>
          <a:ext cx="4023346" cy="514231"/>
        </a:xfrm>
        <a:prstGeom prst="rect">
          <a:avLst/>
        </a:prstGeom>
        <a:solidFill>
          <a:schemeClr val="accent2">
            <a:tint val="40000"/>
            <a:alpha val="90000"/>
            <a:hueOff val="2397687"/>
            <a:satOff val="11014"/>
            <a:lumOff val="1095"/>
            <a:alphaOff val="0"/>
          </a:schemeClr>
        </a:solidFill>
        <a:ln w="25400" cap="flat" cmpd="sng" algn="ctr">
          <a:solidFill>
            <a:schemeClr val="accent2">
              <a:tint val="40000"/>
              <a:alpha val="90000"/>
              <a:hueOff val="2397687"/>
              <a:satOff val="11014"/>
              <a:lumOff val="1095"/>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lvl="0" algn="ctr" defTabSz="666750">
            <a:lnSpc>
              <a:spcPct val="90000"/>
            </a:lnSpc>
            <a:spcBef>
              <a:spcPct val="0"/>
            </a:spcBef>
            <a:spcAft>
              <a:spcPct val="35000"/>
            </a:spcAft>
          </a:pPr>
          <a:r>
            <a:rPr lang="en-US" sz="1500" kern="1200">
              <a:latin typeface="Arial" panose="020B0604020202020204" pitchFamily="34" charset="0"/>
              <a:cs typeface="Arial" panose="020B0604020202020204" pitchFamily="34" charset="0"/>
            </a:rPr>
            <a:t>Usually 3-5 years</a:t>
          </a:r>
          <a:endParaRPr lang="en-US" sz="1500" kern="1200" dirty="0">
            <a:latin typeface="Arial" panose="020B0604020202020204" pitchFamily="34" charset="0"/>
            <a:cs typeface="Arial" panose="020B0604020202020204" pitchFamily="34" charset="0"/>
          </a:endParaRPr>
        </a:p>
      </dsp:txBody>
      <dsp:txXfrm>
        <a:off x="1301" y="2307529"/>
        <a:ext cx="4023346" cy="514231"/>
      </dsp:txXfrm>
    </dsp:sp>
    <dsp:sp modelId="{B2BFF5EE-5970-40E7-B034-0358603355CF}">
      <dsp:nvSpPr>
        <dsp:cNvPr id="0" name=""/>
        <dsp:cNvSpPr/>
      </dsp:nvSpPr>
      <dsp:spPr>
        <a:xfrm>
          <a:off x="4024648" y="2307529"/>
          <a:ext cx="4051249" cy="514231"/>
        </a:xfrm>
        <a:prstGeom prst="rect">
          <a:avLst/>
        </a:prstGeom>
        <a:solidFill>
          <a:schemeClr val="accent2">
            <a:tint val="40000"/>
            <a:alpha val="90000"/>
            <a:hueOff val="3596531"/>
            <a:satOff val="16521"/>
            <a:lumOff val="1642"/>
            <a:alphaOff val="0"/>
          </a:schemeClr>
        </a:solidFill>
        <a:ln w="25400" cap="flat" cmpd="sng" algn="ctr">
          <a:solidFill>
            <a:schemeClr val="accent2">
              <a:tint val="40000"/>
              <a:alpha val="90000"/>
              <a:hueOff val="3596531"/>
              <a:satOff val="16521"/>
              <a:lumOff val="164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lvl="0" algn="ctr" defTabSz="666750">
            <a:lnSpc>
              <a:spcPct val="90000"/>
            </a:lnSpc>
            <a:spcBef>
              <a:spcPct val="0"/>
            </a:spcBef>
            <a:spcAft>
              <a:spcPct val="35000"/>
            </a:spcAft>
          </a:pPr>
          <a:r>
            <a:rPr lang="en-US" sz="1500" kern="1200" dirty="0">
              <a:latin typeface="Arial" panose="020B0604020202020204" pitchFamily="34" charset="0"/>
              <a:cs typeface="Arial" panose="020B0604020202020204" pitchFamily="34" charset="0"/>
            </a:rPr>
            <a:t>Changes in skills, behaviors, policies and some system changes</a:t>
          </a:r>
        </a:p>
      </dsp:txBody>
      <dsp:txXfrm>
        <a:off x="4024648" y="2307529"/>
        <a:ext cx="4051249" cy="514231"/>
      </dsp:txXfrm>
    </dsp:sp>
    <dsp:sp modelId="{C62CB321-D662-470F-B3B4-159898063E6D}">
      <dsp:nvSpPr>
        <dsp:cNvPr id="0" name=""/>
        <dsp:cNvSpPr/>
      </dsp:nvSpPr>
      <dsp:spPr>
        <a:xfrm rot="10800000">
          <a:off x="0" y="0"/>
          <a:ext cx="8077200" cy="1719839"/>
        </a:xfrm>
        <a:prstGeom prst="upArrowCallout">
          <a:avLst/>
        </a:prstGeom>
        <a:solidFill>
          <a:srgbClr val="6BCC22"/>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13360" tIns="213360" rIns="213360" bIns="213360" numCol="1" spcCol="1270" anchor="ctr" anchorCtr="0">
          <a:noAutofit/>
        </a:bodyPr>
        <a:lstStyle/>
        <a:p>
          <a:pPr lvl="0" algn="ctr" defTabSz="1333500">
            <a:lnSpc>
              <a:spcPct val="90000"/>
            </a:lnSpc>
            <a:spcBef>
              <a:spcPct val="0"/>
            </a:spcBef>
            <a:spcAft>
              <a:spcPct val="35000"/>
            </a:spcAft>
          </a:pPr>
          <a:r>
            <a:rPr lang="en-US" sz="3000" kern="1200" dirty="0">
              <a:solidFill>
                <a:schemeClr val="bg1"/>
              </a:solidFill>
              <a:latin typeface="Arial" panose="020B0604020202020204" pitchFamily="34" charset="0"/>
              <a:cs typeface="Arial" panose="020B0604020202020204" pitchFamily="34" charset="0"/>
            </a:rPr>
            <a:t>Short -Term</a:t>
          </a:r>
        </a:p>
      </dsp:txBody>
      <dsp:txXfrm rot="-10800000">
        <a:off x="0" y="0"/>
        <a:ext cx="8077200" cy="603663"/>
      </dsp:txXfrm>
    </dsp:sp>
    <dsp:sp modelId="{6A28A188-0CF7-4D3F-909C-BBE6C54600C9}">
      <dsp:nvSpPr>
        <dsp:cNvPr id="0" name=""/>
        <dsp:cNvSpPr/>
      </dsp:nvSpPr>
      <dsp:spPr>
        <a:xfrm>
          <a:off x="2006" y="604463"/>
          <a:ext cx="4050782" cy="514231"/>
        </a:xfrm>
        <a:prstGeom prst="rect">
          <a:avLst/>
        </a:prstGeom>
        <a:solidFill>
          <a:schemeClr val="accent2">
            <a:tint val="40000"/>
            <a:alpha val="90000"/>
            <a:hueOff val="4795374"/>
            <a:satOff val="22028"/>
            <a:lumOff val="2190"/>
            <a:alphaOff val="0"/>
          </a:schemeClr>
        </a:solidFill>
        <a:ln w="25400" cap="flat" cmpd="sng" algn="ctr">
          <a:solidFill>
            <a:schemeClr val="accent2">
              <a:tint val="40000"/>
              <a:alpha val="90000"/>
              <a:hueOff val="4795374"/>
              <a:satOff val="22028"/>
              <a:lumOff val="219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lvl="0" algn="ctr" defTabSz="666750">
            <a:lnSpc>
              <a:spcPct val="90000"/>
            </a:lnSpc>
            <a:spcBef>
              <a:spcPct val="0"/>
            </a:spcBef>
            <a:spcAft>
              <a:spcPct val="35000"/>
            </a:spcAft>
          </a:pPr>
          <a:r>
            <a:rPr lang="en-US" sz="1500" kern="1200" dirty="0">
              <a:latin typeface="Arial" panose="020B0604020202020204" pitchFamily="34" charset="0"/>
              <a:cs typeface="Arial" panose="020B0604020202020204" pitchFamily="34" charset="0"/>
            </a:rPr>
            <a:t>Usually 1-2 years</a:t>
          </a:r>
        </a:p>
      </dsp:txBody>
      <dsp:txXfrm>
        <a:off x="2006" y="604463"/>
        <a:ext cx="4050782" cy="514231"/>
      </dsp:txXfrm>
    </dsp:sp>
    <dsp:sp modelId="{E5924546-DB44-42AA-BCE8-EB8F902340E7}">
      <dsp:nvSpPr>
        <dsp:cNvPr id="0" name=""/>
        <dsp:cNvSpPr/>
      </dsp:nvSpPr>
      <dsp:spPr>
        <a:xfrm>
          <a:off x="4052789" y="604463"/>
          <a:ext cx="4022403" cy="514231"/>
        </a:xfrm>
        <a:prstGeom prst="rect">
          <a:avLst/>
        </a:prstGeom>
        <a:solidFill>
          <a:schemeClr val="accent2">
            <a:tint val="40000"/>
            <a:alpha val="90000"/>
            <a:hueOff val="5994218"/>
            <a:satOff val="27535"/>
            <a:lumOff val="2737"/>
            <a:alphaOff val="0"/>
          </a:schemeClr>
        </a:solidFill>
        <a:ln w="25400" cap="flat" cmpd="sng" algn="ctr">
          <a:solidFill>
            <a:schemeClr val="accent2">
              <a:tint val="40000"/>
              <a:alpha val="90000"/>
              <a:hueOff val="5994218"/>
              <a:satOff val="27535"/>
              <a:lumOff val="2737"/>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9050" rIns="106680" bIns="19050" numCol="1" spcCol="1270" anchor="ctr" anchorCtr="0">
          <a:noAutofit/>
        </a:bodyPr>
        <a:lstStyle/>
        <a:p>
          <a:pPr lvl="0" algn="ctr" defTabSz="666750">
            <a:lnSpc>
              <a:spcPct val="90000"/>
            </a:lnSpc>
            <a:spcBef>
              <a:spcPct val="0"/>
            </a:spcBef>
            <a:spcAft>
              <a:spcPct val="35000"/>
            </a:spcAft>
          </a:pPr>
          <a:r>
            <a:rPr lang="en-US" sz="1500" kern="1200" dirty="0">
              <a:latin typeface="Arial" panose="020B0604020202020204" pitchFamily="34" charset="0"/>
              <a:cs typeface="Arial" panose="020B0604020202020204" pitchFamily="34" charset="0"/>
            </a:rPr>
            <a:t>Changes in awareness, knowledge, and attitudes</a:t>
          </a:r>
        </a:p>
      </dsp:txBody>
      <dsp:txXfrm>
        <a:off x="4052789" y="604463"/>
        <a:ext cx="4022403" cy="51423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39466" y="5"/>
            <a:ext cx="3013764" cy="465455"/>
          </a:xfrm>
          <a:prstGeom prst="rect">
            <a:avLst/>
          </a:prstGeom>
        </p:spPr>
        <p:txBody>
          <a:bodyPr vert="horz" lIns="93304" tIns="46653" rIns="93304" bIns="46653" rtlCol="0"/>
          <a:lstStyle>
            <a:lvl1pPr algn="r">
              <a:defRPr sz="1200"/>
            </a:lvl1pPr>
          </a:lstStyle>
          <a:p>
            <a:fld id="{36875781-92B0-45B1-9181-6D63C194258A}" type="datetimeFigureOut">
              <a:rPr lang="en-US" smtClean="0"/>
              <a:pPr/>
              <a:t>11/10/17</a:t>
            </a:fld>
            <a:endParaRPr lang="en-US" dirty="0"/>
          </a:p>
        </p:txBody>
      </p:sp>
      <p:sp>
        <p:nvSpPr>
          <p:cNvPr id="4" name="Footer Placeholder 3"/>
          <p:cNvSpPr>
            <a:spLocks noGrp="1"/>
          </p:cNvSpPr>
          <p:nvPr>
            <p:ph type="ftr" sz="quarter" idx="2"/>
          </p:nvPr>
        </p:nvSpPr>
        <p:spPr>
          <a:xfrm>
            <a:off x="0" y="8842035"/>
            <a:ext cx="3013764" cy="465455"/>
          </a:xfrm>
          <a:prstGeom prst="rect">
            <a:avLst/>
          </a:prstGeom>
        </p:spPr>
        <p:txBody>
          <a:bodyPr vert="horz" lIns="93304" tIns="46653" rIns="93304" bIns="46653"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39466" y="8842035"/>
            <a:ext cx="3013764" cy="465455"/>
          </a:xfrm>
          <a:prstGeom prst="rect">
            <a:avLst/>
          </a:prstGeom>
        </p:spPr>
        <p:txBody>
          <a:bodyPr vert="horz" lIns="93304" tIns="46653" rIns="93304" bIns="46653" rtlCol="0" anchor="b"/>
          <a:lstStyle>
            <a:lvl1pPr algn="r">
              <a:defRPr sz="1200"/>
            </a:lvl1pPr>
          </a:lstStyle>
          <a:p>
            <a:fld id="{9268E24D-3B96-4486-B221-D41E284D0481}" type="slidenum">
              <a:rPr lang="en-US" smtClean="0"/>
              <a:pPr/>
              <a:t>‹#›</a:t>
            </a:fld>
            <a:endParaRPr lang="en-US" dirty="0"/>
          </a:p>
        </p:txBody>
      </p:sp>
    </p:spTree>
    <p:extLst>
      <p:ext uri="{BB962C8B-B14F-4D97-AF65-F5344CB8AC3E}">
        <p14:creationId xmlns:p14="http://schemas.microsoft.com/office/powerpoint/2010/main" val="27436667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939466" y="5"/>
            <a:ext cx="3013764" cy="465455"/>
          </a:xfrm>
          <a:prstGeom prst="rect">
            <a:avLst/>
          </a:prstGeom>
        </p:spPr>
        <p:txBody>
          <a:bodyPr vert="horz" lIns="93304" tIns="46653" rIns="93304" bIns="46653" rtlCol="0"/>
          <a:lstStyle>
            <a:lvl1pPr algn="r">
              <a:defRPr sz="1200"/>
            </a:lvl1pPr>
          </a:lstStyle>
          <a:p>
            <a:fld id="{0230BDE6-4E85-4A6F-80F6-88781F3271F9}" type="datetimeFigureOut">
              <a:rPr lang="en-US" smtClean="0"/>
              <a:pPr/>
              <a:t>11/10/17</a:t>
            </a:fld>
            <a:endParaRPr lang="en-US" dirty="0"/>
          </a:p>
        </p:txBody>
      </p:sp>
      <p:sp>
        <p:nvSpPr>
          <p:cNvPr id="4" name="Slide Image Placeholder 3"/>
          <p:cNvSpPr>
            <a:spLocks noGrp="1" noRot="1" noChangeAspect="1"/>
          </p:cNvSpPr>
          <p:nvPr>
            <p:ph type="sldImg" idx="2"/>
          </p:nvPr>
        </p:nvSpPr>
        <p:spPr>
          <a:xfrm>
            <a:off x="1150938" y="698500"/>
            <a:ext cx="4652962" cy="3490913"/>
          </a:xfrm>
          <a:prstGeom prst="rect">
            <a:avLst/>
          </a:prstGeom>
          <a:noFill/>
          <a:ln w="12700">
            <a:solidFill>
              <a:prstClr val="black"/>
            </a:solidFill>
          </a:ln>
        </p:spPr>
        <p:txBody>
          <a:bodyPr vert="horz" lIns="93304" tIns="46653" rIns="93304" bIns="46653" rtlCol="0" anchor="ctr"/>
          <a:lstStyle/>
          <a:p>
            <a:endParaRPr lang="en-US" dirty="0"/>
          </a:p>
        </p:txBody>
      </p:sp>
      <p:sp>
        <p:nvSpPr>
          <p:cNvPr id="5" name="Notes Placeholder 4"/>
          <p:cNvSpPr>
            <a:spLocks noGrp="1"/>
          </p:cNvSpPr>
          <p:nvPr>
            <p:ph type="body" sz="quarter" idx="3"/>
          </p:nvPr>
        </p:nvSpPr>
        <p:spPr>
          <a:xfrm>
            <a:off x="695485" y="4421829"/>
            <a:ext cx="5563870" cy="4189095"/>
          </a:xfrm>
          <a:prstGeom prst="rect">
            <a:avLst/>
          </a:prstGeom>
        </p:spPr>
        <p:txBody>
          <a:bodyPr vert="horz" lIns="93304" tIns="46653" rIns="93304" bIns="46653"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5"/>
            <a:ext cx="3013764" cy="465455"/>
          </a:xfrm>
          <a:prstGeom prst="rect">
            <a:avLst/>
          </a:prstGeom>
        </p:spPr>
        <p:txBody>
          <a:bodyPr vert="horz" lIns="93304" tIns="46653" rIns="93304" bIns="46653"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39466" y="8842035"/>
            <a:ext cx="3013764" cy="465455"/>
          </a:xfrm>
          <a:prstGeom prst="rect">
            <a:avLst/>
          </a:prstGeom>
        </p:spPr>
        <p:txBody>
          <a:bodyPr vert="horz" lIns="93304" tIns="46653" rIns="93304" bIns="46653" rtlCol="0" anchor="b"/>
          <a:lstStyle>
            <a:lvl1pPr algn="r">
              <a:defRPr sz="1200"/>
            </a:lvl1pPr>
          </a:lstStyle>
          <a:p>
            <a:fld id="{EB425539-E251-4053-9A4D-8F8D7FFF5CE1}" type="slidenum">
              <a:rPr lang="en-US" smtClean="0"/>
              <a:pPr/>
              <a:t>‹#›</a:t>
            </a:fld>
            <a:endParaRPr lang="en-US" dirty="0"/>
          </a:p>
        </p:txBody>
      </p:sp>
    </p:spTree>
    <p:extLst>
      <p:ext uri="{BB962C8B-B14F-4D97-AF65-F5344CB8AC3E}">
        <p14:creationId xmlns:p14="http://schemas.microsoft.com/office/powerpoint/2010/main" val="366509526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Talking Points:</a:t>
            </a:r>
          </a:p>
          <a:p>
            <a:endParaRPr lang="en-US" b="1" u="sng" dirty="0"/>
          </a:p>
          <a:p>
            <a:pPr marL="171450" indent="-171450">
              <a:buFont typeface="Arial" panose="020B0604020202020204" pitchFamily="34" charset="0"/>
              <a:buChar char="•"/>
            </a:pPr>
            <a:r>
              <a:rPr lang="en-US" dirty="0"/>
              <a:t>This session will cover community</a:t>
            </a:r>
            <a:r>
              <a:rPr lang="en-US" baseline="0" dirty="0"/>
              <a:t> assessment; this is also referred to as needs assessment, community diagnosis, or community analyses.</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It is important to understand your population and their characteristics to plan for intervention. </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Knowing your target population will help you select the best evidence-based program, policy or strategy to meet the needs of your target population.</a:t>
            </a:r>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a:t>
            </a:fld>
            <a:endParaRPr lang="en-US" dirty="0"/>
          </a:p>
        </p:txBody>
      </p:sp>
    </p:spTree>
    <p:extLst>
      <p:ext uri="{BB962C8B-B14F-4D97-AF65-F5344CB8AC3E}">
        <p14:creationId xmlns:p14="http://schemas.microsoft.com/office/powerpoint/2010/main" val="3211092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8660" y="4305300"/>
            <a:ext cx="5669280" cy="4800599"/>
          </a:xfrm>
        </p:spPr>
        <p:txBody>
          <a:bodyPr>
            <a:normAutofit fontScale="62500" lnSpcReduction="20000"/>
          </a:bodyPr>
          <a:lstStyle/>
          <a:p>
            <a:r>
              <a:rPr lang="en-US" sz="1400" b="1" u="sng" dirty="0"/>
              <a:t>Talking points:</a:t>
            </a:r>
          </a:p>
          <a:p>
            <a:endParaRPr lang="en-US" sz="1400" b="1" u="sng" dirty="0"/>
          </a:p>
          <a:p>
            <a:pPr marL="171450" indent="-171450">
              <a:buFont typeface="Arial" panose="020B0604020202020204" pitchFamily="34" charset="0"/>
              <a:buChar char="•"/>
            </a:pPr>
            <a:r>
              <a:rPr lang="en-US" sz="1400" dirty="0"/>
              <a:t>In</a:t>
            </a:r>
            <a:r>
              <a:rPr lang="en-US" sz="1400" baseline="0" dirty="0"/>
              <a:t> describing health and health problems, we usually look at cause and effect.  The PRECEDE model is one assessment model of many.  It examines the determinants or factors that lead to a behavior and behaviors that influence the health problem (left to right) and can help us to determine the types of questions to ask when conducting our community assessment. We can develop questions to address any one of these phases. Not every assessment will begin at the same place; there are times when a health topic has already been selected, or when some of the information is already available. For example, you may need to determine the quality of life of a community and move up through the phases. Or, you may already have information about a health problem, and move forward from there. </a:t>
            </a:r>
          </a:p>
          <a:p>
            <a:pPr marL="171450" indent="-171450">
              <a:buFont typeface="Arial" panose="020B0604020202020204" pitchFamily="34" charset="0"/>
              <a:buChar char="•"/>
            </a:pPr>
            <a:endParaRPr lang="en-US" sz="140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aseline="0" dirty="0"/>
              <a:t>Depending on your organization/agency, and the particular issue you plan to address, you will determine in which phase to begin your needs assessment. Not every agency may need/want to focus on each of the phases. For example, if an agency focuses on heart disease prevention, that agency may start from phase 2 and move to phase 3 and 4 to learn about what behaviors affect health disease.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aseline="0" dirty="0"/>
              <a:t>Note, t</a:t>
            </a:r>
            <a:r>
              <a:rPr lang="en-US" sz="1400" dirty="0"/>
              <a:t>he arrows in reflect</a:t>
            </a:r>
            <a:r>
              <a:rPr lang="en-US" sz="1400" baseline="0" dirty="0"/>
              <a:t> t</a:t>
            </a:r>
            <a:r>
              <a:rPr lang="en-US" sz="1400" dirty="0"/>
              <a:t>he effects of each phase’s issues on the next one to the right. Since you will work backwards from the ultimate outcome, effects move to the right. If the chart was demonstrating the direction of analysis, the arrows would point in the opposite direction</a:t>
            </a:r>
            <a:r>
              <a:rPr lang="en-US" sz="1400" baseline="0" dirty="0"/>
              <a:t> (the order in which the phases are listed, from 1-4).</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baseline="0" dirty="0"/>
              <a:t>This is a blended/modified diagram from the PRECEDE Phases in PRECEDE-PROCEED Model and The Logic Model for Needs Assessment from Bartholomew et al.   The PRECEDE portion is especially relevant for community assessment since it leads up to the intervention. PRECEDE stands for: Predisposing, Reinforcing, and Enabling Constructs in Educational/Environmental Diagnosis &amp; Evaluation.  The PROCEED portion of the model, which we do not focus on here, is relevant to the implementation of the intervention; PROCEED stands for Policy, Regulatory and Organizational Constructs in Educational and Environmental Development .</a:t>
            </a:r>
          </a:p>
          <a:p>
            <a:pPr marL="0" indent="0">
              <a:buFont typeface="Arial" panose="020B0604020202020204" pitchFamily="34" charset="0"/>
              <a:buNone/>
            </a:pPr>
            <a:endParaRPr lang="en-US" sz="1400" baseline="0" dirty="0"/>
          </a:p>
          <a:p>
            <a:endParaRPr lang="en-US" sz="1400" b="1" u="sng" baseline="0" dirty="0"/>
          </a:p>
          <a:p>
            <a:r>
              <a:rPr lang="en-US" sz="1400" b="1" u="sng" baseline="0" dirty="0"/>
              <a:t>Ask the Audience:</a:t>
            </a:r>
          </a:p>
          <a:p>
            <a:endParaRPr lang="en-US" sz="1400" b="1" u="sng" baseline="0" dirty="0"/>
          </a:p>
          <a:p>
            <a:pPr marL="171450" indent="-171450">
              <a:buFont typeface="Arial" panose="020B0604020202020204" pitchFamily="34" charset="0"/>
              <a:buChar char="•"/>
            </a:pPr>
            <a:r>
              <a:rPr lang="en-US" sz="1400" baseline="0" dirty="0"/>
              <a:t>If they have a particular health issue their agency focuses on and if they would like to share with the group</a:t>
            </a:r>
          </a:p>
          <a:p>
            <a:pPr marL="171450" indent="-171450">
              <a:buFont typeface="Arial" panose="020B0604020202020204" pitchFamily="34" charset="0"/>
              <a:buChar char="•"/>
            </a:pPr>
            <a:r>
              <a:rPr lang="en-US" sz="1400" baseline="0" dirty="0"/>
              <a:t>What questions they may ask in a needs assessment.</a:t>
            </a:r>
          </a:p>
          <a:p>
            <a:endParaRPr lang="en-US" sz="1400" baseline="0" dirty="0"/>
          </a:p>
          <a:p>
            <a:pPr defTabSz="914382">
              <a:defRPr/>
            </a:pPr>
            <a:endParaRPr lang="en-US" sz="1400" b="1" i="1" baseline="0" dirty="0"/>
          </a:p>
          <a:p>
            <a:pPr marL="0" indent="0" defTabSz="914382">
              <a:buFont typeface="Arial" panose="020B0604020202020204" pitchFamily="34" charset="0"/>
              <a:buNone/>
              <a:defRPr/>
            </a:pPr>
            <a:r>
              <a:rPr lang="en-US" sz="1400" b="1" i="1" baseline="0" dirty="0"/>
              <a:t>*Remind participants </a:t>
            </a:r>
            <a:r>
              <a:rPr lang="en-US" b="1" i="1" baseline="0" dirty="0"/>
              <a:t>that </a:t>
            </a:r>
            <a:r>
              <a:rPr lang="en-US" b="1" i="1" dirty="0"/>
              <a:t>there are many models available, this is an example of one that is commonly used and that we think works well</a:t>
            </a:r>
          </a:p>
          <a:p>
            <a:endParaRPr lang="en-US" dirty="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10</a:t>
            </a:fld>
            <a:endParaRPr lang="en-US" dirty="0"/>
          </a:p>
        </p:txBody>
      </p:sp>
    </p:spTree>
    <p:extLst>
      <p:ext uri="{BB962C8B-B14F-4D97-AF65-F5344CB8AC3E}">
        <p14:creationId xmlns:p14="http://schemas.microsoft.com/office/powerpoint/2010/main" val="381552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Talking points:</a:t>
            </a:r>
          </a:p>
          <a:p>
            <a:endParaRPr lang="en-US" u="sng" dirty="0"/>
          </a:p>
          <a:p>
            <a:pPr marL="171450" indent="-171450">
              <a:buFont typeface="Arial" panose="020B0604020202020204" pitchFamily="34" charset="0"/>
              <a:buChar char="•"/>
            </a:pPr>
            <a:r>
              <a:rPr lang="en-US" dirty="0"/>
              <a:t>There</a:t>
            </a:r>
            <a:r>
              <a:rPr lang="en-US" baseline="0" dirty="0"/>
              <a:t> are different questions </a:t>
            </a:r>
            <a:r>
              <a:rPr lang="en-US" dirty="0"/>
              <a:t>that are </a:t>
            </a:r>
            <a:r>
              <a:rPr lang="en-US" baseline="0" dirty="0"/>
              <a:t>important to address in a community assessment</a:t>
            </a:r>
            <a:r>
              <a:rPr lang="en-US" dirty="0"/>
              <a:t>.</a:t>
            </a:r>
            <a:r>
              <a:rPr lang="en-US" baseline="0" dirty="0"/>
              <a:t> Some of the questions may fall under one or a few of the phases shown in the previous slide. These are some sample questions to address in a community assessment before beginning to plan a program. [READ SLIDE or selected rows]</a:t>
            </a:r>
            <a:endParaRPr lang="en-US" dirty="0"/>
          </a:p>
          <a:p>
            <a:endParaRPr lang="en-US" dirty="0"/>
          </a:p>
          <a:p>
            <a:pPr marL="171450" indent="-171450">
              <a:buFont typeface="Arial" panose="020B0604020202020204" pitchFamily="34" charset="0"/>
              <a:buChar char="•"/>
            </a:pPr>
            <a:r>
              <a:rPr lang="en-US" dirty="0"/>
              <a:t>By having some of this information, you can better plan interventions.</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11</a:t>
            </a:fld>
            <a:endParaRPr lang="en-US" dirty="0"/>
          </a:p>
        </p:txBody>
      </p:sp>
    </p:spTree>
    <p:extLst>
      <p:ext uri="{BB962C8B-B14F-4D97-AF65-F5344CB8AC3E}">
        <p14:creationId xmlns:p14="http://schemas.microsoft.com/office/powerpoint/2010/main" val="1686406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Examples to</a:t>
            </a:r>
            <a:r>
              <a:rPr lang="en-US" b="1" u="sng" baseline="0" dirty="0"/>
              <a:t> Share:</a:t>
            </a:r>
            <a:endParaRPr lang="en-US" b="1" u="sng" dirty="0"/>
          </a:p>
          <a:p>
            <a:endParaRPr lang="en-US" dirty="0"/>
          </a:p>
          <a:p>
            <a:pPr marL="171450" indent="-171450">
              <a:buFont typeface="Arial" panose="020B0604020202020204" pitchFamily="34" charset="0"/>
              <a:buChar char="•"/>
            </a:pPr>
            <a:r>
              <a:rPr lang="en-US" dirty="0"/>
              <a:t>This slide lists several</a:t>
            </a:r>
            <a:r>
              <a:rPr lang="en-US" baseline="0" dirty="0"/>
              <a:t> examples of factors that may influence health</a:t>
            </a:r>
            <a:r>
              <a:rPr lang="en-US" dirty="0"/>
              <a:t> or</a:t>
            </a:r>
            <a:r>
              <a:rPr lang="en-US" baseline="0" dirty="0"/>
              <a:t> determinants that you may want to consider in your community assessment.</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dirty="0"/>
              <a:t>For example, you could ask about social factors such as level of social support that lead to behavior change or personal factors such as knowledge about health risks and actual behaviors.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12</a:t>
            </a:fld>
            <a:endParaRPr lang="en-US" dirty="0"/>
          </a:p>
        </p:txBody>
      </p:sp>
    </p:spTree>
    <p:extLst>
      <p:ext uri="{BB962C8B-B14F-4D97-AF65-F5344CB8AC3E}">
        <p14:creationId xmlns:p14="http://schemas.microsoft.com/office/powerpoint/2010/main" val="21580266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Talking Points:</a:t>
            </a:r>
          </a:p>
          <a:p>
            <a:endParaRPr lang="en-US" b="1" u="sng" dirty="0"/>
          </a:p>
          <a:p>
            <a:pPr marL="171450" indent="-171450">
              <a:buFont typeface="Arial" panose="020B0604020202020204" pitchFamily="34" charset="0"/>
              <a:buChar char="•"/>
            </a:pPr>
            <a:r>
              <a:rPr lang="en-US" dirty="0"/>
              <a:t>In community assessment,</a:t>
            </a:r>
            <a:r>
              <a:rPr lang="en-US" baseline="0" dirty="0"/>
              <a:t> we often tend to assess needs within the community. It is also important to look at assets or resources in the community.</a:t>
            </a:r>
          </a:p>
          <a:p>
            <a:endParaRPr lang="en-US" baseline="0" dirty="0"/>
          </a:p>
          <a:p>
            <a:pPr marL="171450" indent="-171450">
              <a:buFont typeface="Arial" pitchFamily="34" charset="0"/>
              <a:buChar char="•"/>
            </a:pPr>
            <a:r>
              <a:rPr lang="en-US" baseline="0" dirty="0"/>
              <a:t>Assets may include:</a:t>
            </a:r>
          </a:p>
          <a:p>
            <a:pPr marL="628650" lvl="1" indent="-171450">
              <a:buFont typeface="Arial" pitchFamily="34" charset="0"/>
              <a:buChar char="•"/>
            </a:pPr>
            <a:r>
              <a:rPr lang="en-US" baseline="0" dirty="0"/>
              <a:t>Capacities and skills of community members</a:t>
            </a:r>
          </a:p>
          <a:p>
            <a:pPr marL="628650" lvl="1" indent="-171450">
              <a:buFont typeface="Arial" pitchFamily="34" charset="0"/>
              <a:buChar char="•"/>
            </a:pPr>
            <a:r>
              <a:rPr lang="en-US" baseline="0" dirty="0"/>
              <a:t>Physical places</a:t>
            </a:r>
          </a:p>
          <a:p>
            <a:pPr marL="628650" lvl="1" indent="-171450">
              <a:buFont typeface="Arial" pitchFamily="34" charset="0"/>
              <a:buChar char="•"/>
            </a:pPr>
            <a:r>
              <a:rPr lang="en-US" baseline="0" dirty="0"/>
              <a:t>Businesses</a:t>
            </a:r>
          </a:p>
          <a:p>
            <a:pPr marL="628650" lvl="1" indent="-171450">
              <a:buFont typeface="Arial" pitchFamily="34" charset="0"/>
              <a:buChar char="•"/>
            </a:pPr>
            <a:r>
              <a:rPr lang="en-US" baseline="0" dirty="0"/>
              <a:t>Civic or cultural associations, and</a:t>
            </a:r>
          </a:p>
          <a:p>
            <a:pPr marL="628650" lvl="1" indent="-171450">
              <a:buFont typeface="Arial" pitchFamily="34" charset="0"/>
              <a:buChar char="•"/>
            </a:pPr>
            <a:r>
              <a:rPr lang="en-US" baseline="0" dirty="0"/>
              <a:t>Other organizations in the community</a:t>
            </a:r>
          </a:p>
          <a:p>
            <a:pPr marL="0" indent="0">
              <a:buFont typeface="Arial" pitchFamily="34" charset="0"/>
              <a:buNone/>
            </a:pPr>
            <a:endParaRPr lang="en-US" baseline="0" dirty="0"/>
          </a:p>
          <a:p>
            <a:pPr marL="171450" indent="-171450">
              <a:buFont typeface="Arial" pitchFamily="34" charset="0"/>
              <a:buChar char="•"/>
            </a:pPr>
            <a:r>
              <a:rPr lang="en-US" baseline="0" dirty="0"/>
              <a:t>These assets may be helpful to list and perhaps consider as resources or partners for implementing an evidence-based approach.</a:t>
            </a:r>
          </a:p>
        </p:txBody>
      </p:sp>
      <p:sp>
        <p:nvSpPr>
          <p:cNvPr id="4" name="Slide Number Placeholder 3"/>
          <p:cNvSpPr>
            <a:spLocks noGrp="1"/>
          </p:cNvSpPr>
          <p:nvPr>
            <p:ph type="sldNum" sz="quarter" idx="10"/>
          </p:nvPr>
        </p:nvSpPr>
        <p:spPr/>
        <p:txBody>
          <a:bodyPr/>
          <a:lstStyle/>
          <a:p>
            <a:fld id="{EB425539-E251-4053-9A4D-8F8D7FFF5CE1}" type="slidenum">
              <a:rPr lang="en-US" smtClean="0"/>
              <a:pPr/>
              <a:t>13</a:t>
            </a:fld>
            <a:endParaRPr lang="en-US" dirty="0"/>
          </a:p>
        </p:txBody>
      </p:sp>
    </p:spTree>
    <p:extLst>
      <p:ext uri="{BB962C8B-B14F-4D97-AF65-F5344CB8AC3E}">
        <p14:creationId xmlns:p14="http://schemas.microsoft.com/office/powerpoint/2010/main" val="16943529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Talking Points: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Before we talk about data sources, let’s cover some basic data terminology.</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baseline="0" dirty="0"/>
              <a:t>In a community assessment, you can have quantitative or qualitative data. </a:t>
            </a:r>
          </a:p>
          <a:p>
            <a:pPr marL="171450" indent="-171450">
              <a:buFont typeface="Arial" panose="020B0604020202020204" pitchFamily="34" charset="0"/>
              <a:buChar cha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Quantitative data is typically number-based and more generalizable data. </a:t>
            </a:r>
            <a:r>
              <a:rPr lang="en-US" sz="1200" kern="1200" baseline="0" dirty="0">
                <a:solidFill>
                  <a:schemeClr val="tx1"/>
                </a:solidFill>
                <a:effectLst/>
                <a:latin typeface="+mn-lt"/>
                <a:ea typeface="+mn-ea"/>
                <a:cs typeface="+mn-cs"/>
              </a:rPr>
              <a:t>For example, we may want to the colorectal cancer mortality rate trends for your community over time. These type of data can be assessed through vital statistics data.</a:t>
            </a:r>
          </a:p>
          <a:p>
            <a:pPr marL="171450" indent="-171450">
              <a:buFont typeface="Arial" panose="020B0604020202020204" pitchFamily="34" charset="0"/>
              <a:buChar char="•"/>
            </a:pPr>
            <a:endParaRPr lang="en-US" sz="1200" kern="1200" baseline="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Qualitative methods are ways of collecting data which are concerned with describing meaning from the</a:t>
            </a:r>
            <a:r>
              <a:rPr lang="en-US" sz="1200" kern="1200" baseline="0" dirty="0">
                <a:solidFill>
                  <a:schemeClr val="tx1"/>
                </a:solidFill>
                <a:effectLst/>
                <a:latin typeface="+mn-lt"/>
                <a:ea typeface="+mn-ea"/>
                <a:cs typeface="+mn-cs"/>
              </a:rPr>
              <a:t> perspective of individual community members</a:t>
            </a:r>
            <a:r>
              <a:rPr lang="en-US" sz="1200" kern="1200" dirty="0">
                <a:solidFill>
                  <a:schemeClr val="tx1"/>
                </a:solidFill>
                <a:effectLst/>
                <a:latin typeface="+mn-lt"/>
                <a:ea typeface="+mn-ea"/>
                <a:cs typeface="+mn-cs"/>
              </a:rPr>
              <a:t>, rather than quantifying with numbers, such as percentages</a:t>
            </a:r>
            <a:r>
              <a:rPr lang="en-US" sz="1200" kern="1200" baseline="0" dirty="0">
                <a:solidFill>
                  <a:schemeClr val="tx1"/>
                </a:solidFill>
                <a:effectLst/>
                <a:latin typeface="+mn-lt"/>
                <a:ea typeface="+mn-ea"/>
                <a:cs typeface="+mn-cs"/>
              </a:rPr>
              <a:t> or averages,</a:t>
            </a:r>
            <a:r>
              <a:rPr lang="en-US" sz="1200" kern="1200" dirty="0">
                <a:solidFill>
                  <a:schemeClr val="tx1"/>
                </a:solidFill>
                <a:effectLst/>
                <a:latin typeface="+mn-lt"/>
                <a:ea typeface="+mn-ea"/>
                <a:cs typeface="+mn-cs"/>
              </a:rPr>
              <a:t> that summarize the entire</a:t>
            </a:r>
            <a:r>
              <a:rPr lang="en-US" sz="1200" kern="1200" baseline="0" dirty="0">
                <a:solidFill>
                  <a:schemeClr val="tx1"/>
                </a:solidFill>
                <a:effectLst/>
                <a:latin typeface="+mn-lt"/>
                <a:ea typeface="+mn-ea"/>
                <a:cs typeface="+mn-cs"/>
              </a:rPr>
              <a:t> community. </a:t>
            </a:r>
            <a:r>
              <a:rPr lang="en-US" sz="1200" kern="1200" dirty="0">
                <a:solidFill>
                  <a:schemeClr val="tx1"/>
                </a:solidFill>
                <a:effectLst/>
                <a:latin typeface="+mn-lt"/>
                <a:ea typeface="+mn-ea"/>
                <a:cs typeface="+mn-cs"/>
              </a:rPr>
              <a:t>They provide a more in depth and rich description</a:t>
            </a:r>
            <a:r>
              <a:rPr lang="en-US" sz="1200" kern="1200" baseline="0" dirty="0">
                <a:solidFill>
                  <a:schemeClr val="tx1"/>
                </a:solidFill>
                <a:effectLst/>
                <a:latin typeface="+mn-lt"/>
                <a:ea typeface="+mn-ea"/>
                <a:cs typeface="+mn-cs"/>
              </a:rPr>
              <a:t> about health issues such as what knowledge people may have about health behaviors or how their culture affects health.</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Both are of equal value, qualitative data often adds context to the statistical data as shown here.</a:t>
            </a:r>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14</a:t>
            </a:fld>
            <a:endParaRPr lang="en-US" dirty="0"/>
          </a:p>
        </p:txBody>
      </p:sp>
    </p:spTree>
    <p:extLst>
      <p:ext uri="{BB962C8B-B14F-4D97-AF65-F5344CB8AC3E}">
        <p14:creationId xmlns:p14="http://schemas.microsoft.com/office/powerpoint/2010/main" val="3189694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Talking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There are two types of data collection in community assessment.</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Primary data is data that you collect yourself. Secondary data already was collected and compiled in reports or publications.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In community assessment, we often start by </a:t>
            </a:r>
            <a:r>
              <a:rPr lang="en-US" strike="noStrike" baseline="0" dirty="0"/>
              <a:t>referencing </a:t>
            </a:r>
            <a:r>
              <a:rPr lang="en-US" baseline="0" dirty="0"/>
              <a:t>secondary data about a health problem.</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Primary data collection should be used when secondary data is not available to answer the questions that you are asking.</a:t>
            </a:r>
            <a:endParaRPr lang="en-US" dirty="0"/>
          </a:p>
          <a:p>
            <a:endParaRPr lang="en-US" dirty="0"/>
          </a:p>
          <a:p>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Let’s first talk terminology. How many of you have</a:t>
            </a:r>
            <a:r>
              <a:rPr lang="en-US" altLang="en-US" baseline="0" dirty="0">
                <a:latin typeface="Arial" panose="020B0604020202020204" pitchFamily="34" charset="0"/>
                <a:cs typeface="Arial" panose="020B0604020202020204" pitchFamily="34" charset="0"/>
              </a:rPr>
              <a:t> participated in collecting your own data? </a:t>
            </a:r>
          </a:p>
          <a:p>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Primary</a:t>
            </a:r>
            <a:r>
              <a:rPr lang="en-US" altLang="en-US" baseline="0" dirty="0">
                <a:latin typeface="Arial" panose="020B0604020202020204" pitchFamily="34" charset="0"/>
                <a:cs typeface="Arial" panose="020B0604020202020204" pitchFamily="34" charset="0"/>
              </a:rPr>
              <a:t> data: Data collected by you and your team directly from the community. </a:t>
            </a:r>
            <a:endParaRPr lang="en-US" altLang="en-US" dirty="0">
              <a:latin typeface="Arial" panose="020B0604020202020204" pitchFamily="34" charset="0"/>
              <a:cs typeface="Arial" panose="020B0604020202020204" pitchFamily="34" charset="0"/>
            </a:endParaRPr>
          </a:p>
          <a:p>
            <a:r>
              <a:rPr lang="en-US" altLang="en-US" dirty="0">
                <a:latin typeface="Arial" panose="020B0604020202020204" pitchFamily="34" charset="0"/>
                <a:cs typeface="Arial" panose="020B0604020202020204" pitchFamily="34" charset="0"/>
              </a:rPr>
              <a:t>Secondary data: Existing data sources and statistics (births, deaths, morbidity, as well as socioeconomic, and environmental indicators)</a:t>
            </a:r>
          </a:p>
          <a:p>
            <a:endParaRPr lang="en-US" altLang="en-US" dirty="0">
              <a:latin typeface="Arial" panose="020B0604020202020204" pitchFamily="34" charset="0"/>
              <a:cs typeface="Arial" panose="020B0604020202020204" pitchFamily="34" charset="0"/>
            </a:endParaRPr>
          </a:p>
        </p:txBody>
      </p:sp>
      <p:sp>
        <p:nvSpPr>
          <p:cNvPr id="146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51B68C3-71C7-47C3-BD52-AAD320724E96}" type="slidenum">
              <a:rPr lang="en-US" altLang="en-US" smtClean="0"/>
              <a:pPr/>
              <a:t>15</a:t>
            </a:fld>
            <a:endParaRPr lang="en-US" altLang="en-US"/>
          </a:p>
        </p:txBody>
      </p:sp>
    </p:spTree>
    <p:extLst>
      <p:ext uri="{BB962C8B-B14F-4D97-AF65-F5344CB8AC3E}">
        <p14:creationId xmlns:p14="http://schemas.microsoft.com/office/powerpoint/2010/main" val="801738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latin typeface="Calibri" panose="020F0502020204030204" pitchFamily="34" charset="0"/>
              </a:rPr>
              <a:t>Talking Points:</a:t>
            </a:r>
          </a:p>
          <a:p>
            <a:endParaRPr lang="en-US" b="1" u="sng" dirty="0">
              <a:latin typeface="Calibri" panose="020F0502020204030204" pitchFamily="34" charset="0"/>
            </a:endParaRPr>
          </a:p>
          <a:p>
            <a:pPr marL="171450" indent="-171450">
              <a:buFont typeface="Arial" panose="020B0604020202020204" pitchFamily="34" charset="0"/>
              <a:buChar char="•"/>
            </a:pPr>
            <a:r>
              <a:rPr lang="en-US" dirty="0">
                <a:latin typeface="Calibri" panose="020F0502020204030204" pitchFamily="34" charset="0"/>
              </a:rPr>
              <a:t>Here are some examples</a:t>
            </a:r>
            <a:r>
              <a:rPr lang="en-US" baseline="0" dirty="0">
                <a:latin typeface="Calibri" panose="020F0502020204030204" pitchFamily="34" charset="0"/>
              </a:rPr>
              <a:t> of secondary data sources. </a:t>
            </a:r>
          </a:p>
          <a:p>
            <a:pPr marL="0" indent="0">
              <a:buFont typeface="Arial" panose="020B0604020202020204" pitchFamily="34" charset="0"/>
              <a:buNone/>
            </a:pPr>
            <a:endParaRPr lang="en-US" dirty="0">
              <a:latin typeface="Calibri" panose="020F0502020204030204" pitchFamily="34" charset="0"/>
            </a:endParaRPr>
          </a:p>
          <a:p>
            <a:r>
              <a:rPr lang="en-US" b="1" i="1" dirty="0">
                <a:latin typeface="Calibri" panose="020F0502020204030204" pitchFamily="34" charset="0"/>
              </a:rPr>
              <a:t>*If time allows, at</a:t>
            </a:r>
            <a:r>
              <a:rPr lang="en-US" b="1" i="1" baseline="0" dirty="0">
                <a:latin typeface="Calibri" panose="020F0502020204030204" pitchFamily="34" charset="0"/>
              </a:rPr>
              <a:t> the final bullet solicits feedback from session participants about sources that they use for obtaining secondary data.  (Note on flip chart so that other participants can see &amp; add any items not already included in the resource list following the training.)</a:t>
            </a:r>
            <a:r>
              <a:rPr lang="en-US" b="1" baseline="0" dirty="0">
                <a:latin typeface="Calibri" panose="020F0502020204030204" pitchFamily="34" charset="0"/>
              </a:rPr>
              <a:t/>
            </a:r>
            <a:br>
              <a:rPr lang="en-US" b="1" baseline="0" dirty="0">
                <a:latin typeface="Calibri" panose="020F0502020204030204" pitchFamily="34" charset="0"/>
              </a:rPr>
            </a:br>
            <a:r>
              <a:rPr lang="en-US" b="1" baseline="0" dirty="0">
                <a:latin typeface="Calibri" panose="020F0502020204030204" pitchFamily="34" charset="0"/>
              </a:rPr>
              <a:t/>
            </a:r>
            <a:br>
              <a:rPr lang="en-US" b="1" baseline="0" dirty="0">
                <a:latin typeface="Calibri" panose="020F0502020204030204" pitchFamily="34" charset="0"/>
              </a:rPr>
            </a:br>
            <a:endParaRPr lang="en-US" b="1" i="1" dirty="0">
              <a:latin typeface="Calibri" panose="020F0502020204030204" pitchFamily="34" charset="0"/>
            </a:endParaRPr>
          </a:p>
        </p:txBody>
      </p:sp>
      <p:sp>
        <p:nvSpPr>
          <p:cNvPr id="4" name="Slide Number Placeholder 3"/>
          <p:cNvSpPr>
            <a:spLocks noGrp="1"/>
          </p:cNvSpPr>
          <p:nvPr>
            <p:ph type="sldNum" sz="quarter" idx="10"/>
          </p:nvPr>
        </p:nvSpPr>
        <p:spPr/>
        <p:txBody>
          <a:bodyPr/>
          <a:lstStyle/>
          <a:p>
            <a:fld id="{EB425539-E251-4053-9A4D-8F8D7FFF5CE1}" type="slidenum">
              <a:rPr lang="en-US" smtClean="0"/>
              <a:pPr/>
              <a:t>16</a:t>
            </a:fld>
            <a:endParaRPr lang="en-US" dirty="0"/>
          </a:p>
        </p:txBody>
      </p:sp>
    </p:spTree>
    <p:extLst>
      <p:ext uri="{BB962C8B-B14F-4D97-AF65-F5344CB8AC3E}">
        <p14:creationId xmlns:p14="http://schemas.microsoft.com/office/powerpoint/2010/main" val="3011450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a:xfrm>
            <a:off x="1212850" y="708025"/>
            <a:ext cx="4706938" cy="3529013"/>
          </a:xfrm>
          <a:ln/>
        </p:spPr>
      </p:sp>
      <p:sp>
        <p:nvSpPr>
          <p:cNvPr id="163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b="1" i="1" dirty="0"/>
              <a:t>Optional</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sng" baseline="0" dirty="0"/>
              <a:t>Talking Points:</a:t>
            </a:r>
          </a:p>
          <a:p>
            <a:endParaRPr lang="en-US" altLang="en-US" b="1" i="1" dirty="0">
              <a:latin typeface="Arial" panose="020B0604020202020204" pitchFamily="34" charset="0"/>
              <a:cs typeface="Arial" panose="020B0604020202020204" pitchFamily="34" charset="0"/>
            </a:endParaRPr>
          </a:p>
          <a:p>
            <a:r>
              <a:rPr lang="en-US" altLang="en-US" b="0" baseline="0" dirty="0">
                <a:latin typeface="Arial" panose="020B0604020202020204" pitchFamily="34" charset="0"/>
                <a:cs typeface="Arial" panose="020B0604020202020204" pitchFamily="34" charset="0"/>
              </a:rPr>
              <a:t>Here are some potential secondary data sources  </a:t>
            </a:r>
            <a:r>
              <a:rPr lang="en-US" altLang="en-US" b="1" i="1" baseline="0" dirty="0">
                <a:latin typeface="Arial" panose="020B0604020202020204" pitchFamily="34" charset="0"/>
                <a:cs typeface="Arial" panose="020B0604020202020204" pitchFamily="34" charset="0"/>
              </a:rPr>
              <a:t>[note that the links need to be reviewed so they are most up-to-date]</a:t>
            </a:r>
          </a:p>
          <a:p>
            <a:endParaRPr lang="en-US" altLang="en-US" b="0" baseline="0"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1" baseline="0" dirty="0"/>
              <a:t>* Slide to be edited to fit with audience in terms of geographic location and focus area</a:t>
            </a:r>
            <a:endParaRPr lang="en-US" b="1" i="1" dirty="0"/>
          </a:p>
          <a:p>
            <a:endParaRPr lang="en-US" altLang="en-US" b="1" dirty="0">
              <a:latin typeface="Arial" panose="020B0604020202020204" pitchFamily="34" charset="0"/>
              <a:cs typeface="Arial" panose="020B0604020202020204" pitchFamily="34" charset="0"/>
            </a:endParaRPr>
          </a:p>
        </p:txBody>
      </p:sp>
      <p:sp>
        <p:nvSpPr>
          <p:cNvPr id="163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5F98046-ADA4-43F1-8C58-B92AF524A75B}" type="slidenum">
              <a:rPr lang="en-US" altLang="en-US" smtClean="0"/>
              <a:pPr/>
              <a:t>17</a:t>
            </a:fld>
            <a:endParaRPr lang="en-US" altLang="en-US"/>
          </a:p>
        </p:txBody>
      </p:sp>
    </p:spTree>
    <p:extLst>
      <p:ext uri="{BB962C8B-B14F-4D97-AF65-F5344CB8AC3E}">
        <p14:creationId xmlns:p14="http://schemas.microsoft.com/office/powerpoint/2010/main" val="18311800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a:t>
            </a:r>
            <a:r>
              <a:rPr lang="en-US" b="1" i="1" dirty="0"/>
              <a:t>Optional</a:t>
            </a:r>
            <a:endParaRPr lang="en-US" b="1"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i="1"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1" baseline="0" dirty="0"/>
              <a:t>* The next 3 slides are examples of secondary data, depending on time, may edit to use fewer.  Additionally, slide to be edited to fit with audience in terms of geographic location and focus area</a:t>
            </a:r>
            <a:endParaRPr lang="en-US" b="1" i="1"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sng" baseline="0" dirty="0"/>
              <a:t>Talking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Let’s see an example of secondary data.  We will visit Cancer Control PLANET and click on Data to get some cancer statistics.  We will look up the incidence or new cases of colorectal cancer in </a:t>
            </a:r>
            <a:r>
              <a:rPr lang="en-US" dirty="0"/>
              <a:t>Salt Lake</a:t>
            </a:r>
            <a:r>
              <a:rPr lang="en-US" baseline="0" dirty="0"/>
              <a:t> county.</a:t>
            </a:r>
          </a:p>
          <a:p>
            <a:pPr marL="171450" indent="-171450">
              <a:buFont typeface="Arial" panose="020B0604020202020204" pitchFamily="34" charset="0"/>
              <a:buChar char="•"/>
            </a:pPr>
            <a:endParaRPr lang="en-US" b="1" i="1" dirty="0"/>
          </a:p>
          <a:p>
            <a:pPr marL="171450" indent="-171450">
              <a:buFont typeface="Arial" panose="020B0604020202020204" pitchFamily="34" charset="0"/>
              <a:buChar char="•"/>
            </a:pPr>
            <a:r>
              <a:rPr lang="en-US" b="1" i="1" dirty="0"/>
              <a:t>If possible, go online live and show navigation</a:t>
            </a:r>
            <a:r>
              <a:rPr lang="en-US" b="1" i="1" baseline="0" dirty="0"/>
              <a:t> of Cancer Control PLANET.  If participants have laptops, have them log on as well and walk through looking for data; this is an opportunity to solicit audience participation as well, ask if they are able to identify a particular incidence rate for a local geographic area</a:t>
            </a:r>
          </a:p>
          <a:p>
            <a:pPr marL="171450" indent="-171450">
              <a:buFont typeface="Arial" panose="020B0604020202020204" pitchFamily="34" charset="0"/>
              <a:buChar char="•"/>
            </a:pPr>
            <a:r>
              <a:rPr lang="en-US" b="1" i="1" dirty="0"/>
              <a:t>https://cancercontrolplanet.cancer.gov/colorectal_cancer.html </a:t>
            </a:r>
          </a:p>
        </p:txBody>
      </p:sp>
      <p:sp>
        <p:nvSpPr>
          <p:cNvPr id="4" name="Slide Number Placeholder 3"/>
          <p:cNvSpPr>
            <a:spLocks noGrp="1"/>
          </p:cNvSpPr>
          <p:nvPr>
            <p:ph type="sldNum" sz="quarter" idx="10"/>
          </p:nvPr>
        </p:nvSpPr>
        <p:spPr/>
        <p:txBody>
          <a:bodyPr/>
          <a:lstStyle/>
          <a:p>
            <a:fld id="{EB425539-E251-4053-9A4D-8F8D7FFF5CE1}" type="slidenum">
              <a:rPr lang="en-US" smtClean="0"/>
              <a:pPr/>
              <a:t>18</a:t>
            </a:fld>
            <a:endParaRPr lang="en-US" dirty="0"/>
          </a:p>
        </p:txBody>
      </p:sp>
    </p:spTree>
    <p:extLst>
      <p:ext uri="{BB962C8B-B14F-4D97-AF65-F5344CB8AC3E}">
        <p14:creationId xmlns:p14="http://schemas.microsoft.com/office/powerpoint/2010/main" val="33847863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b="1" i="1" dirty="0"/>
              <a:t>Optional</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sng" baseline="0" dirty="0"/>
              <a:t>Talking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Let’s look at another example of secondary data from the Behavioral Risk Factor Surveillance Survey or BRFSS.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This is an example of the prevalence of vegetable consumption in Utah by household income.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1" u="sng"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baseline="0" dirty="0"/>
              <a:t>Slide to be edited to fit with audience in terms of geographic location and focus area.</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a:t>https://www.cdc.gov/brfss/brfssprevalence/ </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19</a:t>
            </a:fld>
            <a:endParaRPr lang="en-US" dirty="0"/>
          </a:p>
        </p:txBody>
      </p:sp>
    </p:spTree>
    <p:extLst>
      <p:ext uri="{BB962C8B-B14F-4D97-AF65-F5344CB8AC3E}">
        <p14:creationId xmlns:p14="http://schemas.microsoft.com/office/powerpoint/2010/main" val="1668994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u="sng" dirty="0">
                <a:solidFill>
                  <a:schemeClr val="tx1"/>
                </a:solidFill>
                <a:latin typeface="+mn-lt"/>
                <a:cs typeface="Times New Roman" panose="02020603050405020304" pitchFamily="18" charset="0"/>
              </a:rPr>
              <a:t>Talking Points:</a:t>
            </a:r>
          </a:p>
          <a:p>
            <a:pPr marL="171450" indent="-171450">
              <a:buFont typeface="Arial" panose="020B0604020202020204" pitchFamily="34" charset="0"/>
              <a:buChar char="•"/>
            </a:pPr>
            <a:r>
              <a:rPr lang="en-US" b="0" i="0" dirty="0">
                <a:solidFill>
                  <a:schemeClr val="tx1"/>
                </a:solidFill>
                <a:latin typeface="+mn-lt"/>
                <a:cs typeface="Times New Roman" panose="02020603050405020304" pitchFamily="18" charset="0"/>
              </a:rPr>
              <a:t>Community assessment is the first step to start in program planning.</a:t>
            </a:r>
          </a:p>
          <a:p>
            <a:pPr marL="0" indent="0">
              <a:buFont typeface="Arial" panose="020B0604020202020204" pitchFamily="34" charset="0"/>
              <a:buNone/>
            </a:pPr>
            <a:endParaRPr lang="en-US" b="0" i="0" baseline="0" dirty="0">
              <a:solidFill>
                <a:schemeClr val="tx1"/>
              </a:solidFill>
              <a:latin typeface="+mn-lt"/>
              <a:cs typeface="Times New Roman" panose="02020603050405020304" pitchFamily="18" charset="0"/>
            </a:endParaRPr>
          </a:p>
          <a:p>
            <a:endParaRPr lang="en-US" b="0" i="0" dirty="0">
              <a:solidFill>
                <a:schemeClr val="tx1"/>
              </a:solidFill>
            </a:endParaRPr>
          </a:p>
          <a:p>
            <a:pPr marL="171450" indent="-171450">
              <a:buFont typeface="Arial" panose="020B0604020202020204" pitchFamily="34" charset="0"/>
              <a:buChar char="•"/>
            </a:pPr>
            <a:endParaRPr lang="en-US" dirty="0">
              <a:latin typeface="+mn-lt"/>
              <a:cs typeface="Times New Roman" panose="02020603050405020304" pitchFamily="18" charset="0"/>
            </a:endParaRPr>
          </a:p>
        </p:txBody>
      </p:sp>
      <p:sp>
        <p:nvSpPr>
          <p:cNvPr id="5" name="Slide Number Placeholder 4"/>
          <p:cNvSpPr>
            <a:spLocks noGrp="1"/>
          </p:cNvSpPr>
          <p:nvPr>
            <p:ph type="sldNum" sz="quarter" idx="11"/>
          </p:nvPr>
        </p:nvSpPr>
        <p:spPr>
          <a:xfrm>
            <a:off x="3899426" y="8823601"/>
            <a:ext cx="3110974" cy="465455"/>
          </a:xfrm>
          <a:prstGeom prst="rect">
            <a:avLst/>
          </a:prstGeom>
        </p:spPr>
        <p:txBody>
          <a:bodyPr/>
          <a:lstStyle/>
          <a:p>
            <a:fld id="{EB425539-E251-4053-9A4D-8F8D7FFF5CE1}"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944917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a:t>
            </a:r>
            <a:r>
              <a:rPr lang="en-US" b="1" i="1" dirty="0"/>
              <a:t>Optional</a:t>
            </a:r>
            <a:endParaRPr lang="en-US"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sng" baseline="0" dirty="0"/>
              <a:t>Talking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This is another secondary source of information.  You can look at the National Center for Health Statistics as a valuable source of data.</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Here you can see the drug overdose mortality rate for states.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https://www.cdc.gov/nchs/pressroom/sosmap/nav_us.htm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i="1"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1" baseline="0" dirty="0"/>
              <a:t>* Slide to be edited to fit with audience in terms of geographic location and focus area.</a:t>
            </a:r>
            <a:endParaRPr lang="en-US" b="1" i="1" dirty="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20</a:t>
            </a:fld>
            <a:endParaRPr lang="en-US" dirty="0"/>
          </a:p>
        </p:txBody>
      </p:sp>
    </p:spTree>
    <p:extLst>
      <p:ext uri="{BB962C8B-B14F-4D97-AF65-F5344CB8AC3E}">
        <p14:creationId xmlns:p14="http://schemas.microsoft.com/office/powerpoint/2010/main" val="8388553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Talking Points: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Another way to look</a:t>
            </a:r>
            <a:r>
              <a:rPr lang="en-US" baseline="0" dirty="0"/>
              <a:t> at secondary data about communities is to conduct a literature review in journals or books.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A literature review is a summary of the knowledge about a topic area.</a:t>
            </a:r>
            <a:endParaRPr lang="en-US" dirty="0"/>
          </a:p>
          <a:p>
            <a:endParaRPr lang="en-US" baseline="0" dirty="0"/>
          </a:p>
          <a:p>
            <a:pPr marL="171450" indent="-171450">
              <a:buFont typeface="Arial" panose="020B0604020202020204" pitchFamily="34" charset="0"/>
              <a:buChar char="•"/>
            </a:pPr>
            <a:r>
              <a:rPr lang="en-US" baseline="0" dirty="0"/>
              <a:t>Before starting a literature review, you should consider these questions.</a:t>
            </a:r>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21</a:t>
            </a:fld>
            <a:endParaRPr lang="en-US" dirty="0"/>
          </a:p>
        </p:txBody>
      </p:sp>
    </p:spTree>
    <p:extLst>
      <p:ext uri="{BB962C8B-B14F-4D97-AF65-F5344CB8AC3E}">
        <p14:creationId xmlns:p14="http://schemas.microsoft.com/office/powerpoint/2010/main" val="15331950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55650" indent="-290513" defTabSz="930275">
              <a:defRPr>
                <a:solidFill>
                  <a:schemeClr val="tx1"/>
                </a:solidFill>
                <a:latin typeface="Arial" panose="020B0604020202020204" pitchFamily="34" charset="0"/>
                <a:cs typeface="Arial" panose="020B0604020202020204" pitchFamily="34" charset="0"/>
              </a:defRPr>
            </a:lvl2pPr>
            <a:lvl3pPr marL="1163638" indent="-231775" defTabSz="930275">
              <a:defRPr>
                <a:solidFill>
                  <a:schemeClr val="tx1"/>
                </a:solidFill>
                <a:latin typeface="Arial" panose="020B0604020202020204" pitchFamily="34" charset="0"/>
                <a:cs typeface="Arial" panose="020B0604020202020204" pitchFamily="34" charset="0"/>
              </a:defRPr>
            </a:lvl3pPr>
            <a:lvl4pPr marL="1630363" indent="-231775" defTabSz="930275">
              <a:defRPr>
                <a:solidFill>
                  <a:schemeClr val="tx1"/>
                </a:solidFill>
                <a:latin typeface="Arial" panose="020B0604020202020204" pitchFamily="34" charset="0"/>
                <a:cs typeface="Arial" panose="020B0604020202020204" pitchFamily="34" charset="0"/>
              </a:defRPr>
            </a:lvl4pPr>
            <a:lvl5pPr marL="2095500" indent="-231775" defTabSz="930275">
              <a:defRPr>
                <a:solidFill>
                  <a:schemeClr val="tx1"/>
                </a:solidFill>
                <a:latin typeface="Arial" panose="020B0604020202020204" pitchFamily="34" charset="0"/>
                <a:cs typeface="Arial" panose="020B0604020202020204" pitchFamily="34" charset="0"/>
              </a:defRPr>
            </a:lvl5pPr>
            <a:lvl6pPr marL="2552700" indent="-231775"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09900" indent="-231775"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67100" indent="-231775"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24300" indent="-231775"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4FD0F18-32CA-488C-AA89-2FBFFAC6546D}" type="slidenum">
              <a:rPr lang="en-US" altLang="en-US" smtClean="0">
                <a:latin typeface="Calibri" panose="020F0502020204030204" pitchFamily="34" charset="0"/>
              </a:rPr>
              <a:pPr/>
              <a:t>22</a:t>
            </a:fld>
            <a:endParaRPr lang="en-US" altLang="en-US">
              <a:latin typeface="Calibri" panose="020F0502020204030204" pitchFamily="34" charset="0"/>
            </a:endParaRPr>
          </a:p>
        </p:txBody>
      </p:sp>
      <p:sp>
        <p:nvSpPr>
          <p:cNvPr id="49155" name="Rectangle 2"/>
          <p:cNvSpPr>
            <a:spLocks noGrp="1" noRot="1" noChangeAspect="1" noChangeArrowheads="1" noTextEdit="1"/>
          </p:cNvSpPr>
          <p:nvPr>
            <p:ph type="sldImg"/>
          </p:nvPr>
        </p:nvSpPr>
        <p:spPr>
          <a:xfrm>
            <a:off x="1184275" y="700088"/>
            <a:ext cx="4641850" cy="3481387"/>
          </a:xfrm>
          <a:ln/>
        </p:spPr>
      </p:sp>
      <p:sp>
        <p:nvSpPr>
          <p:cNvPr id="43012" name="Rectangle 3"/>
          <p:cNvSpPr>
            <a:spLocks noGrp="1" noChangeArrowheads="1"/>
          </p:cNvSpPr>
          <p:nvPr>
            <p:ph type="body" idx="1"/>
          </p:nvPr>
        </p:nvSpPr>
        <p:spPr/>
        <p:txBody>
          <a:bodyPr>
            <a:normAutofit/>
          </a:bodyPr>
          <a:lstStyle/>
          <a:p>
            <a:r>
              <a:rPr lang="en-US" b="1" u="sng" dirty="0"/>
              <a:t>Talking Points:</a:t>
            </a:r>
          </a:p>
          <a:p>
            <a:endParaRPr lang="en-US" dirty="0"/>
          </a:p>
          <a:p>
            <a:pPr marL="171450" indent="-171450">
              <a:buFont typeface="Arial" panose="020B0604020202020204" pitchFamily="34" charset="0"/>
              <a:buChar char="•"/>
            </a:pPr>
            <a:r>
              <a:rPr lang="en-US" dirty="0"/>
              <a:t>Now we are going to move to Primary Data collection methods.  These</a:t>
            </a:r>
            <a:r>
              <a:rPr lang="en-US" baseline="0" dirty="0"/>
              <a:t> are health data that you will collect yourself.</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You can collect either qualitative or quantitative data.</a:t>
            </a:r>
          </a:p>
          <a:p>
            <a:pPr marL="0" indent="0">
              <a:buFont typeface="Arial" panose="020B0604020202020204" pitchFamily="34" charset="0"/>
              <a:buNone/>
            </a:pPr>
            <a:endParaRPr lang="en-US" sz="120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baseline="0" dirty="0">
                <a:solidFill>
                  <a:schemeClr val="tx1"/>
                </a:solidFill>
                <a:effectLst/>
                <a:latin typeface="+mn-lt"/>
                <a:ea typeface="+mn-ea"/>
                <a:cs typeface="+mn-cs"/>
              </a:rPr>
              <a:t>Some examples of how you collect qualitative data are through interviews or focus groups. You can also collect quantitative data through structured interviews or surveys. Examples include collecting the number of minutes of moderate physical activity a survey participant may do each week. </a:t>
            </a:r>
          </a:p>
          <a:p>
            <a:pPr marL="171450" indent="-171450">
              <a:buFont typeface="Arial" panose="020B0604020202020204" pitchFamily="34" charset="0"/>
              <a:buChar char="•"/>
            </a:pPr>
            <a:endParaRPr lang="en-US" sz="1200" kern="1200" baseline="0" dirty="0">
              <a:solidFill>
                <a:schemeClr val="tx1"/>
              </a:solidFill>
              <a:effectLst/>
              <a:latin typeface="+mn-lt"/>
              <a:ea typeface="+mn-ea"/>
              <a:cs typeface="+mn-cs"/>
            </a:endParaRPr>
          </a:p>
          <a:p>
            <a:pPr marL="0" indent="0">
              <a:buFont typeface="Arial" panose="020B0604020202020204" pitchFamily="34" charset="0"/>
              <a:buNone/>
            </a:pPr>
            <a:r>
              <a:rPr lang="en-US" sz="1200" b="1" i="1" kern="1200" baseline="0" dirty="0">
                <a:solidFill>
                  <a:schemeClr val="tx1"/>
                </a:solidFill>
                <a:effectLst/>
                <a:latin typeface="+mn-lt"/>
                <a:ea typeface="+mn-ea"/>
                <a:cs typeface="+mn-cs"/>
              </a:rPr>
              <a:t>*Tailor the example to the audience</a:t>
            </a:r>
          </a:p>
          <a:p>
            <a:pPr eaLnBrk="1" hangingPunct="1">
              <a:spcBef>
                <a:spcPct val="0"/>
              </a:spcBef>
            </a:pPr>
            <a:endParaRPr lang="en-US"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005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recommend that you create a graphic to describe the levels of factors that are contributing to the problem you are focusing on in your community. In this graphic, the problem is colorectal cancer morbidity and mortality.  Factors at multiple levels are contributing to the problem. At the level of the individual community member and the health care provider, you can also consider personal determinants that influence their behaviors. These are things that go on inside a person as compared to the behaviors that can be seen.</a:t>
            </a:r>
          </a:p>
        </p:txBody>
      </p:sp>
      <p:sp>
        <p:nvSpPr>
          <p:cNvPr id="4" name="Slide Number Placeholder 3"/>
          <p:cNvSpPr>
            <a:spLocks noGrp="1"/>
          </p:cNvSpPr>
          <p:nvPr>
            <p:ph type="sldNum" sz="quarter" idx="10"/>
          </p:nvPr>
        </p:nvSpPr>
        <p:spPr/>
        <p:txBody>
          <a:bodyPr/>
          <a:lstStyle/>
          <a:p>
            <a:fld id="{A6F01058-CDAA-4A44-B3EA-64C14B42C821}"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69167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Talking Points:</a:t>
            </a:r>
          </a:p>
          <a:p>
            <a:endParaRPr lang="en-US" dirty="0"/>
          </a:p>
          <a:p>
            <a:pPr marL="171450" indent="-171450">
              <a:buFont typeface="Arial" panose="020B0604020202020204" pitchFamily="34" charset="0"/>
              <a:buChar char="•"/>
            </a:pPr>
            <a:r>
              <a:rPr lang="en-US" dirty="0"/>
              <a:t>This</a:t>
            </a:r>
            <a:r>
              <a:rPr lang="en-US" baseline="0" dirty="0"/>
              <a:t> is a slide to remind you of the definition of a community assessment.  Up to this point, we’ve been discussing ways to determine “what is” in a particular community or group. Now, we will focus on determining “what should be.”</a:t>
            </a:r>
          </a:p>
          <a:p>
            <a:endParaRPr lang="en-US" baseline="0" dirty="0"/>
          </a:p>
          <a:p>
            <a:pPr marL="171450" indent="-171450">
              <a:buFont typeface="Arial" panose="020B0604020202020204" pitchFamily="34" charset="0"/>
              <a:buChar char="•"/>
            </a:pPr>
            <a:r>
              <a:rPr lang="en-US" baseline="0" dirty="0"/>
              <a:t>“What is” refers to the current picture or current health of the community.</a:t>
            </a:r>
          </a:p>
          <a:p>
            <a:endParaRPr lang="en-US" baseline="0" dirty="0"/>
          </a:p>
          <a:p>
            <a:r>
              <a:rPr lang="en-US" b="1" u="sng" baseline="0" dirty="0"/>
              <a:t>Ask the Audience:</a:t>
            </a:r>
          </a:p>
          <a:p>
            <a:endParaRPr lang="en-US" baseline="0" dirty="0"/>
          </a:p>
          <a:p>
            <a:pPr marL="171450" indent="-171450">
              <a:buFont typeface="Arial" panose="020B0604020202020204" pitchFamily="34" charset="0"/>
              <a:buChar char="•"/>
            </a:pPr>
            <a:r>
              <a:rPr lang="en-US" baseline="0" dirty="0"/>
              <a:t>“What is” refers to and how they would determine “what should be” in the community. </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25</a:t>
            </a:fld>
            <a:endParaRPr lang="en-US" dirty="0"/>
          </a:p>
        </p:txBody>
      </p:sp>
    </p:spTree>
    <p:extLst>
      <p:ext uri="{BB962C8B-B14F-4D97-AF65-F5344CB8AC3E}">
        <p14:creationId xmlns:p14="http://schemas.microsoft.com/office/powerpoint/2010/main" val="16703840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Talking Points:</a:t>
            </a:r>
          </a:p>
          <a:p>
            <a:pPr marL="171450" indent="-171450">
              <a:buFont typeface="Arial" panose="020B0604020202020204" pitchFamily="34" charset="0"/>
              <a:buChar char="•"/>
            </a:pPr>
            <a:r>
              <a:rPr lang="en-US" dirty="0"/>
              <a:t>Completing a community</a:t>
            </a:r>
            <a:r>
              <a:rPr lang="en-US" baseline="0" dirty="0"/>
              <a:t> assessment will help you identify key health problems to address.  </a:t>
            </a:r>
          </a:p>
          <a:p>
            <a:pPr marL="171450" indent="-171450">
              <a:buFont typeface="Arial" panose="020B0604020202020204" pitchFamily="34" charset="0"/>
              <a:buChar char="•"/>
            </a:pPr>
            <a:r>
              <a:rPr lang="en-US" baseline="0" dirty="0"/>
              <a:t>Once you have collected the data, here are some methods for prioritizing what to address.</a:t>
            </a:r>
          </a:p>
          <a:p>
            <a:pPr marL="171450" lvl="3" indent="-171450">
              <a:buFont typeface="Arial" panose="020B0604020202020204" pitchFamily="34" charset="0"/>
              <a:buChar char="•"/>
            </a:pPr>
            <a:r>
              <a:rPr lang="en-US" b="0" kern="1200" dirty="0">
                <a:effectLst/>
                <a:latin typeface="Arial" charset="0"/>
                <a:ea typeface="+mn-ea"/>
                <a:cs typeface="+mn-cs"/>
              </a:rPr>
              <a:t>Nominal Group Technique: </a:t>
            </a:r>
            <a:r>
              <a:rPr lang="en-US" kern="1200" dirty="0">
                <a:effectLst/>
                <a:latin typeface="Arial" charset="0"/>
                <a:ea typeface="+mn-ea"/>
                <a:cs typeface="+mn-cs"/>
              </a:rPr>
              <a:t>Useful in the early phases of prioritization when</a:t>
            </a:r>
            <a:r>
              <a:rPr lang="en-US" dirty="0">
                <a:latin typeface="Arial" charset="0"/>
              </a:rPr>
              <a:t> you</a:t>
            </a:r>
            <a:r>
              <a:rPr lang="en-US" kern="1200" dirty="0">
                <a:effectLst/>
                <a:latin typeface="Arial" charset="0"/>
                <a:ea typeface="+mn-ea"/>
                <a:cs typeface="+mn-cs"/>
              </a:rPr>
              <a:t> need to generate a lot of ideas in a short amount of time and when input from multiple individuals must be taken into consideration (brainstorming, anonymous ranking)</a:t>
            </a:r>
            <a:endParaRPr lang="en-US" dirty="0">
              <a:latin typeface="Arial" charset="0"/>
              <a:cs typeface="Arial"/>
            </a:endParaRPr>
          </a:p>
          <a:p>
            <a:pPr marL="171450" lvl="3" indent="-171450">
              <a:buFont typeface="Arial" panose="020B0604020202020204" pitchFamily="34" charset="0"/>
              <a:buChar char="•"/>
            </a:pPr>
            <a:r>
              <a:rPr lang="en-US" sz="1200" b="0" kern="1200" dirty="0">
                <a:solidFill>
                  <a:schemeClr val="tx1"/>
                </a:solidFill>
                <a:effectLst/>
                <a:latin typeface="Arial" charset="0"/>
                <a:ea typeface="+mn-ea"/>
                <a:cs typeface="+mn-cs"/>
              </a:rPr>
              <a:t>Multi-voting Technique: Used when a long list of health problems/issues must be narrowed down to a few (multiple rounds of voting)</a:t>
            </a:r>
            <a:endParaRPr lang="en-US" sz="1600" b="1" kern="1200" dirty="0">
              <a:solidFill>
                <a:schemeClr val="tx1"/>
              </a:solidFill>
              <a:effectLst/>
              <a:latin typeface="Arial" charset="0"/>
              <a:ea typeface="+mn-ea"/>
              <a:cs typeface="+mn-cs"/>
            </a:endParaRPr>
          </a:p>
          <a:p>
            <a:pPr marL="171450" lvl="3" indent="-171450">
              <a:buFont typeface="Arial" panose="020B0604020202020204" pitchFamily="34" charset="0"/>
              <a:buChar char="•"/>
            </a:pPr>
            <a:r>
              <a:rPr lang="en-US" sz="1200" b="0" kern="1200" dirty="0">
                <a:solidFill>
                  <a:schemeClr val="tx1"/>
                </a:solidFill>
                <a:effectLst/>
                <a:latin typeface="Arial" charset="0"/>
                <a:ea typeface="+mn-ea"/>
                <a:cs typeface="+mn-cs"/>
              </a:rPr>
              <a:t>Strategy Grids: </a:t>
            </a:r>
            <a:r>
              <a:rPr lang="en-US" sz="1200" kern="1200" dirty="0">
                <a:solidFill>
                  <a:schemeClr val="tx1"/>
                </a:solidFill>
                <a:effectLst/>
                <a:latin typeface="Arial" charset="0"/>
                <a:ea typeface="+mn-ea"/>
                <a:cs typeface="+mn-cs"/>
              </a:rPr>
              <a:t>Helps agencies in refocusing efforts by shifting emphasis towards addressing problems that will yield the greatest results (e.g., Impact Matrix)</a:t>
            </a:r>
            <a:endParaRPr lang="en-US" sz="1400" kern="1200" dirty="0">
              <a:solidFill>
                <a:schemeClr val="tx1"/>
              </a:solidFill>
              <a:effectLst/>
              <a:latin typeface="Arial" charset="0"/>
              <a:ea typeface="+mn-ea"/>
              <a:cs typeface="+mn-cs"/>
            </a:endParaRPr>
          </a:p>
          <a:p>
            <a:pPr marL="171450" lvl="3" indent="-171450">
              <a:buFont typeface="Arial" panose="020B0604020202020204" pitchFamily="34" charset="0"/>
              <a:buChar char="•"/>
            </a:pPr>
            <a:r>
              <a:rPr lang="en-US" sz="1200" b="0" kern="1200" dirty="0">
                <a:solidFill>
                  <a:schemeClr val="tx1"/>
                </a:solidFill>
                <a:effectLst/>
                <a:latin typeface="Arial" charset="0"/>
                <a:ea typeface="+mn-ea"/>
                <a:cs typeface="+mn-cs"/>
              </a:rPr>
              <a:t>Hanlon Method: </a:t>
            </a:r>
            <a:r>
              <a:rPr lang="en-US" sz="1200" kern="1200" dirty="0">
                <a:solidFill>
                  <a:schemeClr val="tx1"/>
                </a:solidFill>
                <a:effectLst/>
                <a:latin typeface="Arial" charset="0"/>
                <a:ea typeface="+mn-ea"/>
                <a:cs typeface="+mn-cs"/>
              </a:rPr>
              <a:t>Complex method used when the desired outcome is an objective list of health priorities based on baseline data and numerical values</a:t>
            </a:r>
            <a:endParaRPr lang="en-US" sz="1400" kern="1200" dirty="0">
              <a:solidFill>
                <a:schemeClr val="tx1"/>
              </a:solidFill>
              <a:effectLst/>
              <a:latin typeface="Arial" charset="0"/>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Ask the audience:</a:t>
            </a:r>
          </a:p>
          <a:p>
            <a:pPr marL="0"/>
            <a:r>
              <a:rPr lang="en-US" dirty="0"/>
              <a:t>What are the pros and cons for each of</a:t>
            </a:r>
            <a:r>
              <a:rPr lang="en-US" baseline="0" dirty="0"/>
              <a:t> these?</a:t>
            </a:r>
            <a:endParaRPr lang="en-US" dirty="0"/>
          </a:p>
        </p:txBody>
      </p:sp>
      <p:sp>
        <p:nvSpPr>
          <p:cNvPr id="4" name="Slide Number Placeholder 3"/>
          <p:cNvSpPr>
            <a:spLocks noGrp="1"/>
          </p:cNvSpPr>
          <p:nvPr>
            <p:ph type="sldNum" sz="quarter" idx="10"/>
          </p:nvPr>
        </p:nvSpPr>
        <p:spPr/>
        <p:txBody>
          <a:bodyPr/>
          <a:lstStyle/>
          <a:p>
            <a:pPr>
              <a:defRPr/>
            </a:pPr>
            <a:fld id="{3775AEB6-8179-4CE9-AB7B-15193185AB78}" type="slidenum">
              <a:rPr lang="en-US" smtClean="0"/>
              <a:pPr>
                <a:defRPr/>
              </a:pPr>
              <a:t>26</a:t>
            </a:fld>
            <a:endParaRPr lang="en-US"/>
          </a:p>
        </p:txBody>
      </p:sp>
    </p:spTree>
    <p:extLst>
      <p:ext uri="{BB962C8B-B14F-4D97-AF65-F5344CB8AC3E}">
        <p14:creationId xmlns:p14="http://schemas.microsoft.com/office/powerpoint/2010/main" val="24710985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2688" y="698500"/>
            <a:ext cx="4645025" cy="3482975"/>
          </a:xfrm>
        </p:spPr>
      </p:sp>
      <p:sp>
        <p:nvSpPr>
          <p:cNvPr id="3" name="Notes Placeholder 2"/>
          <p:cNvSpPr>
            <a:spLocks noGrp="1"/>
          </p:cNvSpPr>
          <p:nvPr>
            <p:ph type="body" idx="1"/>
          </p:nvPr>
        </p:nvSpPr>
        <p:spPr/>
        <p:txBody>
          <a:bodyPr/>
          <a:lstStyle/>
          <a:p>
            <a:r>
              <a:rPr lang="en-US" b="1" u="sng" dirty="0"/>
              <a:t>Talking Points:</a:t>
            </a:r>
          </a:p>
          <a:p>
            <a:endParaRPr lang="en-US" dirty="0"/>
          </a:p>
          <a:p>
            <a:pPr marL="171450" indent="-171450">
              <a:buFont typeface="Arial" panose="020B0604020202020204" pitchFamily="34" charset="0"/>
              <a:buChar char="•"/>
            </a:pPr>
            <a:r>
              <a:rPr lang="en-US" dirty="0"/>
              <a:t>Completing a community</a:t>
            </a:r>
            <a:r>
              <a:rPr lang="en-US" baseline="0" dirty="0"/>
              <a:t> assessment will help you identify key health problems to address.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Once you have identified these issues and prioritize the key health problem to address then you can consider goals and objectives.</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Goals are long-term aims of a program, policy or strategy, while objectives fall under goals.  They are short-term aims to help reach a goal.</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Objectives are strategies or steps that will help you get to where you want to go.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Some people use different language or get goals and objectives confused. Just keep in mind, goals describe an ultimate ideal.  To reach that ideal (goal) there are a number of smaller steps that have to happen.  These steps include the various types of objectives that are essential to realizing the goals and outcomes that will hopefully result from your efforts.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4F80F703-743E-41F9-9E30-8B859417960E}" type="slidenum">
              <a:rPr lang="en-US" smtClean="0"/>
              <a:pPr/>
              <a:t>27</a:t>
            </a:fld>
            <a:endParaRPr lang="en-US"/>
          </a:p>
        </p:txBody>
      </p:sp>
    </p:spTree>
    <p:extLst>
      <p:ext uri="{BB962C8B-B14F-4D97-AF65-F5344CB8AC3E}">
        <p14:creationId xmlns:p14="http://schemas.microsoft.com/office/powerpoint/2010/main" val="12468064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Talking Points:</a:t>
            </a:r>
          </a:p>
          <a:p>
            <a:endParaRPr lang="en-US" dirty="0"/>
          </a:p>
          <a:p>
            <a:pPr marL="171450" indent="-171450">
              <a:buFont typeface="Arial" panose="020B0604020202020204" pitchFamily="34" charset="0"/>
              <a:buChar char="•"/>
            </a:pPr>
            <a:r>
              <a:rPr lang="en-US" dirty="0"/>
              <a:t>Completing a community</a:t>
            </a:r>
            <a:r>
              <a:rPr lang="en-US" baseline="0" dirty="0"/>
              <a:t> assessment will help you identify key health problems to address.  </a:t>
            </a:r>
          </a:p>
          <a:p>
            <a:pPr marL="171450" indent="-171450">
              <a:buFont typeface="Arial" panose="020B0604020202020204" pitchFamily="34" charset="0"/>
              <a:buChar char="•"/>
            </a:pPr>
            <a:endParaRPr lang="en-US" baseline="0" dirty="0"/>
          </a:p>
          <a:p>
            <a:pPr marL="171450" indent="-171450">
              <a:buFont typeface="Arial" panose="020B0604020202020204" pitchFamily="34" charset="0"/>
              <a:buChar char="•"/>
            </a:pPr>
            <a:r>
              <a:rPr lang="en-US" baseline="0" dirty="0"/>
              <a:t>Once you have identified these issues and prioritize the key health problem to address then you can consider goals and objectives.</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Goals are long-term aims of a program, policy or strategy, while objectives fall under goals.  They are short-term aims to help reach a goal.</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Objective are often written in the SMART format, which means that they are specific, measurable, achievable, realistic and time bound.</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Think about using SMART objectives:  specific, measurable, attainable, relevant, and time-bound. Have in mind what your target population is for your goal, what are the desired outcomes, how will this be tracked or measured, what’s considered a success, and what’s the timeframe (3-4 years or longer-term)?</a:t>
            </a:r>
          </a:p>
          <a:p>
            <a:endParaRPr lang="en-US" dirty="0"/>
          </a:p>
        </p:txBody>
      </p:sp>
      <p:sp>
        <p:nvSpPr>
          <p:cNvPr id="4" name="Slide Number Placeholder 3"/>
          <p:cNvSpPr>
            <a:spLocks noGrp="1"/>
          </p:cNvSpPr>
          <p:nvPr>
            <p:ph type="sldNum" sz="quarter" idx="10"/>
          </p:nvPr>
        </p:nvSpPr>
        <p:spPr/>
        <p:txBody>
          <a:bodyPr/>
          <a:lstStyle/>
          <a:p>
            <a:pPr>
              <a:defRPr/>
            </a:pPr>
            <a:fld id="{3775AEB6-8179-4CE9-AB7B-15193185AB78}" type="slidenum">
              <a:rPr lang="en-US" smtClean="0"/>
              <a:pPr>
                <a:defRPr/>
              </a:pPr>
              <a:t>28</a:t>
            </a:fld>
            <a:endParaRPr lang="en-US"/>
          </a:p>
        </p:txBody>
      </p:sp>
    </p:spTree>
    <p:extLst>
      <p:ext uri="{BB962C8B-B14F-4D97-AF65-F5344CB8AC3E}">
        <p14:creationId xmlns:p14="http://schemas.microsoft.com/office/powerpoint/2010/main" val="26185380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Talking Points: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Remember, objectives don’t have to be these huge, long-term objectives. </a:t>
            </a:r>
            <a:r>
              <a:rPr lang="en-US" sz="1200" b="1" kern="1200" dirty="0">
                <a:solidFill>
                  <a:schemeClr val="tx1"/>
                </a:solidFill>
                <a:effectLst/>
                <a:latin typeface="+mn-lt"/>
                <a:ea typeface="+mn-ea"/>
                <a:cs typeface="+mn-cs"/>
              </a:rPr>
              <a:t>Mix of long and short “wins” to keep partners engaged and community seeing results.</a:t>
            </a:r>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Short-term:</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What awareness must be created and with whom?</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What knowledge or skill must be increased and by whom?</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What behaviors must change?  How and by whom?</a:t>
            </a:r>
            <a:endParaRPr lang="en-US" sz="1200" kern="1200" dirty="0">
              <a:solidFill>
                <a:schemeClr val="tx1"/>
              </a:solidFill>
              <a:effectLst/>
              <a:latin typeface="+mn-lt"/>
              <a:ea typeface="+mn-ea"/>
              <a:cs typeface="+mn-cs"/>
            </a:endParaRPr>
          </a:p>
          <a:p>
            <a:endParaRPr lang="en-US" altLang="en-US" b="1" i="1" dirty="0">
              <a:latin typeface="Arial" panose="020B0604020202020204" pitchFamily="34" charset="0"/>
              <a:ea typeface="ＭＳ Ｐゴシック" panose="020B0600070205080204" pitchFamily="34" charset="-128"/>
            </a:endParaRPr>
          </a:p>
          <a:p>
            <a:r>
              <a:rPr lang="en-US" sz="1200" i="1" kern="1200" dirty="0">
                <a:solidFill>
                  <a:schemeClr val="tx1"/>
                </a:solidFill>
                <a:effectLst/>
                <a:latin typeface="+mn-lt"/>
                <a:ea typeface="+mn-ea"/>
                <a:cs typeface="+mn-cs"/>
              </a:rPr>
              <a:t>Long term:</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How must the environment change?</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What policies must be changed and/or adopted?</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What types of system changes are needed?</a:t>
            </a:r>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How does health status need to change?</a:t>
            </a:r>
            <a:endParaRPr lang="en-US" sz="1200" kern="1200" dirty="0">
              <a:solidFill>
                <a:schemeClr val="tx1"/>
              </a:solidFill>
              <a:effectLst/>
              <a:latin typeface="+mn-lt"/>
              <a:ea typeface="+mn-ea"/>
              <a:cs typeface="+mn-cs"/>
            </a:endParaRPr>
          </a:p>
          <a:p>
            <a:endParaRPr lang="en-US" altLang="en-US" b="1" i="1" dirty="0">
              <a:latin typeface="Arial" panose="020B0604020202020204" pitchFamily="34" charset="0"/>
              <a:ea typeface="ＭＳ Ｐゴシック" panose="020B0600070205080204" pitchFamily="34" charset="-128"/>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defTabSz="931863"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defTabSz="931863"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defTabSz="931863"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defTabSz="931863"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fld id="{8088F11D-BD29-4AFB-B83D-002241F98364}" type="slidenum">
              <a:rPr lang="en-US" altLang="en-US"/>
              <a:pPr eaLnBrk="1" hangingPunct="1"/>
              <a:t>29</a:t>
            </a:fld>
            <a:endParaRPr lang="en-US" altLang="en-US"/>
          </a:p>
        </p:txBody>
      </p:sp>
    </p:spTree>
    <p:extLst>
      <p:ext uri="{BB962C8B-B14F-4D97-AF65-F5344CB8AC3E}">
        <p14:creationId xmlns:p14="http://schemas.microsoft.com/office/powerpoint/2010/main" val="20275463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Talking Points:</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dirty="0"/>
              <a:t>In writing objectives, you often have to consider</a:t>
            </a:r>
            <a:r>
              <a:rPr lang="en-US" baseline="0" dirty="0"/>
              <a:t> what your measurable target should be.  </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Resources like Healthy People 2020 offers some targets and baseline data that you can use to write your objectives. </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Keep in mind that you may need to tailor based on the baseline observed in your community.  For example, if only 45% of African American adults aged 50-75 in your community have received CRC screening, would you want to keep the target of 70.5%?  Is this realistic? </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Using these targets helps you follow national benchmarks, but it is important to also keep them realistic based on the baseline levels observed in your community.</a:t>
            </a:r>
          </a:p>
          <a:p>
            <a:endParaRPr lang="en-US"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i="1" baseline="0" dirty="0"/>
              <a:t>Slide to be edited to fit with audience in terms of geographic location and focus area.</a:t>
            </a:r>
          </a:p>
          <a:p>
            <a:r>
              <a:rPr lang="en-US" sz="1200" kern="1200" dirty="0">
                <a:solidFill>
                  <a:schemeClr val="tx1"/>
                </a:solidFill>
                <a:effectLst/>
                <a:latin typeface="+mn-lt"/>
                <a:ea typeface="+mn-ea"/>
                <a:cs typeface="+mn-cs"/>
              </a:rPr>
              <a:t/>
            </a:r>
            <a:br>
              <a:rPr lang="en-US" sz="1200" kern="1200" dirty="0">
                <a:solidFill>
                  <a:schemeClr val="tx1"/>
                </a:solidFill>
                <a:effectLst/>
                <a:latin typeface="+mn-lt"/>
                <a:ea typeface="+mn-ea"/>
                <a:cs typeface="+mn-cs"/>
              </a:rPr>
            </a:br>
            <a:endParaRPr lang="en-US" baseline="0" dirty="0"/>
          </a:p>
        </p:txBody>
      </p:sp>
      <p:sp>
        <p:nvSpPr>
          <p:cNvPr id="4" name="Slide Number Placeholder 3"/>
          <p:cNvSpPr>
            <a:spLocks noGrp="1"/>
          </p:cNvSpPr>
          <p:nvPr>
            <p:ph type="sldNum" sz="quarter" idx="10"/>
          </p:nvPr>
        </p:nvSpPr>
        <p:spPr/>
        <p:txBody>
          <a:bodyPr/>
          <a:lstStyle/>
          <a:p>
            <a:pPr>
              <a:defRPr/>
            </a:pPr>
            <a:fld id="{3775AEB6-8179-4CE9-AB7B-15193185AB78}" type="slidenum">
              <a:rPr lang="en-US" smtClean="0"/>
              <a:pPr>
                <a:defRPr/>
              </a:pPr>
              <a:t>30</a:t>
            </a:fld>
            <a:endParaRPr lang="en-US"/>
          </a:p>
        </p:txBody>
      </p:sp>
    </p:spTree>
    <p:extLst>
      <p:ext uri="{BB962C8B-B14F-4D97-AF65-F5344CB8AC3E}">
        <p14:creationId xmlns:p14="http://schemas.microsoft.com/office/powerpoint/2010/main" val="1687023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Talking Points:</a:t>
            </a:r>
          </a:p>
          <a:p>
            <a:endParaRPr lang="en-US" b="1" u="sng" dirty="0"/>
          </a:p>
          <a:p>
            <a:pPr marL="0" indent="0">
              <a:buFont typeface="Arial" panose="020B0604020202020204" pitchFamily="34" charset="0"/>
              <a:buNone/>
            </a:pPr>
            <a:r>
              <a:rPr lang="en-US" dirty="0"/>
              <a:t>In this session</a:t>
            </a:r>
            <a:r>
              <a:rPr lang="en-US" baseline="0" dirty="0"/>
              <a:t>, we will discuss the importance of community assessment and the various methods of conducting a community assessment. You will:</a:t>
            </a:r>
          </a:p>
          <a:p>
            <a:pPr marL="0" lvl="0" indent="0">
              <a:buFontTx/>
              <a:buNone/>
            </a:pPr>
            <a:endParaRPr lang="en-US" baseline="0" dirty="0"/>
          </a:p>
          <a:p>
            <a:pPr marL="171450" lvl="1" indent="-171450">
              <a:spcAft>
                <a:spcPts val="1200"/>
              </a:spcAft>
              <a:buFont typeface="Arial" panose="020B0604020202020204" pitchFamily="34" charset="0"/>
              <a:buChar char="•"/>
            </a:pPr>
            <a:r>
              <a:rPr lang="en-US" dirty="0">
                <a:cs typeface="Arial" pitchFamily="34" charset="0"/>
              </a:rPr>
              <a:t>Discuss how community assessment can improve processes for selecting, adapting, and evaluating an evidence-based intervention</a:t>
            </a:r>
          </a:p>
          <a:p>
            <a:pPr marL="171450" lvl="1" indent="-171450">
              <a:spcAft>
                <a:spcPts val="1200"/>
              </a:spcAft>
              <a:buFont typeface="Arial" panose="020B0604020202020204" pitchFamily="34" charset="0"/>
              <a:buChar char="•"/>
            </a:pPr>
            <a:r>
              <a:rPr lang="en-US" dirty="0">
                <a:cs typeface="Arial" pitchFamily="34" charset="0"/>
              </a:rPr>
              <a:t>Know what types of questions to answer using community assessment</a:t>
            </a:r>
          </a:p>
          <a:p>
            <a:pPr marL="171450" lvl="1" indent="-171450">
              <a:spcAft>
                <a:spcPts val="1200"/>
              </a:spcAft>
              <a:buFont typeface="Arial" panose="020B0604020202020204" pitchFamily="34" charset="0"/>
              <a:buChar char="•"/>
            </a:pPr>
            <a:r>
              <a:rPr lang="en-US" dirty="0">
                <a:cs typeface="Arial" pitchFamily="34" charset="0"/>
              </a:rPr>
              <a:t>Identify sources of primary and secondary</a:t>
            </a:r>
          </a:p>
          <a:p>
            <a:pPr marL="171450" lvl="1" indent="-171450">
              <a:spcAft>
                <a:spcPts val="1200"/>
              </a:spcAft>
              <a:buFont typeface="Arial" panose="020B0604020202020204" pitchFamily="34" charset="0"/>
              <a:buChar char="•"/>
            </a:pPr>
            <a:r>
              <a:rPr lang="en-US" dirty="0">
                <a:cs typeface="Arial" pitchFamily="34" charset="0"/>
              </a:rPr>
              <a:t>Know how to develop health goals and behavioral/environmental objectives based on community assessment data</a:t>
            </a:r>
          </a:p>
          <a:p>
            <a:endParaRPr lang="en-US" dirty="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3</a:t>
            </a:fld>
            <a:endParaRPr lang="en-US" dirty="0"/>
          </a:p>
        </p:txBody>
      </p:sp>
    </p:spTree>
    <p:extLst>
      <p:ext uri="{BB962C8B-B14F-4D97-AF65-F5344CB8AC3E}">
        <p14:creationId xmlns:p14="http://schemas.microsoft.com/office/powerpoint/2010/main" val="4582474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Talking</a:t>
            </a:r>
            <a:r>
              <a:rPr lang="en-US" b="1" u="sng" baseline="0" dirty="0"/>
              <a:t> Points:</a:t>
            </a:r>
          </a:p>
          <a:p>
            <a:endParaRPr lang="en-US" dirty="0"/>
          </a:p>
          <a:p>
            <a:pPr marL="171450" indent="-171450">
              <a:buFont typeface="Arial" panose="020B0604020202020204" pitchFamily="34" charset="0"/>
              <a:buChar char="•"/>
            </a:pPr>
            <a:r>
              <a:rPr lang="en-US" dirty="0"/>
              <a:t>Here are examples of a program goal and some objectives related to that goal.</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The</a:t>
            </a:r>
            <a:r>
              <a:rPr lang="en-US" baseline="0" dirty="0"/>
              <a:t> goal of a program may be to reduce cervical cancer mortality or deaths in the community.</a:t>
            </a:r>
          </a:p>
          <a:p>
            <a:pPr marL="171450" indent="-171450">
              <a:buFont typeface="Arial" panose="020B0604020202020204" pitchFamily="34" charset="0"/>
              <a:buChar char="•"/>
            </a:pPr>
            <a:endParaRPr lang="en-US" baseline="0" dirty="0"/>
          </a:p>
          <a:p>
            <a:pPr marL="1714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One objective may be that from attending the program, </a:t>
            </a:r>
            <a:r>
              <a:rPr lang="en-US" dirty="0">
                <a:cs typeface="Arial" pitchFamily="34" charset="0"/>
              </a:rPr>
              <a:t>“By the end of the first education session, at least 80% of the participants will be able to list three risk factors for cervical cancer”.</a:t>
            </a:r>
          </a:p>
          <a:p>
            <a:endParaRPr lang="en-US" b="1" u="sng" dirty="0"/>
          </a:p>
          <a:p>
            <a:r>
              <a:rPr lang="en-US" b="1" u="sng" dirty="0"/>
              <a:t>Ask the Audience:</a:t>
            </a:r>
          </a:p>
          <a:p>
            <a:endParaRPr lang="en-US" dirty="0"/>
          </a:p>
          <a:p>
            <a:pPr marL="171450" indent="-171450">
              <a:buFont typeface="Arial" panose="020B0604020202020204" pitchFamily="34" charset="0"/>
              <a:buChar char="•"/>
            </a:pPr>
            <a:r>
              <a:rPr lang="en-US" dirty="0"/>
              <a:t>Can you</a:t>
            </a:r>
            <a:r>
              <a:rPr lang="en-US" baseline="0" dirty="0"/>
              <a:t> think of another objective that this program may address?</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i="1" dirty="0"/>
              <a:t>Solicit additional goals and SMART</a:t>
            </a:r>
            <a:r>
              <a:rPr lang="en-US" i="1" baseline="0" dirty="0"/>
              <a:t> objectives from participants – something that they would actually use in their work.  Record these on flip charts and then refer back to these objectives during the Evaluation portion of the training that focuses on sources and tools to track/measure SMART objectives.</a:t>
            </a:r>
            <a:endParaRPr lang="en-US" i="1"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31</a:t>
            </a:fld>
            <a:endParaRPr lang="en-US" dirty="0"/>
          </a:p>
        </p:txBody>
      </p:sp>
    </p:spTree>
    <p:extLst>
      <p:ext uri="{BB962C8B-B14F-4D97-AF65-F5344CB8AC3E}">
        <p14:creationId xmlns:p14="http://schemas.microsoft.com/office/powerpoint/2010/main" val="362168906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US" b="1" i="1" dirty="0"/>
              <a:t>*Review</a:t>
            </a:r>
            <a:r>
              <a:rPr lang="en-US" b="1" i="1" baseline="0" dirty="0"/>
              <a:t> this in order to remind participants of where community assessments fits in with the larger EBP training.</a:t>
            </a:r>
          </a:p>
          <a:p>
            <a:endParaRPr lang="en-US" b="1" u="sng" dirty="0"/>
          </a:p>
          <a:p>
            <a:r>
              <a:rPr lang="en-US" b="1" u="sng" dirty="0"/>
              <a:t>Talking Points:</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Remember that community assessment is an important step to knowing your population and important for implementing and perhaps adapting an evidence-based approach.  </a:t>
            </a:r>
          </a:p>
          <a:p>
            <a:endParaRPr lang="en-US" baseline="0" dirty="0"/>
          </a:p>
          <a:p>
            <a:pPr marL="171450" indent="-171450">
              <a:buFont typeface="Arial" panose="020B0604020202020204" pitchFamily="34" charset="0"/>
              <a:buChar char="•"/>
            </a:pPr>
            <a:r>
              <a:rPr lang="en-US" baseline="0" dirty="0"/>
              <a:t>Assessment helps to:</a:t>
            </a:r>
          </a:p>
          <a:p>
            <a:pPr marL="0" indent="0">
              <a:buFont typeface="Arial" panose="020B0604020202020204" pitchFamily="34" charset="0"/>
              <a:buNone/>
            </a:pPr>
            <a:endParaRPr lang="en-US" baseline="0" dirty="0"/>
          </a:p>
          <a:p>
            <a:pPr lvl="1">
              <a:buFont typeface="Arial" pitchFamily="34" charset="0"/>
              <a:buChar char="•"/>
            </a:pPr>
            <a:r>
              <a:rPr lang="en-US" dirty="0"/>
              <a:t>Understand determinants or factors that affect a health issue</a:t>
            </a:r>
            <a:br>
              <a:rPr lang="en-US" dirty="0"/>
            </a:br>
            <a:endParaRPr lang="en-US" dirty="0"/>
          </a:p>
          <a:p>
            <a:pPr lvl="1">
              <a:buFont typeface="Arial" pitchFamily="34" charset="0"/>
              <a:buChar char="•"/>
            </a:pPr>
            <a:r>
              <a:rPr lang="en-US" dirty="0"/>
              <a:t>Have information to better select programs, policies or strategies to meet the needs of your community</a:t>
            </a:r>
            <a:br>
              <a:rPr lang="en-US" dirty="0"/>
            </a:br>
            <a:endParaRPr lang="en-US" dirty="0"/>
          </a:p>
          <a:p>
            <a:pPr lvl="1">
              <a:buFont typeface="Arial" pitchFamily="34" charset="0"/>
              <a:buChar char="•"/>
            </a:pPr>
            <a:r>
              <a:rPr lang="en-US" dirty="0"/>
              <a:t>Gain data to assist in adapting programs or strategies to make them more relevant to the community</a:t>
            </a:r>
            <a:br>
              <a:rPr lang="en-US" dirty="0"/>
            </a:br>
            <a:endParaRPr lang="en-US" dirty="0"/>
          </a:p>
          <a:p>
            <a:pPr lvl="1">
              <a:buFont typeface="Arial" pitchFamily="34" charset="0"/>
              <a:buChar char="•"/>
            </a:pPr>
            <a:r>
              <a:rPr lang="en-US" dirty="0"/>
              <a:t>Know the community context when implementing or evaluating a new program, policy or strategy</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32</a:t>
            </a:fld>
            <a:endParaRPr lang="en-US" dirty="0"/>
          </a:p>
        </p:txBody>
      </p:sp>
    </p:spTree>
    <p:extLst>
      <p:ext uri="{BB962C8B-B14F-4D97-AF65-F5344CB8AC3E}">
        <p14:creationId xmlns:p14="http://schemas.microsoft.com/office/powerpoint/2010/main" val="24912121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Ask the Audience:</a:t>
            </a:r>
          </a:p>
          <a:p>
            <a:r>
              <a:rPr lang="en-US" dirty="0"/>
              <a:t>Do you have any questions?</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B425539-E251-4053-9A4D-8F8D7FFF5CE1}"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86448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425539-E251-4053-9A4D-8F8D7FFF5CE1}" type="slidenum">
              <a:rPr lang="en-US" smtClean="0"/>
              <a:pPr/>
              <a:t>34</a:t>
            </a:fld>
            <a:endParaRPr lang="en-US" dirty="0"/>
          </a:p>
        </p:txBody>
      </p:sp>
    </p:spTree>
    <p:extLst>
      <p:ext uri="{BB962C8B-B14F-4D97-AF65-F5344CB8AC3E}">
        <p14:creationId xmlns:p14="http://schemas.microsoft.com/office/powerpoint/2010/main" val="4288813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Talking Points:</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How</a:t>
            </a:r>
            <a:r>
              <a:rPr lang="en-US" baseline="0" dirty="0"/>
              <a:t> can we make the leap from knowing what the priorities are in our community to being effective in improving community health? </a:t>
            </a:r>
          </a:p>
          <a:p>
            <a:pPr marL="171450" indent="-171450">
              <a:buFont typeface="Arial" panose="020B0604020202020204" pitchFamily="34" charset="0"/>
              <a:buChar char="•"/>
            </a:pPr>
            <a:r>
              <a:rPr lang="en-US" baseline="0" dirty="0"/>
              <a:t>Many community partners in a community assessment process – what’s been done since the last data assessment? What marked improvements are we </a:t>
            </a:r>
            <a:r>
              <a:rPr lang="en-US" i="1" u="sng" baseline="0" dirty="0"/>
              <a:t>actually</a:t>
            </a:r>
            <a:r>
              <a:rPr lang="en-US" baseline="0" dirty="0"/>
              <a:t> seeing? </a:t>
            </a:r>
          </a:p>
          <a:p>
            <a:pPr marL="171450" indent="-171450">
              <a:buFont typeface="Arial" panose="020B0604020202020204" pitchFamily="34" charset="0"/>
              <a:buChar char="•"/>
            </a:pPr>
            <a:r>
              <a:rPr lang="en-US" baseline="0" dirty="0"/>
              <a:t>Start by asking: are we relying on sound, high-quality (aka evidence-based) information to get us where we want to go? </a:t>
            </a:r>
          </a:p>
          <a:p>
            <a:pPr marL="171450" indent="-171450">
              <a:buFont typeface="Arial" panose="020B0604020202020204" pitchFamily="34" charset="0"/>
              <a:buChar char="•"/>
            </a:pPr>
            <a:r>
              <a:rPr lang="en-US" baseline="0" dirty="0"/>
              <a:t>Begin with the end in mind (what are your intended outcomes) to drive how you will get there.</a:t>
            </a:r>
            <a:endParaRPr lang="en-US" dirty="0"/>
          </a:p>
        </p:txBody>
      </p:sp>
      <p:sp>
        <p:nvSpPr>
          <p:cNvPr id="4" name="Slide Number Placeholder 3"/>
          <p:cNvSpPr>
            <a:spLocks noGrp="1"/>
          </p:cNvSpPr>
          <p:nvPr>
            <p:ph type="sldNum" sz="quarter" idx="10"/>
          </p:nvPr>
        </p:nvSpPr>
        <p:spPr/>
        <p:txBody>
          <a:bodyPr/>
          <a:lstStyle/>
          <a:p>
            <a:pPr>
              <a:defRPr/>
            </a:pPr>
            <a:fld id="{3775AEB6-8179-4CE9-AB7B-15193185AB78}" type="slidenum">
              <a:rPr lang="en-US" smtClean="0"/>
              <a:pPr>
                <a:defRPr/>
              </a:pPr>
              <a:t>4</a:t>
            </a:fld>
            <a:endParaRPr lang="en-US"/>
          </a:p>
        </p:txBody>
      </p:sp>
    </p:spTree>
    <p:extLst>
      <p:ext uri="{BB962C8B-B14F-4D97-AF65-F5344CB8AC3E}">
        <p14:creationId xmlns:p14="http://schemas.microsoft.com/office/powerpoint/2010/main" val="4280610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1" u="sng" dirty="0"/>
              <a:t>Ask the Audience </a:t>
            </a:r>
            <a:r>
              <a:rPr lang="en-US" b="1" u="sng" baseline="0" dirty="0"/>
              <a:t>(before reading slide):</a:t>
            </a:r>
          </a:p>
          <a:p>
            <a:endParaRPr lang="en-US" b="1" u="sng" baseline="0" dirty="0"/>
          </a:p>
          <a:p>
            <a:pPr marL="171450" indent="-171450">
              <a:buFont typeface="Arial" panose="020B0604020202020204" pitchFamily="34" charset="0"/>
              <a:buChar char="•"/>
            </a:pPr>
            <a:r>
              <a:rPr lang="en-US" dirty="0"/>
              <a:t>How they would define a community assessment?</a:t>
            </a:r>
          </a:p>
          <a:p>
            <a:pPr marL="0" indent="0">
              <a:buFont typeface="Arial" panose="020B0604020202020204" pitchFamily="34" charset="0"/>
              <a:buNone/>
            </a:pPr>
            <a:endParaRPr lang="en-US" dirty="0"/>
          </a:p>
          <a:p>
            <a:pPr marL="171450" indent="-171450">
              <a:buFont typeface="Arial" panose="020B0604020202020204" pitchFamily="34" charset="0"/>
              <a:buChar char="•"/>
            </a:pPr>
            <a:r>
              <a:rPr lang="en-US" dirty="0"/>
              <a:t>How would you define community assessment?</a:t>
            </a:r>
          </a:p>
          <a:p>
            <a:endParaRPr lang="en-US" dirty="0"/>
          </a:p>
          <a:p>
            <a:r>
              <a:rPr lang="en-US" b="1" u="sng" baseline="0" dirty="0"/>
              <a:t>Talking Points:</a:t>
            </a:r>
          </a:p>
          <a:p>
            <a:endParaRPr lang="en-US" baseline="0" dirty="0"/>
          </a:p>
          <a:p>
            <a:pPr marL="171450" indent="-171450">
              <a:buFont typeface="Arial" panose="020B0604020202020204" pitchFamily="34" charset="0"/>
              <a:buChar char="•"/>
            </a:pPr>
            <a:r>
              <a:rPr lang="en-US" baseline="0" dirty="0"/>
              <a:t>“What is” refers to the current picture or current health of the community.</a:t>
            </a:r>
          </a:p>
          <a:p>
            <a:endParaRPr lang="en-US" baseline="0" dirty="0"/>
          </a:p>
          <a:p>
            <a:r>
              <a:rPr lang="en-US" b="1" u="sng" baseline="0" dirty="0"/>
              <a:t>Ask the Audience:</a:t>
            </a:r>
          </a:p>
          <a:p>
            <a:endParaRPr lang="en-US" baseline="0" dirty="0"/>
          </a:p>
          <a:p>
            <a:pPr marL="171450" indent="-171450">
              <a:buFont typeface="Arial" panose="020B0604020202020204" pitchFamily="34" charset="0"/>
              <a:buChar char="•"/>
            </a:pPr>
            <a:r>
              <a:rPr lang="en-US" baseline="0" dirty="0"/>
              <a:t>“What is” refers to and how they would determine “what should be” in the community. </a:t>
            </a:r>
          </a:p>
          <a:p>
            <a:endParaRPr lang="en-US" baseline="0" dirty="0"/>
          </a:p>
          <a:p>
            <a:r>
              <a:rPr lang="en-US" b="1" u="sng" baseline="0" dirty="0"/>
              <a:t>Talking Points:</a:t>
            </a:r>
          </a:p>
          <a:p>
            <a:endParaRPr lang="en-US" baseline="0" dirty="0"/>
          </a:p>
          <a:p>
            <a:pPr marL="171450" indent="-171450">
              <a:buFont typeface="Arial" panose="020B0604020202020204" pitchFamily="34" charset="0"/>
              <a:buChar char="•"/>
            </a:pPr>
            <a:r>
              <a:rPr lang="en-US" baseline="0" dirty="0"/>
              <a:t>There are health objectives or guidelines readily available developed by national and local health organizations. For example, Healthy People 2020 or the American Heart Association provides on their site the amount of physical activity each person should be getting per day/week. You would want to know what is the rate of those exercising in your community and what the American Heart Association recommends.</a:t>
            </a:r>
          </a:p>
          <a:p>
            <a:pPr marL="0" indent="0">
              <a:buFont typeface="Arial" panose="020B0604020202020204" pitchFamily="34" charset="0"/>
              <a:buNone/>
            </a:pPr>
            <a:endParaRPr lang="en-US" baseline="0" dirty="0"/>
          </a:p>
          <a:p>
            <a:pPr marL="171450" indent="-171450">
              <a:buFont typeface="Arial" panose="020B0604020202020204" pitchFamily="34" charset="0"/>
              <a:buChar char="•"/>
            </a:pPr>
            <a:r>
              <a:rPr lang="en-US" baseline="0" dirty="0"/>
              <a:t>By understanding what’s going on now in the community and where it should be, we can determine the gap that exists and how to address it. Understanding this information will help in searching and locating an evidence-based approach for your community.</a:t>
            </a: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5</a:t>
            </a:fld>
            <a:endParaRPr lang="en-US" dirty="0"/>
          </a:p>
        </p:txBody>
      </p:sp>
    </p:spTree>
    <p:extLst>
      <p:ext uri="{BB962C8B-B14F-4D97-AF65-F5344CB8AC3E}">
        <p14:creationId xmlns:p14="http://schemas.microsoft.com/office/powerpoint/2010/main" val="7801578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u="sng" dirty="0"/>
              <a:t>Talking Points:</a:t>
            </a:r>
          </a:p>
          <a:p>
            <a:endParaRPr lang="en-US" u="sng" dirty="0"/>
          </a:p>
          <a:p>
            <a:pPr marL="171450" indent="-171450">
              <a:buFont typeface="Arial" panose="020B0604020202020204" pitchFamily="34" charset="0"/>
              <a:buChar char="•"/>
            </a:pPr>
            <a:r>
              <a:rPr lang="en-US" dirty="0">
                <a:cs typeface="Arial" panose="020B0604020202020204" pitchFamily="34" charset="0"/>
              </a:rPr>
              <a:t>Community</a:t>
            </a:r>
            <a:r>
              <a:rPr lang="en-US" baseline="0" dirty="0">
                <a:cs typeface="Arial" panose="020B0604020202020204" pitchFamily="34" charset="0"/>
              </a:rPr>
              <a:t> </a:t>
            </a:r>
            <a:r>
              <a:rPr lang="en-US" dirty="0">
                <a:cs typeface="Arial" panose="020B0604020202020204" pitchFamily="34" charset="0"/>
              </a:rPr>
              <a:t>assessments can help to answer many questions. In general,</a:t>
            </a:r>
            <a:r>
              <a:rPr lang="en-US" baseline="0" dirty="0">
                <a:cs typeface="Arial" panose="020B0604020202020204" pitchFamily="34" charset="0"/>
              </a:rPr>
              <a:t> community assessment is important because it helps to:</a:t>
            </a:r>
          </a:p>
          <a:p>
            <a:pPr marL="628650" lvl="1" indent="-171450">
              <a:spcAft>
                <a:spcPts val="1200"/>
              </a:spcAft>
              <a:buFont typeface="Arial" panose="020B0604020202020204" pitchFamily="34" charset="0"/>
              <a:buChar char="•"/>
            </a:pPr>
            <a:r>
              <a:rPr lang="en-US" sz="1200" dirty="0">
                <a:cs typeface="Arial" pitchFamily="34" charset="0"/>
              </a:rPr>
              <a:t>Identify and prioritize health problems in your community using data</a:t>
            </a:r>
          </a:p>
          <a:p>
            <a:pPr marL="628650" lvl="1" indent="-171450">
              <a:spcAft>
                <a:spcPts val="1200"/>
              </a:spcAft>
              <a:buFont typeface="Arial" panose="020B0604020202020204" pitchFamily="34" charset="0"/>
              <a:buChar char="•"/>
            </a:pPr>
            <a:r>
              <a:rPr lang="en-US" sz="1200" dirty="0">
                <a:cs typeface="Arial" pitchFamily="34" charset="0"/>
              </a:rPr>
              <a:t>Describe the target population, including</a:t>
            </a:r>
            <a:r>
              <a:rPr lang="en-US" sz="1200" baseline="0" dirty="0">
                <a:cs typeface="Arial" pitchFamily="34" charset="0"/>
              </a:rPr>
              <a:t> their health goals and priorities</a:t>
            </a:r>
            <a:endParaRPr lang="en-US" sz="1200" dirty="0">
              <a:cs typeface="Arial" pitchFamily="34" charset="0"/>
            </a:endParaRPr>
          </a:p>
          <a:p>
            <a:pPr marL="628650" lvl="1" indent="-171450">
              <a:spcAft>
                <a:spcPts val="1200"/>
              </a:spcAft>
              <a:buFont typeface="Arial" panose="020B0604020202020204" pitchFamily="34" charset="0"/>
              <a:buChar char="•"/>
            </a:pPr>
            <a:r>
              <a:rPr lang="en-US" sz="1200" dirty="0">
                <a:cs typeface="Arial" pitchFamily="34" charset="0"/>
              </a:rPr>
              <a:t>Identify community strengths</a:t>
            </a:r>
            <a:r>
              <a:rPr lang="en-US" sz="1200" baseline="0" dirty="0">
                <a:cs typeface="Arial" pitchFamily="34" charset="0"/>
              </a:rPr>
              <a:t>, needs a</a:t>
            </a:r>
            <a:r>
              <a:rPr lang="en-US" sz="1200" dirty="0">
                <a:cs typeface="Arial" pitchFamily="34" charset="0"/>
              </a:rPr>
              <a:t>nd available resources, including behavioral &amp; environmental</a:t>
            </a:r>
            <a:r>
              <a:rPr lang="en-US" sz="1200" baseline="0" dirty="0">
                <a:cs typeface="Arial" pitchFamily="34" charset="0"/>
              </a:rPr>
              <a:t> factors that may support or inhibit goal attainment</a:t>
            </a:r>
            <a:endParaRPr lang="en-US" sz="1200" dirty="0">
              <a:cs typeface="Arial" pitchFamily="34" charset="0"/>
            </a:endParaRPr>
          </a:p>
        </p:txBody>
      </p:sp>
      <p:sp>
        <p:nvSpPr>
          <p:cNvPr id="4" name="Slide Number Placeholder 3"/>
          <p:cNvSpPr>
            <a:spLocks noGrp="1"/>
          </p:cNvSpPr>
          <p:nvPr>
            <p:ph type="sldNum" sz="quarter" idx="10"/>
          </p:nvPr>
        </p:nvSpPr>
        <p:spPr/>
        <p:txBody>
          <a:bodyPr/>
          <a:lstStyle/>
          <a:p>
            <a:fld id="{EB425539-E251-4053-9A4D-8F8D7FFF5CE1}" type="slidenum">
              <a:rPr lang="en-US" smtClean="0"/>
              <a:pPr/>
              <a:t>6</a:t>
            </a:fld>
            <a:endParaRPr lang="en-US" dirty="0"/>
          </a:p>
        </p:txBody>
      </p:sp>
    </p:spTree>
    <p:extLst>
      <p:ext uri="{BB962C8B-B14F-4D97-AF65-F5344CB8AC3E}">
        <p14:creationId xmlns:p14="http://schemas.microsoft.com/office/powerpoint/2010/main" val="1004432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Talking Points:</a:t>
            </a:r>
          </a:p>
          <a:p>
            <a:endParaRPr lang="en-US" dirty="0"/>
          </a:p>
          <a:p>
            <a:r>
              <a:rPr lang="en-US" dirty="0">
                <a:cs typeface="Arial" panose="020B0604020202020204" pitchFamily="34" charset="0"/>
              </a:rPr>
              <a:t>Additional reasons for conducing</a:t>
            </a:r>
            <a:r>
              <a:rPr lang="en-US" baseline="0" dirty="0">
                <a:cs typeface="Arial" panose="020B0604020202020204" pitchFamily="34" charset="0"/>
              </a:rPr>
              <a:t> community assessments include:</a:t>
            </a:r>
          </a:p>
          <a:p>
            <a:endParaRPr lang="en-US" baseline="0" dirty="0"/>
          </a:p>
          <a:p>
            <a:pPr marL="628650" lvl="1" indent="-171450">
              <a:spcAft>
                <a:spcPts val="1200"/>
              </a:spcAft>
              <a:buFont typeface="Arial" panose="020B0604020202020204" pitchFamily="34" charset="0"/>
              <a:buChar char="•"/>
            </a:pPr>
            <a:r>
              <a:rPr lang="en-US" sz="1200" dirty="0">
                <a:cs typeface="Arial" pitchFamily="34" charset="0"/>
              </a:rPr>
              <a:t>Identify determinants of health and health behaviors – these</a:t>
            </a:r>
            <a:r>
              <a:rPr lang="en-US" sz="1200" baseline="0" dirty="0">
                <a:cs typeface="Arial" pitchFamily="34" charset="0"/>
              </a:rPr>
              <a:t> are factors that affect health in the target population, particularly important to identify are modifiable factors that you may work to change</a:t>
            </a:r>
            <a:endParaRPr lang="en-US" sz="1200" dirty="0">
              <a:cs typeface="Arial" pitchFamily="34" charset="0"/>
            </a:endParaRPr>
          </a:p>
          <a:p>
            <a:pPr marL="628650" lvl="1" indent="-171450">
              <a:spcAft>
                <a:spcPts val="1200"/>
              </a:spcAft>
              <a:buFont typeface="Arial" panose="020B0604020202020204" pitchFamily="34" charset="0"/>
              <a:buChar char="•"/>
            </a:pPr>
            <a:r>
              <a:rPr lang="en-US" sz="1200" dirty="0">
                <a:cs typeface="Arial" pitchFamily="34" charset="0"/>
              </a:rPr>
              <a:t>Locate service gaps and opportunities for your organization</a:t>
            </a:r>
          </a:p>
          <a:p>
            <a:pPr marL="628650" lvl="1" indent="-171450">
              <a:spcAft>
                <a:spcPts val="1200"/>
              </a:spcAft>
              <a:buFont typeface="Arial" panose="020B0604020202020204" pitchFamily="34" charset="0"/>
              <a:buChar char="•"/>
            </a:pPr>
            <a:r>
              <a:rPr lang="en-US" sz="1200" dirty="0">
                <a:cs typeface="Arial" pitchFamily="34" charset="0"/>
              </a:rPr>
              <a:t>Obtain data ---  to inform program planning, for evaluation, for use in grant writing</a:t>
            </a:r>
            <a:endParaRPr lang="en-US" dirty="0"/>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7</a:t>
            </a:fld>
            <a:endParaRPr lang="en-US" dirty="0"/>
          </a:p>
        </p:txBody>
      </p:sp>
    </p:spTree>
    <p:extLst>
      <p:ext uri="{BB962C8B-B14F-4D97-AF65-F5344CB8AC3E}">
        <p14:creationId xmlns:p14="http://schemas.microsoft.com/office/powerpoint/2010/main" val="867341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xfrm>
            <a:off x="1122363" y="695325"/>
            <a:ext cx="4613275" cy="3460750"/>
          </a:xfrm>
          <a:ln/>
        </p:spPr>
      </p:sp>
      <p:sp>
        <p:nvSpPr>
          <p:cNvPr id="17411" name="Notes Placeholder 2"/>
          <p:cNvSpPr>
            <a:spLocks noGrp="1"/>
          </p:cNvSpPr>
          <p:nvPr>
            <p:ph type="body" idx="1"/>
          </p:nvPr>
        </p:nvSpPr>
        <p:spPr>
          <a:noFill/>
        </p:spPr>
        <p:txBody>
          <a:bodyPr/>
          <a:lstStyle/>
          <a:p>
            <a:r>
              <a:rPr lang="en-US" altLang="en-US" dirty="0">
                <a:latin typeface="Arial" panose="020B0604020202020204" pitchFamily="34" charset="0"/>
                <a:cs typeface="Arial" panose="020B0604020202020204" pitchFamily="34" charset="0"/>
              </a:rPr>
              <a:t>So why do we collect local data and what’s the value to evidence-based</a:t>
            </a:r>
            <a:r>
              <a:rPr lang="en-US" altLang="en-US" baseline="0" dirty="0">
                <a:latin typeface="Arial" panose="020B0604020202020204" pitchFamily="34" charset="0"/>
                <a:cs typeface="Arial" panose="020B0604020202020204" pitchFamily="34" charset="0"/>
              </a:rPr>
              <a:t> planning?</a:t>
            </a:r>
            <a:endParaRPr lang="en-US" altLang="en-US" dirty="0">
              <a:latin typeface="Arial" panose="020B0604020202020204" pitchFamily="34" charset="0"/>
              <a:cs typeface="Arial" panose="020B0604020202020204" pitchFamily="34" charset="0"/>
            </a:endParaRPr>
          </a:p>
          <a:p>
            <a:endParaRPr lang="en-US" altLang="en-US" dirty="0">
              <a:latin typeface="Arial" panose="020B0604020202020204" pitchFamily="34" charset="0"/>
              <a:cs typeface="Arial" panose="020B0604020202020204" pitchFamily="34" charset="0"/>
            </a:endParaRPr>
          </a:p>
          <a:p>
            <a:pPr>
              <a:spcBef>
                <a:spcPts val="2400"/>
              </a:spcBef>
            </a:pPr>
            <a:r>
              <a:rPr lang="en-US" altLang="en-US" dirty="0">
                <a:latin typeface="Arial" panose="020B0604020202020204" pitchFamily="34" charset="0"/>
                <a:cs typeface="Arial" panose="020B0604020202020204" pitchFamily="34" charset="0"/>
              </a:rPr>
              <a:t>Provides a picture of community’s health, including their perceptions of what it means to be a “healthy” community</a:t>
            </a:r>
          </a:p>
          <a:p>
            <a:pPr>
              <a:spcBef>
                <a:spcPts val="2400"/>
              </a:spcBef>
            </a:pPr>
            <a:r>
              <a:rPr lang="en-US" altLang="en-US" dirty="0">
                <a:latin typeface="Arial" panose="020B0604020202020204" pitchFamily="34" charset="0"/>
                <a:cs typeface="Arial" panose="020B0604020202020204" pitchFamily="34" charset="0"/>
              </a:rPr>
              <a:t>Ensures approaches/interventions will designed and planned in a way to maximize community benefit</a:t>
            </a:r>
          </a:p>
          <a:p>
            <a:r>
              <a:rPr lang="en-US" altLang="en-US" dirty="0">
                <a:latin typeface="Arial" panose="020B0604020202020204" pitchFamily="34" charset="0"/>
                <a:cs typeface="Arial" panose="020B0604020202020204" pitchFamily="34" charset="0"/>
              </a:rPr>
              <a:t>Ensures that your community and partners have a common understanding of the issues</a:t>
            </a:r>
          </a:p>
          <a:p>
            <a:r>
              <a:rPr lang="en-US" altLang="en-US" dirty="0">
                <a:latin typeface="Arial" panose="020B0604020202020204" pitchFamily="34" charset="0"/>
                <a:cs typeface="Arial" panose="020B0604020202020204" pitchFamily="34" charset="0"/>
              </a:rPr>
              <a:t>Serves as a call to action to influence others in the community to get involved and command support and resources for your efforts</a:t>
            </a:r>
          </a:p>
          <a:p>
            <a:r>
              <a:rPr lang="en-US" altLang="en-US" dirty="0">
                <a:latin typeface="Arial" panose="020B0604020202020204" pitchFamily="34" charset="0"/>
                <a:cs typeface="Arial" panose="020B0604020202020204" pitchFamily="34" charset="0"/>
              </a:rPr>
              <a:t>And helps determine if efforts are making a change through evaluation and tracking identified community or health issues. </a:t>
            </a:r>
          </a:p>
          <a:p>
            <a:endParaRPr lang="en-US" altLang="en-US" dirty="0">
              <a:latin typeface="Arial" panose="020B0604020202020204" pitchFamily="34" charset="0"/>
              <a:cs typeface="Arial" panose="020B0604020202020204" pitchFamily="34" charset="0"/>
            </a:endParaRPr>
          </a:p>
        </p:txBody>
      </p:sp>
      <p:sp>
        <p:nvSpPr>
          <p:cNvPr id="17412" name="Slide Number Placeholder 3"/>
          <p:cNvSpPr>
            <a:spLocks noGrp="1"/>
          </p:cNvSpPr>
          <p:nvPr>
            <p:ph type="sldNum" sz="quarter" idx="5"/>
          </p:nvPr>
        </p:nvSpPr>
        <p:spPr>
          <a:noFill/>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CA5673B-664B-4B41-8962-63A42BADC598}" type="slidenum">
              <a:rPr lang="en-US" altLang="en-US" smtClean="0"/>
              <a:pPr/>
              <a:t>8</a:t>
            </a:fld>
            <a:endParaRPr lang="en-US" altLang="en-US"/>
          </a:p>
        </p:txBody>
      </p:sp>
    </p:spTree>
    <p:extLst>
      <p:ext uri="{BB962C8B-B14F-4D97-AF65-F5344CB8AC3E}">
        <p14:creationId xmlns:p14="http://schemas.microsoft.com/office/powerpoint/2010/main" val="1264580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u="sng" dirty="0"/>
              <a:t>Activity: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Introduce</a:t>
            </a:r>
            <a:r>
              <a:rPr lang="en-US" baseline="0" dirty="0"/>
              <a:t> companion worksheet for participants to complete independently and then discuss as a group.</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u="sng" baseline="0" dirty="0"/>
              <a:t>Instructions for Activity: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u="sng"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This is a worksheet to help you start on a community assessment.  First, list 3 things that you would like to know before developing a plan for community change.  Next, list in the column next to each thing where you might find this information.</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For example, if you are interested in behavior related obesity prevention, you may want to know the percentage of people who exercise at the recommended level.  You can find that data through the Behavioral Risk Factor Surveillance System.</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Please take about 5 minutes to fill in the worksheet</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kern="1200" dirty="0">
                <a:solidFill>
                  <a:schemeClr val="tx1"/>
                </a:solidFill>
                <a:effectLst/>
                <a:cs typeface="Arial" panose="020B0604020202020204" pitchFamily="34" charset="0"/>
              </a:rPr>
              <a:t>Worktime:</a:t>
            </a:r>
            <a:r>
              <a:rPr lang="en-US" kern="1200" dirty="0">
                <a:solidFill>
                  <a:schemeClr val="tx1"/>
                </a:solidFill>
                <a:effectLst/>
                <a:cs typeface="Arial" panose="020B0604020202020204" pitchFamily="34" charset="0"/>
              </a:rPr>
              <a:t> Give participants </a:t>
            </a:r>
            <a:r>
              <a:rPr lang="en-US" i="1" kern="1200" dirty="0">
                <a:solidFill>
                  <a:schemeClr val="tx1"/>
                </a:solidFill>
                <a:effectLst/>
                <a:cs typeface="Arial" panose="020B0604020202020204" pitchFamily="34" charset="0"/>
              </a:rPr>
              <a:t>5 minutes </a:t>
            </a:r>
            <a:r>
              <a:rPr lang="en-US" kern="1200" dirty="0">
                <a:solidFill>
                  <a:schemeClr val="tx1"/>
                </a:solidFill>
                <a:effectLst/>
                <a:cs typeface="Arial" panose="020B0604020202020204" pitchFamily="34" charset="0"/>
              </a:rPr>
              <a:t>to complete the worksheet</a:t>
            </a:r>
          </a:p>
          <a:p>
            <a:pPr lvl="0"/>
            <a:r>
              <a:rPr lang="en-US" b="1" kern="1200" dirty="0">
                <a:solidFill>
                  <a:schemeClr val="tx1"/>
                </a:solidFill>
                <a:effectLst/>
                <a:cs typeface="Arial" panose="020B0604020202020204" pitchFamily="34" charset="0"/>
              </a:rPr>
              <a:t/>
            </a:r>
            <a:br>
              <a:rPr lang="en-US" b="1" kern="1200" dirty="0">
                <a:solidFill>
                  <a:schemeClr val="tx1"/>
                </a:solidFill>
                <a:effectLst/>
                <a:cs typeface="Arial" panose="020B0604020202020204" pitchFamily="34" charset="0"/>
              </a:rPr>
            </a:br>
            <a:r>
              <a:rPr lang="en-US" baseline="0" dirty="0"/>
              <a:t>Now that you are done, please share 1-2 of the health data that you would like to know and where you might find them with your neighbors around you.  We will give you 5 minutes for sharing.</a:t>
            </a:r>
          </a:p>
          <a:p>
            <a:pPr lvl="0"/>
            <a:endParaRPr lang="en-US" b="1" kern="1200" dirty="0">
              <a:solidFill>
                <a:schemeClr val="tx1"/>
              </a:solidFill>
              <a:effectLst/>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kern="1200" dirty="0">
                <a:solidFill>
                  <a:schemeClr val="tx1"/>
                </a:solidFill>
                <a:effectLst/>
                <a:cs typeface="Arial" panose="020B0604020202020204" pitchFamily="34" charset="0"/>
              </a:rPr>
              <a:t>Worktime:</a:t>
            </a:r>
            <a:r>
              <a:rPr lang="en-US" kern="1200" dirty="0">
                <a:solidFill>
                  <a:schemeClr val="tx1"/>
                </a:solidFill>
                <a:effectLst/>
                <a:cs typeface="Arial" panose="020B0604020202020204" pitchFamily="34" charset="0"/>
              </a:rPr>
              <a:t> Give participants </a:t>
            </a:r>
            <a:r>
              <a:rPr lang="en-US" i="1" kern="1200" dirty="0">
                <a:solidFill>
                  <a:schemeClr val="tx1"/>
                </a:solidFill>
                <a:effectLst/>
                <a:cs typeface="Arial" panose="020B0604020202020204" pitchFamily="34" charset="0"/>
              </a:rPr>
              <a:t>5 minutes </a:t>
            </a:r>
            <a:r>
              <a:rPr lang="en-US" i="0" kern="1200" dirty="0">
                <a:solidFill>
                  <a:schemeClr val="tx1"/>
                </a:solidFill>
                <a:effectLst/>
                <a:cs typeface="Arial" panose="020B0604020202020204" pitchFamily="34" charset="0"/>
              </a:rPr>
              <a:t>to discuss </a:t>
            </a:r>
            <a:r>
              <a:rPr lang="en-US" kern="1200" dirty="0">
                <a:solidFill>
                  <a:schemeClr val="tx1"/>
                </a:solidFill>
                <a:effectLst/>
                <a:cs typeface="Arial" panose="020B0604020202020204" pitchFamily="34" charset="0"/>
              </a:rPr>
              <a:t>worksheet responses with the group</a:t>
            </a:r>
          </a:p>
          <a:p>
            <a:pPr lvl="0"/>
            <a:r>
              <a:rPr lang="en-US" b="1" kern="1200" dirty="0">
                <a:solidFill>
                  <a:schemeClr val="tx1"/>
                </a:solidFill>
                <a:effectLst/>
                <a:cs typeface="Arial" panose="020B0604020202020204" pitchFamily="34" charset="0"/>
              </a:rPr>
              <a:t/>
            </a:r>
            <a:br>
              <a:rPr lang="en-US" b="1" kern="1200" dirty="0">
                <a:solidFill>
                  <a:schemeClr val="tx1"/>
                </a:solidFill>
                <a:effectLst/>
                <a:cs typeface="Arial" panose="020B0604020202020204" pitchFamily="34" charset="0"/>
              </a:rPr>
            </a:br>
            <a:r>
              <a:rPr lang="en-US" b="1" kern="1200" dirty="0">
                <a:solidFill>
                  <a:schemeClr val="tx1"/>
                </a:solidFill>
                <a:effectLst/>
                <a:cs typeface="Arial" panose="020B0604020202020204" pitchFamily="34" charset="0"/>
              </a:rPr>
              <a:t>Report out:</a:t>
            </a:r>
            <a:r>
              <a:rPr lang="en-US" kern="1200" dirty="0">
                <a:solidFill>
                  <a:schemeClr val="tx1"/>
                </a:solidFill>
                <a:effectLst/>
                <a:cs typeface="Arial" panose="020B0604020202020204" pitchFamily="34" charset="0"/>
              </a:rPr>
              <a:t> Ask several participants to share one thing that they want to know about the audience and where they can find that information. </a:t>
            </a:r>
            <a:r>
              <a:rPr lang="en-US" kern="1200" baseline="0" dirty="0">
                <a:solidFill>
                  <a:schemeClr val="tx1"/>
                </a:solidFill>
                <a:effectLst/>
                <a:cs typeface="Arial" panose="020B0604020202020204" pitchFamily="34" charset="0"/>
              </a:rPr>
              <a:t> Give participants </a:t>
            </a:r>
            <a:r>
              <a:rPr lang="en-US" i="1" kern="1200" baseline="0" dirty="0">
                <a:solidFill>
                  <a:schemeClr val="tx1"/>
                </a:solidFill>
                <a:effectLst/>
                <a:cs typeface="Arial" panose="020B0604020202020204" pitchFamily="34" charset="0"/>
              </a:rPr>
              <a:t>3 minutes</a:t>
            </a:r>
            <a:r>
              <a:rPr lang="en-US" kern="1200" baseline="0" dirty="0">
                <a:solidFill>
                  <a:schemeClr val="tx1"/>
                </a:solidFill>
                <a:effectLst/>
                <a:cs typeface="Arial" panose="020B0604020202020204" pitchFamily="34" charset="0"/>
              </a:rPr>
              <a:t> to report out. </a:t>
            </a:r>
            <a:endParaRPr lang="en-US" kern="1200" dirty="0">
              <a:solidFill>
                <a:schemeClr val="tx1"/>
              </a:solidFill>
              <a:effectLst/>
              <a:cs typeface="Arial" panose="020B0604020202020204" pitchFamily="34" charset="0"/>
            </a:endParaRPr>
          </a:p>
          <a:p>
            <a:pPr lvl="0"/>
            <a:endParaRPr lang="en-US" kern="1200" dirty="0">
              <a:solidFill>
                <a:schemeClr val="tx1"/>
              </a:solidFill>
              <a:effectLst/>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
            </a:r>
            <a:br>
              <a:rPr lang="en-US" baseline="0" dirty="0"/>
            </a:br>
            <a:r>
              <a:rPr lang="en-US" b="1" i="1" baseline="0" dirty="0"/>
              <a:t>*Example should be tailored to the audience</a:t>
            </a:r>
          </a:p>
          <a:p>
            <a:pPr lvl="0"/>
            <a:endParaRPr lang="en-US" kern="120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EB425539-E251-4053-9A4D-8F8D7FFF5CE1}" type="slidenum">
              <a:rPr lang="en-US" smtClean="0"/>
              <a:pPr/>
              <a:t>9</a:t>
            </a:fld>
            <a:endParaRPr lang="en-US" dirty="0"/>
          </a:p>
        </p:txBody>
      </p:sp>
    </p:spTree>
    <p:extLst>
      <p:ext uri="{BB962C8B-B14F-4D97-AF65-F5344CB8AC3E}">
        <p14:creationId xmlns:p14="http://schemas.microsoft.com/office/powerpoint/2010/main" val="1793308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Master" Target="../slideMasters/slideMaster1.xml"/><Relationship Id="rId3" Type="http://schemas.openxmlformats.org/officeDocument/2006/relationships/image" Target="../media/image2.gif"/></Relationships>
</file>

<file path=ppt/slideLayouts/_rels/slideLayout10.xml.rels><?xml version="1.0" encoding="UTF-8" standalone="yes"?>
<Relationships xmlns="http://schemas.openxmlformats.org/package/2006/relationships"><Relationship Id="rId1" Type="http://schemas.openxmlformats.org/officeDocument/2006/relationships/tags" Target="../tags/tag12.xml"/><Relationship Id="rId2"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tags" Target="../tags/tag13.xml"/><Relationship Id="rId2"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tags" Target="../tags/tag14.xml"/><Relationship Id="rId2" Type="http://schemas.openxmlformats.org/officeDocument/2006/relationships/slideMaster" Target="../slideMasters/slideMaster1.xml"/><Relationship Id="rId3" Type="http://schemas.openxmlformats.org/officeDocument/2006/relationships/image" Target="../media/image1.gif"/></Relationships>
</file>

<file path=ppt/slideLayouts/_rels/slideLayout13.xml.rels><?xml version="1.0" encoding="UTF-8" standalone="yes"?>
<Relationships xmlns="http://schemas.openxmlformats.org/package/2006/relationships"><Relationship Id="rId1" Type="http://schemas.openxmlformats.org/officeDocument/2006/relationships/tags" Target="../tags/tag15.xml"/><Relationship Id="rId2" Type="http://schemas.openxmlformats.org/officeDocument/2006/relationships/slideMaster" Target="../slideMasters/slideMaster1.xml"/><Relationship Id="rId3" Type="http://schemas.openxmlformats.org/officeDocument/2006/relationships/image" Target="../media/image1.gif"/></Relationships>
</file>

<file path=ppt/slideLayouts/_rels/slideLayout14.xml.rels><?xml version="1.0" encoding="UTF-8" standalone="yes"?>
<Relationships xmlns="http://schemas.openxmlformats.org/package/2006/relationships"><Relationship Id="rId1" Type="http://schemas.openxmlformats.org/officeDocument/2006/relationships/tags" Target="../tags/tag16.xml"/><Relationship Id="rId2" Type="http://schemas.openxmlformats.org/officeDocument/2006/relationships/slideMaster" Target="../slideMasters/slideMaster1.xml"/><Relationship Id="rId3" Type="http://schemas.openxmlformats.org/officeDocument/2006/relationships/image" Target="../media/image1.gif"/></Relationships>
</file>

<file path=ppt/slideLayouts/_rels/slideLayout15.xml.rels><?xml version="1.0" encoding="UTF-8" standalone="yes"?>
<Relationships xmlns="http://schemas.openxmlformats.org/package/2006/relationships"><Relationship Id="rId1" Type="http://schemas.openxmlformats.org/officeDocument/2006/relationships/tags" Target="../tags/tag17.xml"/><Relationship Id="rId2" Type="http://schemas.openxmlformats.org/officeDocument/2006/relationships/slideMaster" Target="../slideMasters/slideMaster1.xml"/><Relationship Id="rId3" Type="http://schemas.openxmlformats.org/officeDocument/2006/relationships/image" Target="../media/image1.gif"/></Relationships>
</file>

<file path=ppt/slideLayouts/_rels/slideLayout16.xml.rels><?xml version="1.0" encoding="UTF-8" standalone="yes"?>
<Relationships xmlns="http://schemas.openxmlformats.org/package/2006/relationships"><Relationship Id="rId1" Type="http://schemas.openxmlformats.org/officeDocument/2006/relationships/tags" Target="../tags/tag18.xml"/><Relationship Id="rId2" Type="http://schemas.openxmlformats.org/officeDocument/2006/relationships/slideMaster" Target="../slideMasters/slideMaster1.xml"/><Relationship Id="rId3" Type="http://schemas.openxmlformats.org/officeDocument/2006/relationships/image" Target="../media/image3.gi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18.xml.rels><?xml version="1.0" encoding="UTF-8" standalone="yes"?>
<Relationships xmlns="http://schemas.openxmlformats.org/package/2006/relationships"><Relationship Id="rId1" Type="http://schemas.openxmlformats.org/officeDocument/2006/relationships/tags" Target="../tags/tag19.xml"/><Relationship Id="rId2" Type="http://schemas.openxmlformats.org/officeDocument/2006/relationships/slideMaster" Target="../slideMasters/slideMaster1.xml"/><Relationship Id="rId3" Type="http://schemas.openxmlformats.org/officeDocument/2006/relationships/image" Target="../media/image5.gif"/></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4.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gif"/></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3.xml.rels><?xml version="1.0" encoding="UTF-8" standalone="yes"?>
<Relationships xmlns="http://schemas.openxmlformats.org/package/2006/relationships"><Relationship Id="rId1" Type="http://schemas.openxmlformats.org/officeDocument/2006/relationships/tags" Target="../tags/tag20.xml"/><Relationship Id="rId2"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tags" Target="../tags/tag7.xml"/><Relationship Id="rId2"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tags" Target="../tags/tag8.xml"/><Relationship Id="rId2"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tags" Target="../tags/tag9.xml"/><Relationship Id="rId2"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tags" Target="../tags/tag10.xml"/><Relationship Id="rId2"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tags" Target="../tags/tag11.xml"/><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7772400" cy="1698625"/>
          </a:xfrm>
        </p:spPr>
        <p:txBody>
          <a:bodyPr>
            <a:normAutofit/>
          </a:bodyPr>
          <a:lstStyle>
            <a:lvl1pPr>
              <a:defRPr sz="4000" b="1">
                <a:solidFill>
                  <a:schemeClr val="bg1"/>
                </a:solidFill>
                <a:latin typeface="Georgia" pitchFamily="18" charset="0"/>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80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custDataLst>
      <p:tags r:id="rId1"/>
    </p:custDataLst>
    <p:extLst>
      <p:ext uri="{BB962C8B-B14F-4D97-AF65-F5344CB8AC3E}">
        <p14:creationId xmlns:p14="http://schemas.microsoft.com/office/powerpoint/2010/main" val="2121759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200" b="1">
                <a:solidFill>
                  <a:schemeClr val="bg1"/>
                </a:solidFill>
                <a:latin typeface="Georgia" pitchFamily="18"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903477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ustDataLst>
      <p:tags r:id="rId1"/>
    </p:custDataLst>
    <p:extLst>
      <p:ext uri="{BB962C8B-B14F-4D97-AF65-F5344CB8AC3E}">
        <p14:creationId xmlns:p14="http://schemas.microsoft.com/office/powerpoint/2010/main" val="35600530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Insid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0" y="274638"/>
            <a:ext cx="8763000" cy="1143000"/>
          </a:xfrm>
          <a:prstGeom prst="rect">
            <a:avLst/>
          </a:prstGeom>
        </p:spPr>
        <p:txBody>
          <a:bodyPr vert="horz" lIns="91440" tIns="45720" rIns="91440" bIns="45720" rtlCol="0" anchor="ctr">
            <a:normAutofit/>
          </a:bodyPr>
          <a:lstStyle/>
          <a:p>
            <a:r>
              <a:rPr lang="en-US" dirty="0"/>
              <a:t>Click to edit Master title style</a:t>
            </a:r>
          </a:p>
        </p:txBody>
      </p:sp>
      <p:sp>
        <p:nvSpPr>
          <p:cNvPr id="5"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198249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Insid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0" y="274638"/>
            <a:ext cx="8763000" cy="1143000"/>
          </a:xfrm>
          <a:prstGeom prst="rect">
            <a:avLst/>
          </a:prstGeom>
        </p:spPr>
        <p:txBody>
          <a:bodyPr vert="horz" lIns="91440" tIns="45720" rIns="91440" bIns="45720" rtlCol="0" anchor="ctr">
            <a:normAutofit/>
          </a:bodyPr>
          <a:lstStyle/>
          <a:p>
            <a:r>
              <a:rPr lang="en-US" dirty="0"/>
              <a:t>Click to edit Master title style</a:t>
            </a:r>
          </a:p>
        </p:txBody>
      </p:sp>
      <p:sp>
        <p:nvSpPr>
          <p:cNvPr id="5"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518219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Insid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0" y="274638"/>
            <a:ext cx="8763000" cy="1143000"/>
          </a:xfrm>
          <a:prstGeom prst="rect">
            <a:avLst/>
          </a:prstGeom>
        </p:spPr>
        <p:txBody>
          <a:bodyPr vert="horz" lIns="91440" tIns="45720" rIns="91440" bIns="45720" rtlCol="0" anchor="ctr">
            <a:normAutofit/>
          </a:bodyPr>
          <a:lstStyle/>
          <a:p>
            <a:r>
              <a:rPr lang="en-US" dirty="0"/>
              <a:t>Click to edit Master title style</a:t>
            </a:r>
          </a:p>
        </p:txBody>
      </p:sp>
      <p:sp>
        <p:nvSpPr>
          <p:cNvPr id="5"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1072508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Insid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0" y="274638"/>
            <a:ext cx="8763000" cy="1143000"/>
          </a:xfrm>
          <a:prstGeom prst="rect">
            <a:avLst/>
          </a:prstGeom>
        </p:spPr>
        <p:txBody>
          <a:bodyPr vert="horz" lIns="91440" tIns="45720" rIns="91440" bIns="45720" rtlCol="0" anchor="ctr">
            <a:normAutofit/>
          </a:bodyPr>
          <a:lstStyle/>
          <a:p>
            <a:r>
              <a:rPr lang="en-US" dirty="0"/>
              <a:t>Click to edit Master title style</a:t>
            </a:r>
          </a:p>
        </p:txBody>
      </p:sp>
      <p:sp>
        <p:nvSpPr>
          <p:cNvPr id="5"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1023575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Minimal footer graphic">
    <p:bg>
      <p:bgPr>
        <a:blipFill rotWithShape="1">
          <a:blip r:embed="rId3"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Title 3"/>
          <p:cNvSpPr>
            <a:spLocks noGrp="1"/>
          </p:cNvSpPr>
          <p:nvPr userDrawn="1">
            <p:ph type="title" idx="4294967295" hasCustomPrompt="1"/>
          </p:nvPr>
        </p:nvSpPr>
        <p:spPr>
          <a:xfrm>
            <a:off x="457200" y="2590800"/>
            <a:ext cx="8229600" cy="1143000"/>
          </a:xfrm>
        </p:spPr>
        <p:txBody>
          <a:bodyPr>
            <a:normAutofit/>
          </a:bodyPr>
          <a:lstStyle/>
          <a:p>
            <a:r>
              <a:rPr lang="en-US" sz="1000" dirty="0">
                <a:solidFill>
                  <a:srgbClr val="660099"/>
                </a:solidFill>
                <a:latin typeface="Arial"/>
                <a:cs typeface="Arial"/>
              </a:rPr>
              <a:t>( minimal slide for charts/graphs/etc )</a:t>
            </a:r>
            <a:endParaRPr lang="en-US" sz="1000" dirty="0"/>
          </a:p>
        </p:txBody>
      </p:sp>
    </p:spTree>
    <p:custDataLst>
      <p:tags r:id="rId1"/>
    </p:custDataLst>
    <p:extLst>
      <p:ext uri="{BB962C8B-B14F-4D97-AF65-F5344CB8AC3E}">
        <p14:creationId xmlns:p14="http://schemas.microsoft.com/office/powerpoint/2010/main" val="3096706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1_Blank">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6303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le Slide">
    <p:bg>
      <p:bgPr>
        <a:blipFill rotWithShape="1">
          <a:blip r:embed="rId3"/>
          <a:stretch>
            <a:fillRect/>
          </a:stretch>
        </a:blip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0" hasCustomPrompt="1"/>
          </p:nvPr>
        </p:nvSpPr>
        <p:spPr>
          <a:xfrm>
            <a:off x="990600" y="1169987"/>
            <a:ext cx="7543800" cy="1192213"/>
          </a:xfrm>
        </p:spPr>
        <p:txBody>
          <a:bodyPr wrap="square" anchor="ctr">
            <a:normAutofit/>
          </a:bodyPr>
          <a:lstStyle>
            <a:lvl1pPr marL="0" indent="0" algn="ctr">
              <a:spcAft>
                <a:spcPts val="0"/>
              </a:spcAft>
              <a:buNone/>
              <a:defRPr sz="4000" b="1" i="0" baseline="0">
                <a:solidFill>
                  <a:schemeClr val="bg1"/>
                </a:solidFill>
                <a:latin typeface="Georgia"/>
                <a:cs typeface="Georgia"/>
              </a:defRPr>
            </a:lvl1pPr>
          </a:lstStyle>
          <a:p>
            <a:pPr lvl="0"/>
            <a:r>
              <a:rPr lang="en-US" dirty="0"/>
              <a:t>Main Slide Title Font is 40pt Georgia regular</a:t>
            </a:r>
          </a:p>
        </p:txBody>
      </p:sp>
      <p:sp>
        <p:nvSpPr>
          <p:cNvPr id="3" name="Subtitle 2"/>
          <p:cNvSpPr>
            <a:spLocks noGrp="1"/>
          </p:cNvSpPr>
          <p:nvPr>
            <p:ph type="subTitle" idx="1" hasCustomPrompt="1"/>
          </p:nvPr>
        </p:nvSpPr>
        <p:spPr>
          <a:xfrm>
            <a:off x="990600" y="3009900"/>
            <a:ext cx="7772400" cy="1752600"/>
          </a:xfrm>
        </p:spPr>
        <p:txBody>
          <a:bodyPr>
            <a:normAutofit/>
          </a:bodyPr>
          <a:lstStyle>
            <a:lvl1pPr marL="0" indent="0" algn="ctr">
              <a:buNone/>
              <a:defRPr sz="2800" baseline="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 font is 28pt Arial regular</a:t>
            </a:r>
          </a:p>
        </p:txBody>
      </p:sp>
    </p:spTree>
    <p:custDataLst>
      <p:tags r:id="rId1"/>
    </p:custDataLst>
    <p:extLst>
      <p:ext uri="{BB962C8B-B14F-4D97-AF65-F5344CB8AC3E}">
        <p14:creationId xmlns:p14="http://schemas.microsoft.com/office/powerpoint/2010/main" val="35398883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3389093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3800" b="0">
                <a:solidFill>
                  <a:schemeClr val="bg1"/>
                </a:solidFill>
                <a:latin typeface="Georgia" pitchFamily="18"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2800">
                <a:latin typeface="Arial" pitchFamily="34" charset="0"/>
                <a:cs typeface="Arial" pitchFamily="34" charset="0"/>
              </a:defRPr>
            </a:lvl1pPr>
            <a:lvl2pPr>
              <a:defRPr sz="2600">
                <a:latin typeface="Arial" pitchFamily="34" charset="0"/>
                <a:cs typeface="Arial" pitchFamily="34" charset="0"/>
              </a:defRPr>
            </a:lvl2pPr>
            <a:lvl3pPr>
              <a:defRPr sz="2400"/>
            </a:lvl3pPr>
            <a:lvl4pPr>
              <a:defRPr sz="2000"/>
            </a:lvl4pPr>
            <a:lvl5pPr>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3762655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25641254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25097304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301933448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42718152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35360604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30813485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40738456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3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28171274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4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8331352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5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3292184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atin typeface="Georgia" pitchFamily="18" charset="0"/>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Tree>
    <p:custDataLst>
      <p:tags r:id="rId1"/>
    </p:custDataLst>
    <p:extLst>
      <p:ext uri="{BB962C8B-B14F-4D97-AF65-F5344CB8AC3E}">
        <p14:creationId xmlns:p14="http://schemas.microsoft.com/office/powerpoint/2010/main" val="8988504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6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24788054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7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23115258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8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38005147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9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4419787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0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68174147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1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9133575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2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26549082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3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1551857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4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39855165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5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1774913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3800" b="0">
                <a:solidFill>
                  <a:schemeClr val="bg1"/>
                </a:solidFill>
                <a:latin typeface="Georgia" pitchFamily="18" charset="0"/>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normAutofit/>
          </a:bodyPr>
          <a:lstStyle>
            <a:lvl1pPr>
              <a:defRPr sz="1800">
                <a:latin typeface="Arial" pitchFamily="34" charset="0"/>
                <a:cs typeface="Arial" pitchFamily="34" charset="0"/>
              </a:defRPr>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normAutofit/>
          </a:bodyPr>
          <a:lstStyle>
            <a:lvl1pPr marL="342900" indent="-342900">
              <a:defRPr lang="en-US" sz="1800" kern="1200" dirty="0" smtClean="0">
                <a:solidFill>
                  <a:schemeClr val="tx1"/>
                </a:solidFill>
                <a:latin typeface="Arial" pitchFamily="34" charset="0"/>
                <a:ea typeface="+mn-ea"/>
                <a:cs typeface="Arial" pitchFamily="34" charset="0"/>
              </a:defRPr>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marL="342900" lvl="0" indent="-342900" algn="l" defTabSz="914400" rtl="0" eaLnBrk="1" latinLnBrk="0" hangingPunct="1">
              <a:spcBef>
                <a:spcPct val="20000"/>
              </a:spcBef>
              <a:buFont typeface="Arial" pitchFamily="34" charset="0"/>
              <a:buChar char="•"/>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52586819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6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18558056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7_Insid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hasCustomPrompt="1"/>
          </p:nvPr>
        </p:nvSpPr>
        <p:spPr>
          <a:xfrm>
            <a:off x="990600" y="331787"/>
            <a:ext cx="7543800" cy="963613"/>
          </a:xfr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dirty="0"/>
              <a:t>Interior slide - 32 point Georgia Regular</a:t>
            </a:r>
          </a:p>
        </p:txBody>
      </p:sp>
      <p:sp>
        <p:nvSpPr>
          <p:cNvPr id="12" name="Text Placeholder 11"/>
          <p:cNvSpPr>
            <a:spLocks noGrp="1"/>
          </p:cNvSpPr>
          <p:nvPr>
            <p:ph type="body" sz="quarter" idx="11" hasCustomPrompt="1"/>
          </p:nvPr>
        </p:nvSpPr>
        <p:spPr>
          <a:xfrm>
            <a:off x="990600" y="1752600"/>
            <a:ext cx="7543800" cy="4114800"/>
          </a:xfrm>
        </p:spPr>
        <p:txBody>
          <a:bodyPr/>
          <a:lstStyle>
            <a:lvl1pPr>
              <a:buFontTx/>
              <a:buNone/>
              <a:defRPr sz="3200" baseline="0"/>
            </a:lvl1pPr>
          </a:lstStyle>
          <a:p>
            <a:r>
              <a:rPr lang="en-US" sz="2400" dirty="0">
                <a:latin typeface="Arial" pitchFamily="34" charset="0"/>
                <a:cs typeface="Arial" pitchFamily="34" charset="0"/>
              </a:rPr>
              <a:t>Slide body text is 24pt Arial regular</a:t>
            </a:r>
          </a:p>
        </p:txBody>
      </p:sp>
    </p:spTree>
    <p:extLst>
      <p:ext uri="{BB962C8B-B14F-4D97-AF65-F5344CB8AC3E}">
        <p14:creationId xmlns:p14="http://schemas.microsoft.com/office/powerpoint/2010/main" val="12425887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Inside slide">
    <p:bg>
      <p:bgPr>
        <a:blipFill dpi="0" rotWithShape="0">
          <a:blip r:embed="rId2" cstate="print">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6" name="Text Placeholder 11"/>
          <p:cNvSpPr>
            <a:spLocks noGrp="1"/>
          </p:cNvSpPr>
          <p:nvPr>
            <p:ph type="body" sz="quarter" idx="10"/>
          </p:nvPr>
        </p:nvSpPr>
        <p:spPr>
          <a:xfrm>
            <a:off x="990600" y="331787"/>
            <a:ext cx="7543800" cy="963613"/>
          </a:xfrm>
          <a:prstGeom prst="rect">
            <a:avLst/>
          </a:prstGeom>
        </p:spPr>
        <p:txBody>
          <a:bodyPr wrap="square" anchor="ctr">
            <a:normAutofit/>
          </a:bodyPr>
          <a:lstStyle>
            <a:lvl1pPr marL="0" indent="0" algn="l">
              <a:spcAft>
                <a:spcPts val="0"/>
              </a:spcAft>
              <a:buNone/>
              <a:defRPr sz="3200" b="0" i="0" baseline="0">
                <a:solidFill>
                  <a:schemeClr val="bg1"/>
                </a:solidFill>
                <a:latin typeface="Georgia"/>
                <a:cs typeface="Georgia"/>
              </a:defRPr>
            </a:lvl1pPr>
          </a:lstStyle>
          <a:p>
            <a:pPr lvl="0"/>
            <a:r>
              <a:rPr lang="en-US"/>
              <a:t>Click to edit Master text styles</a:t>
            </a:r>
          </a:p>
        </p:txBody>
      </p:sp>
      <p:sp>
        <p:nvSpPr>
          <p:cNvPr id="12" name="Text Placeholder 11"/>
          <p:cNvSpPr>
            <a:spLocks noGrp="1"/>
          </p:cNvSpPr>
          <p:nvPr>
            <p:ph type="body" sz="quarter" idx="11"/>
          </p:nvPr>
        </p:nvSpPr>
        <p:spPr>
          <a:xfrm>
            <a:off x="990600" y="1752600"/>
            <a:ext cx="7543800" cy="4114800"/>
          </a:xfrm>
          <a:prstGeom prst="rect">
            <a:avLst/>
          </a:prstGeom>
        </p:spPr>
        <p:txBody>
          <a:bodyPr/>
          <a:lstStyle>
            <a:lvl1pPr>
              <a:buFontTx/>
              <a:buNone/>
              <a:defRPr sz="3200" baseline="0"/>
            </a:lvl1pPr>
          </a:lstStyle>
          <a:p>
            <a:pPr lvl="0"/>
            <a:r>
              <a:rPr lang="en-US"/>
              <a:t>Click to edit Master text styles</a:t>
            </a:r>
          </a:p>
        </p:txBody>
      </p:sp>
    </p:spTree>
    <p:extLst>
      <p:ext uri="{BB962C8B-B14F-4D97-AF65-F5344CB8AC3E}">
        <p14:creationId xmlns:p14="http://schemas.microsoft.com/office/powerpoint/2010/main" val="338631337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763000" cy="1096962"/>
          </a:xfrm>
        </p:spPr>
        <p:txBody>
          <a:bodyPr>
            <a:normAutofit/>
          </a:bodyPr>
          <a:lstStyle>
            <a:lvl1pPr algn="ctr">
              <a:defRPr sz="3800" b="0">
                <a:solidFill>
                  <a:schemeClr val="bg1"/>
                </a:solidFill>
                <a:latin typeface="Georgia" pitchFamily="18" charset="0"/>
              </a:defRPr>
            </a:lvl1pPr>
          </a:lstStyle>
          <a:p>
            <a:r>
              <a:rPr lang="en-US" dirty="0"/>
              <a:t>Click to edit Master title style</a:t>
            </a:r>
          </a:p>
        </p:txBody>
      </p:sp>
    </p:spTree>
    <p:custDataLst>
      <p:tags r:id="rId1"/>
    </p:custDataLst>
    <p:extLst>
      <p:ext uri="{BB962C8B-B14F-4D97-AF65-F5344CB8AC3E}">
        <p14:creationId xmlns:p14="http://schemas.microsoft.com/office/powerpoint/2010/main" val="10158904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ctr">
              <a:defRPr sz="3800" b="0">
                <a:solidFill>
                  <a:schemeClr val="bg1"/>
                </a:solidFill>
                <a:latin typeface="Georgia" pitchFamily="18" charset="0"/>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normAutofit/>
          </a:bodyPr>
          <a:lstStyle>
            <a:lvl1pPr marL="0" indent="0">
              <a:buNone/>
              <a:defRPr sz="2000" b="1">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normAutofit/>
          </a:bodyPr>
          <a:lstStyle>
            <a:lvl1pPr>
              <a:defRPr sz="1800">
                <a:latin typeface="Arial" pitchFamily="34" charset="0"/>
                <a:cs typeface="Arial" pitchFamily="34" charset="0"/>
              </a:defRPr>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normAutofit/>
          </a:bodyPr>
          <a:lstStyle>
            <a:lvl1pPr marL="0" indent="0">
              <a:buNone/>
              <a:defRPr sz="2000" b="1">
                <a:latin typeface="Arial" pitchFamily="34" charset="0"/>
                <a:cs typeface="Arial"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normAutofit/>
          </a:bodyPr>
          <a:lstStyle>
            <a:lvl1pPr>
              <a:defRPr sz="1800">
                <a:latin typeface="Arial" pitchFamily="34" charset="0"/>
                <a:cs typeface="Arial" pitchFamily="34" charset="0"/>
              </a:defRPr>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53418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Placeholder 1"/>
          <p:cNvSpPr>
            <a:spLocks noGrp="1"/>
          </p:cNvSpPr>
          <p:nvPr>
            <p:ph type="title"/>
          </p:nvPr>
        </p:nvSpPr>
        <p:spPr>
          <a:xfrm>
            <a:off x="0" y="274638"/>
            <a:ext cx="8763000" cy="1143000"/>
          </a:xfrm>
          <a:prstGeom prst="rect">
            <a:avLst/>
          </a:prstGeom>
        </p:spPr>
        <p:txBody>
          <a:bodyPr vert="horz" lIns="91440" tIns="45720" rIns="91440" bIns="45720" rtlCol="0" anchor="ctr">
            <a:normAutofit/>
          </a:bodyPr>
          <a:lstStyle/>
          <a:p>
            <a:r>
              <a:rPr lang="en-US" dirty="0"/>
              <a:t>Click to edit Master title style</a:t>
            </a:r>
          </a:p>
        </p:txBody>
      </p:sp>
      <p:sp>
        <p:nvSpPr>
          <p:cNvPr id="4"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243834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74638"/>
            <a:ext cx="8763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1"/>
    </p:custDataLst>
    <p:extLst>
      <p:ext uri="{BB962C8B-B14F-4D97-AF65-F5344CB8AC3E}">
        <p14:creationId xmlns:p14="http://schemas.microsoft.com/office/powerpoint/2010/main" val="3764316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620000" cy="793750"/>
          </a:xfrm>
        </p:spPr>
        <p:txBody>
          <a:bodyPr anchor="b">
            <a:normAutofit/>
          </a:bodyPr>
          <a:lstStyle>
            <a:lvl1pPr algn="ctr">
              <a:defRPr sz="3800" b="0">
                <a:solidFill>
                  <a:schemeClr val="bg1"/>
                </a:solidFill>
                <a:latin typeface="Georgia" pitchFamily="18" charset="0"/>
              </a:defRPr>
            </a:lvl1pPr>
          </a:lstStyle>
          <a:p>
            <a:r>
              <a:rPr lang="en-US" dirty="0"/>
              <a:t>Click to edit Master title style</a:t>
            </a:r>
          </a:p>
        </p:txBody>
      </p:sp>
      <p:sp>
        <p:nvSpPr>
          <p:cNvPr id="3" name="Content Placeholder 2"/>
          <p:cNvSpPr>
            <a:spLocks noGrp="1"/>
          </p:cNvSpPr>
          <p:nvPr>
            <p:ph idx="1"/>
          </p:nvPr>
        </p:nvSpPr>
        <p:spPr>
          <a:xfrm>
            <a:off x="3575050" y="1435100"/>
            <a:ext cx="5111750" cy="4691063"/>
          </a:xfrm>
        </p:spPr>
        <p:txBody>
          <a:bodyPr>
            <a:normAutofit/>
          </a:bodyPr>
          <a:lstStyle>
            <a:lvl1pPr>
              <a:defRPr sz="1800">
                <a:latin typeface="Arial" pitchFamily="34" charset="0"/>
                <a:cs typeface="Arial" pitchFamily="34" charset="0"/>
              </a:defRPr>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normAutofit/>
          </a:bodyPr>
          <a:lstStyle>
            <a:lvl1pPr marL="0" indent="0">
              <a:buNone/>
              <a:defRPr sz="1800" b="0">
                <a:latin typeface="Arial" pitchFamily="34" charset="0"/>
                <a:cs typeface="Arial"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ustDataLst>
      <p:tags r:id="rId1"/>
    </p:custDataLst>
    <p:extLst>
      <p:ext uri="{BB962C8B-B14F-4D97-AF65-F5344CB8AC3E}">
        <p14:creationId xmlns:p14="http://schemas.microsoft.com/office/powerpoint/2010/main" val="3240814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ustDataLst>
      <p:tags r:id="rId1"/>
    </p:custDataLst>
    <p:extLst>
      <p:ext uri="{BB962C8B-B14F-4D97-AF65-F5344CB8AC3E}">
        <p14:creationId xmlns:p14="http://schemas.microsoft.com/office/powerpoint/2010/main" val="1247703364"/>
      </p:ext>
    </p:extLst>
  </p:cSld>
  <p:clrMapOvr>
    <a:masterClrMapping/>
  </p:clrMapOvr>
</p:sldLayout>
</file>

<file path=ppt/slideMasters/_rels/slideMaster1.xml.rels><?xml version="1.0" encoding="UTF-8" standalone="yes"?>
<Relationships xmlns="http://schemas.openxmlformats.org/package/2006/relationships"><Relationship Id="rId46" Type="http://schemas.openxmlformats.org/officeDocument/2006/relationships/image" Target="../media/image1.gif"/><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slideLayout" Target="../slideLayouts/slideLayout38.xml"/><Relationship Id="rId39" Type="http://schemas.openxmlformats.org/officeDocument/2006/relationships/slideLayout" Target="../slideLayouts/slideLayout39.xml"/><Relationship Id="rId40" Type="http://schemas.openxmlformats.org/officeDocument/2006/relationships/slideLayout" Target="../slideLayouts/slideLayout40.xml"/><Relationship Id="rId41" Type="http://schemas.openxmlformats.org/officeDocument/2006/relationships/slideLayout" Target="../slideLayouts/slideLayout41.xml"/><Relationship Id="rId42" Type="http://schemas.openxmlformats.org/officeDocument/2006/relationships/slideLayout" Target="../slideLayouts/slideLayout42.xml"/><Relationship Id="rId43" Type="http://schemas.openxmlformats.org/officeDocument/2006/relationships/slideLayout" Target="../slideLayouts/slideLayout43.xml"/><Relationship Id="rId44" Type="http://schemas.openxmlformats.org/officeDocument/2006/relationships/theme" Target="../theme/theme1.xml"/><Relationship Id="rId45"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74638"/>
            <a:ext cx="8763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ustDataLst>
      <p:tags r:id="rId45"/>
    </p:custDataLst>
    <p:extLst>
      <p:ext uri="{BB962C8B-B14F-4D97-AF65-F5344CB8AC3E}">
        <p14:creationId xmlns:p14="http://schemas.microsoft.com/office/powerpoint/2010/main" val="14083389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5" r:id="rId13"/>
    <p:sldLayoutId id="2147483679" r:id="rId14"/>
    <p:sldLayoutId id="2147483680" r:id="rId15"/>
    <p:sldLayoutId id="2147483681" r:id="rId16"/>
    <p:sldLayoutId id="2147483682"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Lst>
  <p:txStyles>
    <p:titleStyle>
      <a:lvl1pPr algn="ctr" defTabSz="914400" rtl="0" eaLnBrk="1" latinLnBrk="0" hangingPunct="1">
        <a:spcBef>
          <a:spcPct val="0"/>
        </a:spcBef>
        <a:buNone/>
        <a:defRPr sz="3800" b="0" kern="1200">
          <a:solidFill>
            <a:schemeClr val="bg1"/>
          </a:solidFill>
          <a:latin typeface="Georgia" panose="02040502050405020303" pitchFamily="18"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8.jpg"/><Relationship Id="rId5" Type="http://schemas.openxmlformats.org/officeDocument/2006/relationships/image" Target="../media/image9.jpg"/><Relationship Id="rId6" Type="http://schemas.openxmlformats.org/officeDocument/2006/relationships/image" Target="../media/image10.jpeg"/><Relationship Id="rId7" Type="http://schemas.openxmlformats.org/officeDocument/2006/relationships/image" Target="../media/image11.jpg"/><Relationship Id="rId8" Type="http://schemas.openxmlformats.org/officeDocument/2006/relationships/image" Target="../media/image12.png"/><Relationship Id="rId1" Type="http://schemas.openxmlformats.org/officeDocument/2006/relationships/tags" Target="../tags/tag21.xml"/><Relationship Id="rId2"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diagramData" Target="../diagrams/data1.xml"/><Relationship Id="rId5" Type="http://schemas.openxmlformats.org/officeDocument/2006/relationships/diagramLayout" Target="../diagrams/layout1.xml"/><Relationship Id="rId6" Type="http://schemas.openxmlformats.org/officeDocument/2006/relationships/diagramQuickStyle" Target="../diagrams/quickStyle1.xml"/><Relationship Id="rId7" Type="http://schemas.openxmlformats.org/officeDocument/2006/relationships/diagramColors" Target="../diagrams/colors1.xml"/><Relationship Id="rId8" Type="http://schemas.microsoft.com/office/2007/relationships/diagramDrawing" Target="../diagrams/drawing1.xml"/><Relationship Id="rId1" Type="http://schemas.openxmlformats.org/officeDocument/2006/relationships/tags" Target="../tags/tag30.x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4" Type="http://schemas.openxmlformats.org/officeDocument/2006/relationships/image" Target="../media/image19.jpg"/><Relationship Id="rId5" Type="http://schemas.openxmlformats.org/officeDocument/2006/relationships/image" Target="../media/image20.jpg"/><Relationship Id="rId6" Type="http://schemas.openxmlformats.org/officeDocument/2006/relationships/image" Target="../media/image21.jpg"/><Relationship Id="rId7" Type="http://schemas.openxmlformats.org/officeDocument/2006/relationships/image" Target="../media/image22.jpg"/><Relationship Id="rId1" Type="http://schemas.openxmlformats.org/officeDocument/2006/relationships/tags" Target="../tags/tag31.x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diagramData" Target="../diagrams/data2.xml"/><Relationship Id="rId5" Type="http://schemas.openxmlformats.org/officeDocument/2006/relationships/diagramLayout" Target="../diagrams/layout2.xml"/><Relationship Id="rId6" Type="http://schemas.openxmlformats.org/officeDocument/2006/relationships/diagramQuickStyle" Target="../diagrams/quickStyle2.xml"/><Relationship Id="rId7" Type="http://schemas.openxmlformats.org/officeDocument/2006/relationships/diagramColors" Target="../diagrams/colors2.xml"/><Relationship Id="rId8" Type="http://schemas.microsoft.com/office/2007/relationships/diagramDrawing" Target="../diagrams/drawing2.xml"/><Relationship Id="rId1" Type="http://schemas.openxmlformats.org/officeDocument/2006/relationships/tags" Target="../tags/tag32.x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tags" Target="../tags/tag33.xml"/><Relationship Id="rId2" Type="http://schemas.openxmlformats.org/officeDocument/2006/relationships/slideLayout" Target="../slideLayouts/slideLayout2.xml"/><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diagramData" Target="../diagrams/data3.xml"/><Relationship Id="rId5" Type="http://schemas.openxmlformats.org/officeDocument/2006/relationships/diagramLayout" Target="../diagrams/layout3.xml"/><Relationship Id="rId6" Type="http://schemas.openxmlformats.org/officeDocument/2006/relationships/diagramQuickStyle" Target="../diagrams/quickStyle3.xml"/><Relationship Id="rId7" Type="http://schemas.openxmlformats.org/officeDocument/2006/relationships/diagramColors" Target="../diagrams/colors3.xml"/><Relationship Id="rId8" Type="http://schemas.microsoft.com/office/2007/relationships/diagramDrawing" Target="../diagrams/drawing3.xml"/><Relationship Id="rId9" Type="http://schemas.openxmlformats.org/officeDocument/2006/relationships/image" Target="../media/image23.png"/><Relationship Id="rId1" Type="http://schemas.openxmlformats.org/officeDocument/2006/relationships/tags" Target="../tags/tag34.xml"/><Relationship Id="rId2"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diagramData" Target="../diagrams/data4.xml"/><Relationship Id="rId5" Type="http://schemas.openxmlformats.org/officeDocument/2006/relationships/diagramLayout" Target="../diagrams/layout4.xml"/><Relationship Id="rId6" Type="http://schemas.openxmlformats.org/officeDocument/2006/relationships/diagramQuickStyle" Target="../diagrams/quickStyle4.xml"/><Relationship Id="rId7" Type="http://schemas.openxmlformats.org/officeDocument/2006/relationships/diagramColors" Target="../diagrams/colors4.xml"/><Relationship Id="rId8" Type="http://schemas.microsoft.com/office/2007/relationships/diagramDrawing" Target="../diagrams/drawing4.xml"/><Relationship Id="rId1" Type="http://schemas.openxmlformats.org/officeDocument/2006/relationships/tags" Target="../tags/tag35.xml"/><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24.png"/><Relationship Id="rId1" Type="http://schemas.openxmlformats.org/officeDocument/2006/relationships/tags" Target="../tags/tag36.x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4" Type="http://schemas.openxmlformats.org/officeDocument/2006/relationships/hyperlink" Target="http://www.census.gov/" TargetMode="External"/><Relationship Id="rId5" Type="http://schemas.openxmlformats.org/officeDocument/2006/relationships/hyperlink" Target="http://www.dignityhealth.org/cm/content/pages/community-health.asp" TargetMode="External"/><Relationship Id="rId6" Type="http://schemas.openxmlformats.org/officeDocument/2006/relationships/hyperlink" Target="https://statecancerprofiles.cancer.gov/" TargetMode="External"/><Relationship Id="rId7" Type="http://schemas.openxmlformats.org/officeDocument/2006/relationships/hyperlink" Target="http://www.cdc.gov/brfss/data_documentation/index.htm" TargetMode="External"/><Relationship Id="rId8" Type="http://schemas.openxmlformats.org/officeDocument/2006/relationships/hyperlink" Target="http://www.countyhealthrankings.org/" TargetMode="External"/><Relationship Id="rId9" Type="http://schemas.openxmlformats.org/officeDocument/2006/relationships/hyperlink" Target="https://www.healthypeople.gov/" TargetMode="External"/><Relationship Id="rId10" Type="http://schemas.openxmlformats.org/officeDocument/2006/relationships/hyperlink" Target="http://hcupnet.ahrq.gov/" TargetMode="External"/><Relationship Id="rId1" Type="http://schemas.openxmlformats.org/officeDocument/2006/relationships/tags" Target="../tags/tag37.x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4" Type="http://schemas.openxmlformats.org/officeDocument/2006/relationships/image" Target="../media/image25.png"/><Relationship Id="rId1" Type="http://schemas.openxmlformats.org/officeDocument/2006/relationships/tags" Target="../tags/tag38.x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4" Type="http://schemas.openxmlformats.org/officeDocument/2006/relationships/image" Target="../media/image26.png"/><Relationship Id="rId1" Type="http://schemas.openxmlformats.org/officeDocument/2006/relationships/tags" Target="../tags/tag39.x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tags" Target="../tags/tag22.xml"/><Relationship Id="rId2" Type="http://schemas.openxmlformats.org/officeDocument/2006/relationships/slideLayout" Target="../slideLayouts/slideLayout2.xml"/><Relationship Id="rId3"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4" Type="http://schemas.openxmlformats.org/officeDocument/2006/relationships/image" Target="../media/image27.png"/><Relationship Id="rId1" Type="http://schemas.openxmlformats.org/officeDocument/2006/relationships/tags" Target="../tags/tag40.xml"/><Relationship Id="rId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4" Type="http://schemas.openxmlformats.org/officeDocument/2006/relationships/image" Target="../media/image28.jpeg"/><Relationship Id="rId5" Type="http://schemas.openxmlformats.org/officeDocument/2006/relationships/image" Target="../media/image29.png"/><Relationship Id="rId1" Type="http://schemas.openxmlformats.org/officeDocument/2006/relationships/tags" Target="../tags/tag41.x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4" Type="http://schemas.openxmlformats.org/officeDocument/2006/relationships/image" Target="../media/image30.jpeg"/><Relationship Id="rId5" Type="http://schemas.openxmlformats.org/officeDocument/2006/relationships/image" Target="../media/image31.jpg"/><Relationship Id="rId1" Type="http://schemas.openxmlformats.org/officeDocument/2006/relationships/tags" Target="../tags/tag42.xml"/><Relationship Id="rId2"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4" Type="http://schemas.openxmlformats.org/officeDocument/2006/relationships/image" Target="../media/image14.png"/><Relationship Id="rId1" Type="http://schemas.openxmlformats.org/officeDocument/2006/relationships/tags" Target="../tags/tag43.xml"/><Relationship Id="rId2"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tags" Target="../tags/tag44.xml"/><Relationship Id="rId2" Type="http://schemas.openxmlformats.org/officeDocument/2006/relationships/slideLayout" Target="../slideLayouts/slideLayout2.xml"/><Relationship Id="rId3"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diagramData" Target="../diagrams/data5.xml"/><Relationship Id="rId5" Type="http://schemas.openxmlformats.org/officeDocument/2006/relationships/diagramLayout" Target="../diagrams/layout5.xml"/><Relationship Id="rId6" Type="http://schemas.openxmlformats.org/officeDocument/2006/relationships/diagramQuickStyle" Target="../diagrams/quickStyle5.xml"/><Relationship Id="rId7" Type="http://schemas.openxmlformats.org/officeDocument/2006/relationships/diagramColors" Target="../diagrams/colors5.xml"/><Relationship Id="rId8" Type="http://schemas.microsoft.com/office/2007/relationships/diagramDrawing" Target="../diagrams/drawing5.xml"/><Relationship Id="rId1" Type="http://schemas.openxmlformats.org/officeDocument/2006/relationships/tags" Target="../tags/tag45.xml"/><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image" Target="../media/image32.png"/><Relationship Id="rId1" Type="http://schemas.openxmlformats.org/officeDocument/2006/relationships/tags" Target="../tags/tag46.xml"/><Relationship Id="rId2"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4" Type="http://schemas.openxmlformats.org/officeDocument/2006/relationships/diagramData" Target="../diagrams/data6.xml"/><Relationship Id="rId5" Type="http://schemas.openxmlformats.org/officeDocument/2006/relationships/diagramLayout" Target="../diagrams/layout6.xml"/><Relationship Id="rId6" Type="http://schemas.openxmlformats.org/officeDocument/2006/relationships/diagramQuickStyle" Target="../diagrams/quickStyle6.xml"/><Relationship Id="rId7" Type="http://schemas.openxmlformats.org/officeDocument/2006/relationships/diagramColors" Target="../diagrams/colors6.xml"/><Relationship Id="rId8" Type="http://schemas.microsoft.com/office/2007/relationships/diagramDrawing" Target="../diagrams/drawing6.xml"/><Relationship Id="rId1" Type="http://schemas.openxmlformats.org/officeDocument/2006/relationships/tags" Target="../tags/tag47.x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tags" Target="../tags/tag23.xml"/><Relationship Id="rId2" Type="http://schemas.openxmlformats.org/officeDocument/2006/relationships/slideLayout" Target="../slideLayouts/slideLayout2.xml"/><Relationship Id="rId3"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tags" Target="../tags/tag48.xml"/><Relationship Id="rId2" Type="http://schemas.openxmlformats.org/officeDocument/2006/relationships/slideLayout" Target="../slideLayouts/slideLayout2.xml"/><Relationship Id="rId3"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1" Type="http://schemas.openxmlformats.org/officeDocument/2006/relationships/tags" Target="../tags/tag49.xml"/><Relationship Id="rId2" Type="http://schemas.openxmlformats.org/officeDocument/2006/relationships/slideLayout" Target="../slideLayouts/slideLayout2.xml"/><Relationship Id="rId3"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tags" Target="../tags/tag50.xml"/><Relationship Id="rId2" Type="http://schemas.openxmlformats.org/officeDocument/2006/relationships/slideLayout" Target="../slideLayouts/slideLayout2.xml"/><Relationship Id="rId3"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4" Type="http://schemas.openxmlformats.org/officeDocument/2006/relationships/image" Target="../media/image33.png"/><Relationship Id="rId1" Type="http://schemas.openxmlformats.org/officeDocument/2006/relationships/tags" Target="../tags/tag51.xml"/><Relationship Id="rId2"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4" Type="http://schemas.openxmlformats.org/officeDocument/2006/relationships/hyperlink" Target="http://publichealth.nc.gov/lhd/cha/docs/guidebook/CHA-GuideBook-June2014.pdf" TargetMode="External"/><Relationship Id="rId1" Type="http://schemas.openxmlformats.org/officeDocument/2006/relationships/tags" Target="../tags/tag52.xml"/><Relationship Id="rId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13.jpeg"/><Relationship Id="rId1" Type="http://schemas.openxmlformats.org/officeDocument/2006/relationships/tags" Target="../tags/tag24.xml"/><Relationship Id="rId2"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14.png"/><Relationship Id="rId1" Type="http://schemas.openxmlformats.org/officeDocument/2006/relationships/tags" Target="../tags/tag25.x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tags" Target="../tags/tag26.xml"/><Relationship Id="rId2" Type="http://schemas.openxmlformats.org/officeDocument/2006/relationships/slideLayout" Target="../slideLayouts/slideLayout2.xml"/><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1" Type="http://schemas.openxmlformats.org/officeDocument/2006/relationships/tags" Target="../tags/tag27.x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tags" Target="../tags/tag28.xml"/><Relationship Id="rId2" Type="http://schemas.openxmlformats.org/officeDocument/2006/relationships/slideLayout" Target="../slideLayouts/slideLayout2.xml"/><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8.png"/><Relationship Id="rId1" Type="http://schemas.openxmlformats.org/officeDocument/2006/relationships/tags" Target="../tags/tag29.x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685800" y="861830"/>
            <a:ext cx="7772400" cy="1698625"/>
          </a:xfrm>
        </p:spPr>
        <p:txBody>
          <a:bodyPr>
            <a:normAutofit/>
          </a:bodyPr>
          <a:lstStyle/>
          <a:p>
            <a:r>
              <a:rPr lang="en-US" sz="4400" dirty="0">
                <a:latin typeface="Arial" panose="020B0604020202020204" pitchFamily="34" charset="0"/>
                <a:cs typeface="Arial" panose="020B0604020202020204" pitchFamily="34" charset="0"/>
              </a:rPr>
              <a:t>Conducting Community Assessments</a:t>
            </a:r>
          </a:p>
        </p:txBody>
      </p:sp>
      <p:grpSp>
        <p:nvGrpSpPr>
          <p:cNvPr id="17" name="Group 16"/>
          <p:cNvGrpSpPr/>
          <p:nvPr/>
        </p:nvGrpSpPr>
        <p:grpSpPr>
          <a:xfrm>
            <a:off x="457200" y="2969221"/>
            <a:ext cx="8151434" cy="1920172"/>
            <a:chOff x="113993" y="2963463"/>
            <a:chExt cx="8151434" cy="1920172"/>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6696" t="7181" r="11150" b="32442"/>
            <a:stretch/>
          </p:blipFill>
          <p:spPr>
            <a:xfrm rot="222639">
              <a:off x="6815246" y="2963463"/>
              <a:ext cx="1450181" cy="160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41029"/>
            <a:stretch/>
          </p:blipFill>
          <p:spPr>
            <a:xfrm rot="232559">
              <a:off x="3778723" y="2964602"/>
              <a:ext cx="1426618" cy="160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2" descr="Image result for elderly in city"/>
            <p:cNvPicPr>
              <a:picLocks noChangeAspect="1" noChangeArrowheads="1"/>
            </p:cNvPicPr>
            <p:nvPr/>
          </p:nvPicPr>
          <p:blipFill rotWithShape="1">
            <a:blip r:embed="rId6" cstate="email">
              <a:extLst>
                <a:ext uri="{28A0092B-C50C-407E-A947-70E740481C1C}">
                  <a14:useLocalDpi xmlns:a14="http://schemas.microsoft.com/office/drawing/2010/main" val="0"/>
                </a:ext>
              </a:extLst>
            </a:blip>
            <a:srcRect r="37168"/>
            <a:stretch/>
          </p:blipFill>
          <p:spPr bwMode="auto">
            <a:xfrm rot="21213631">
              <a:off x="113993" y="3053758"/>
              <a:ext cx="1849598" cy="160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2" name="Picture 11"/>
            <p:cNvPicPr>
              <a:picLocks noChangeAspect="1"/>
            </p:cNvPicPr>
            <p:nvPr/>
          </p:nvPicPr>
          <p:blipFill rotWithShape="1">
            <a:blip r:embed="rId7">
              <a:extLst>
                <a:ext uri="{28A0092B-C50C-407E-A947-70E740481C1C}">
                  <a14:useLocalDpi xmlns:a14="http://schemas.microsoft.com/office/drawing/2010/main" val="0"/>
                </a:ext>
              </a:extLst>
            </a:blip>
            <a:srcRect l="18176"/>
            <a:stretch/>
          </p:blipFill>
          <p:spPr>
            <a:xfrm>
              <a:off x="1866067" y="3091840"/>
              <a:ext cx="1954499" cy="160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6" name="Picture 15"/>
            <p:cNvPicPr>
              <a:picLocks noChangeAspect="1"/>
            </p:cNvPicPr>
            <p:nvPr/>
          </p:nvPicPr>
          <p:blipFill rotWithShape="1">
            <a:blip r:embed="rId8">
              <a:extLst>
                <a:ext uri="{28A0092B-C50C-407E-A947-70E740481C1C}">
                  <a14:useLocalDpi xmlns:a14="http://schemas.microsoft.com/office/drawing/2010/main" val="0"/>
                </a:ext>
              </a:extLst>
            </a:blip>
            <a:srcRect l="10000" r="34167" b="5970"/>
            <a:stretch/>
          </p:blipFill>
          <p:spPr>
            <a:xfrm rot="21213631">
              <a:off x="5172635" y="3283435"/>
              <a:ext cx="1673438" cy="160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10" name="Rectangle 9"/>
          <p:cNvSpPr/>
          <p:nvPr/>
        </p:nvSpPr>
        <p:spPr bwMode="auto">
          <a:xfrm>
            <a:off x="1306512" y="5931132"/>
            <a:ext cx="7456488" cy="550632"/>
          </a:xfrm>
          <a:prstGeom prst="rect">
            <a:avLst/>
          </a:prstGeom>
          <a:solidFill>
            <a:srgbClr val="9AE35D"/>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Times" pitchFamily="18" charset="0"/>
            </a:endParaRPr>
          </a:p>
        </p:txBody>
      </p:sp>
      <p:sp>
        <p:nvSpPr>
          <p:cNvPr id="14" name="TextBox 13">
            <a:extLst>
              <a:ext uri="{FF2B5EF4-FFF2-40B4-BE49-F238E27FC236}">
                <a16:creationId xmlns:a16="http://schemas.microsoft.com/office/drawing/2014/main" xmlns="" id="{5DE93313-F04D-43E6-8AF5-A54EEF932D27}"/>
              </a:ext>
            </a:extLst>
          </p:cNvPr>
          <p:cNvSpPr txBox="1"/>
          <p:nvPr/>
        </p:nvSpPr>
        <p:spPr>
          <a:xfrm>
            <a:off x="1480868" y="6029325"/>
            <a:ext cx="7515961" cy="49212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800" dirty="0">
                <a:latin typeface="Calibri"/>
              </a:rPr>
              <a:t>The Cancer Prevention and Control Research Network is supported by Cooperative Agreement Number 3 U48 DP005017-01S8 from the Centers for Disease Control and Prevention’s Prevention Research Centers Program and the National Cancer Institute. The content of this curriculum is based upon findings and experiences of workgroup members and does not necessarily represent the official position of the funders</a:t>
            </a:r>
            <a:r>
              <a:rPr lang="en-US" sz="1000" dirty="0">
                <a:latin typeface="Calibri"/>
              </a:rPr>
              <a:t>. </a:t>
            </a:r>
          </a:p>
        </p:txBody>
      </p:sp>
    </p:spTree>
    <p:custDataLst>
      <p:tags r:id="rId1"/>
    </p:custDataLst>
    <p:extLst>
      <p:ext uri="{BB962C8B-B14F-4D97-AF65-F5344CB8AC3E}">
        <p14:creationId xmlns:p14="http://schemas.microsoft.com/office/powerpoint/2010/main" val="18071829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644" y="263349"/>
            <a:ext cx="8763000" cy="1143000"/>
          </a:xfrm>
        </p:spPr>
        <p:txBody>
          <a:bodyPr>
            <a:normAutofit/>
          </a:bodyPr>
          <a:lstStyle/>
          <a:p>
            <a:pPr algn="l"/>
            <a:r>
              <a:rPr lang="en-US" sz="4000" dirty="0">
                <a:latin typeface="Arial" panose="020B0604020202020204" pitchFamily="34" charset="0"/>
                <a:cs typeface="Arial" panose="020B0604020202020204" pitchFamily="34" charset="0"/>
              </a:rPr>
              <a:t>Assessment Questions</a:t>
            </a:r>
          </a:p>
        </p:txBody>
      </p:sp>
      <p:sp>
        <p:nvSpPr>
          <p:cNvPr id="17" name="Content Placeholder 16"/>
          <p:cNvSpPr>
            <a:spLocks noGrp="1"/>
          </p:cNvSpPr>
          <p:nvPr>
            <p:ph idx="1"/>
          </p:nvPr>
        </p:nvSpPr>
        <p:spPr>
          <a:xfrm>
            <a:off x="457200" y="1600200"/>
            <a:ext cx="8305800" cy="4525963"/>
          </a:xfrm>
        </p:spPr>
        <p:txBody>
          <a:bodyPr vert="horz" lIns="91440" tIns="45720" rIns="91440" bIns="45720" rtlCol="0" anchor="t">
            <a:normAutofit/>
          </a:bodyPr>
          <a:lstStyle/>
          <a:p>
            <a:pPr marL="0" indent="0">
              <a:buNone/>
            </a:pPr>
            <a:r>
              <a:rPr lang="en-US" sz="2600" dirty="0"/>
              <a:t>A Community Assessment can be conducted to identify the following:</a:t>
            </a:r>
          </a:p>
          <a:p>
            <a:endParaRPr lang="en-US" dirty="0"/>
          </a:p>
        </p:txBody>
      </p:sp>
      <p:sp>
        <p:nvSpPr>
          <p:cNvPr id="14" name="TextBox 13"/>
          <p:cNvSpPr txBox="1"/>
          <p:nvPr/>
        </p:nvSpPr>
        <p:spPr>
          <a:xfrm>
            <a:off x="36870" y="6254476"/>
            <a:ext cx="3172663" cy="230832"/>
          </a:xfrm>
          <a:prstGeom prst="rect">
            <a:avLst/>
          </a:prstGeom>
          <a:noFill/>
        </p:spPr>
        <p:txBody>
          <a:bodyPr wrap="none" rtlCol="0">
            <a:spAutoFit/>
          </a:bodyPr>
          <a:lstStyle/>
          <a:p>
            <a:r>
              <a:rPr lang="en-US" sz="900" dirty="0">
                <a:solidFill>
                  <a:schemeClr val="tx1">
                    <a:lumMod val="50000"/>
                    <a:lumOff val="50000"/>
                  </a:schemeClr>
                </a:solidFill>
                <a:latin typeface="Arial" pitchFamily="34" charset="0"/>
                <a:cs typeface="Arial" pitchFamily="34" charset="0"/>
              </a:rPr>
              <a:t>Sources: Green &amp; </a:t>
            </a:r>
            <a:r>
              <a:rPr lang="en-US" sz="900" dirty="0" err="1">
                <a:solidFill>
                  <a:schemeClr val="tx1">
                    <a:lumMod val="50000"/>
                    <a:lumOff val="50000"/>
                  </a:schemeClr>
                </a:solidFill>
                <a:latin typeface="Arial" pitchFamily="34" charset="0"/>
                <a:cs typeface="Arial" pitchFamily="34" charset="0"/>
              </a:rPr>
              <a:t>Kreuter</a:t>
            </a:r>
            <a:r>
              <a:rPr lang="en-US" sz="900" dirty="0">
                <a:solidFill>
                  <a:schemeClr val="tx1">
                    <a:lumMod val="50000"/>
                    <a:lumOff val="50000"/>
                  </a:schemeClr>
                </a:solidFill>
                <a:latin typeface="Arial" pitchFamily="34" charset="0"/>
                <a:cs typeface="Arial" pitchFamily="34" charset="0"/>
              </a:rPr>
              <a:t>, 2006; Bartholomew et al., 2006</a:t>
            </a:r>
          </a:p>
        </p:txBody>
      </p:sp>
      <p:graphicFrame>
        <p:nvGraphicFramePr>
          <p:cNvPr id="21" name="Diagram 20"/>
          <p:cNvGraphicFramePr/>
          <p:nvPr>
            <p:extLst>
              <p:ext uri="{D42A27DB-BD31-4B8C-83A1-F6EECF244321}">
                <p14:modId xmlns:p14="http://schemas.microsoft.com/office/powerpoint/2010/main" val="983631401"/>
              </p:ext>
            </p:extLst>
          </p:nvPr>
        </p:nvGraphicFramePr>
        <p:xfrm>
          <a:off x="381001" y="2209799"/>
          <a:ext cx="8381999" cy="33417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5398271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38022"/>
            <a:ext cx="9144000" cy="1143000"/>
          </a:xfrm>
        </p:spPr>
        <p:txBody>
          <a:bodyPr>
            <a:noAutofit/>
          </a:bodyPr>
          <a:lstStyle/>
          <a:p>
            <a:pPr algn="l"/>
            <a:r>
              <a:rPr lang="en-US" sz="3600" dirty="0">
                <a:latin typeface="Arial" panose="020B0604020202020204" pitchFamily="34" charset="0"/>
                <a:cs typeface="Arial" panose="020B0604020202020204" pitchFamily="34" charset="0"/>
              </a:rPr>
              <a:t>Questions to Answer about Your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Community</a:t>
            </a:r>
          </a:p>
        </p:txBody>
      </p:sp>
      <p:graphicFrame>
        <p:nvGraphicFramePr>
          <p:cNvPr id="4" name="Table 3"/>
          <p:cNvGraphicFramePr>
            <a:graphicFrameLocks noGrp="1"/>
          </p:cNvGraphicFramePr>
          <p:nvPr>
            <p:extLst>
              <p:ext uri="{D42A27DB-BD31-4B8C-83A1-F6EECF244321}">
                <p14:modId xmlns:p14="http://schemas.microsoft.com/office/powerpoint/2010/main" val="2427933530"/>
              </p:ext>
            </p:extLst>
          </p:nvPr>
        </p:nvGraphicFramePr>
        <p:xfrm>
          <a:off x="209646" y="1409700"/>
          <a:ext cx="6553200" cy="4824282"/>
        </p:xfrm>
        <a:graphic>
          <a:graphicData uri="http://schemas.openxmlformats.org/drawingml/2006/table">
            <a:tbl>
              <a:tblPr firstRow="1">
                <a:tableStyleId>{5C22544A-7EE6-4342-B048-85BDC9FD1C3A}</a:tableStyleId>
              </a:tblPr>
              <a:tblGrid>
                <a:gridCol w="2457450">
                  <a:extLst>
                    <a:ext uri="{9D8B030D-6E8A-4147-A177-3AD203B41FA5}">
                      <a16:colId xmlns="" xmlns:a16="http://schemas.microsoft.com/office/drawing/2014/main" val="20000"/>
                    </a:ext>
                  </a:extLst>
                </a:gridCol>
                <a:gridCol w="4095750">
                  <a:extLst>
                    <a:ext uri="{9D8B030D-6E8A-4147-A177-3AD203B41FA5}">
                      <a16:colId xmlns="" xmlns:a16="http://schemas.microsoft.com/office/drawing/2014/main" val="20001"/>
                    </a:ext>
                  </a:extLst>
                </a:gridCol>
              </a:tblGrid>
              <a:tr h="388737">
                <a:tc gridSpan="2">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u="none" dirty="0">
                          <a:latin typeface="Arial"/>
                          <a:cs typeface="Arial"/>
                        </a:rPr>
                        <a:t>Quality of Life</a:t>
                      </a:r>
                      <a:endParaRPr lang="en-US" sz="1400" u="none" dirty="0">
                        <a:solidFill>
                          <a:schemeClr val="bg1"/>
                        </a:solidFill>
                        <a:latin typeface="Arial"/>
                        <a:cs typeface="Arial"/>
                      </a:endParaRPr>
                    </a:p>
                  </a:txBody>
                  <a:tcPr>
                    <a:solidFill>
                      <a:srgbClr val="5B98CD"/>
                    </a:solidFill>
                  </a:tcPr>
                </a:tc>
                <a:tc hMerge="1">
                  <a:txBody>
                    <a:bodyPr/>
                    <a:lstStyle/>
                    <a:p>
                      <a:endParaRPr lang="en-US"/>
                    </a:p>
                  </a:txBody>
                  <a:tcPr/>
                </a:tc>
                <a:extLst>
                  <a:ext uri="{0D108BD9-81ED-4DB2-BD59-A6C34878D82A}">
                    <a16:rowId xmlns="" xmlns:a16="http://schemas.microsoft.com/office/drawing/2014/main" val="10000"/>
                  </a:ext>
                </a:extLst>
              </a:tr>
              <a:tr h="355075">
                <a:tc>
                  <a:txBody>
                    <a:bodyPr/>
                    <a:lstStyle/>
                    <a:p>
                      <a:r>
                        <a:rPr lang="en-US" sz="1600" dirty="0">
                          <a:latin typeface="Arial" panose="020B0604020202020204" pitchFamily="34" charset="0"/>
                          <a:cs typeface="Arial" panose="020B0604020202020204" pitchFamily="34" charset="0"/>
                        </a:rPr>
                        <a:t>Life</a:t>
                      </a:r>
                      <a:r>
                        <a:rPr lang="en-US" sz="1600" baseline="0" dirty="0">
                          <a:latin typeface="Arial" panose="020B0604020202020204" pitchFamily="34" charset="0"/>
                          <a:cs typeface="Arial" panose="020B0604020202020204" pitchFamily="34" charset="0"/>
                        </a:rPr>
                        <a:t> expectancy</a:t>
                      </a:r>
                      <a:endParaRPr lang="en-US" sz="1600" b="1" dirty="0">
                        <a:solidFill>
                          <a:schemeClr val="tx1"/>
                        </a:solidFill>
                        <a:latin typeface="Arial" pitchFamily="34" charset="0"/>
                        <a:cs typeface="Arial" pitchFamily="34" charset="0"/>
                      </a:endParaRPr>
                    </a:p>
                  </a:txBody>
                  <a:tcPr/>
                </a:tc>
                <a:tc>
                  <a:txBody>
                    <a:bodyPr/>
                    <a:lstStyle/>
                    <a:p>
                      <a:pPr>
                        <a:spcAft>
                          <a:spcPts val="600"/>
                        </a:spcAft>
                      </a:pPr>
                      <a:r>
                        <a:rPr lang="en-US" sz="1600" dirty="0">
                          <a:latin typeface="Arial" panose="020B0604020202020204" pitchFamily="34" charset="0"/>
                          <a:cs typeface="Arial" panose="020B0604020202020204" pitchFamily="34" charset="0"/>
                        </a:rPr>
                        <a:t>What</a:t>
                      </a:r>
                      <a:r>
                        <a:rPr lang="en-US" sz="1600" baseline="0" dirty="0">
                          <a:latin typeface="Arial" panose="020B0604020202020204" pitchFamily="34" charset="0"/>
                          <a:cs typeface="Arial" panose="020B0604020202020204" pitchFamily="34" charset="0"/>
                        </a:rPr>
                        <a:t> is the average lifespan?</a:t>
                      </a:r>
                      <a:endParaRPr lang="en-US" sz="1600" dirty="0">
                        <a:solidFill>
                          <a:schemeClr val="tx1"/>
                        </a:solidFill>
                        <a:latin typeface="Arial" pitchFamily="34" charset="0"/>
                        <a:cs typeface="Arial" pitchFamily="34" charset="0"/>
                      </a:endParaRPr>
                    </a:p>
                  </a:txBody>
                  <a:tcPr/>
                </a:tc>
                <a:extLst>
                  <a:ext uri="{0D108BD9-81ED-4DB2-BD59-A6C34878D82A}">
                    <a16:rowId xmlns="" xmlns:a16="http://schemas.microsoft.com/office/drawing/2014/main" val="10001"/>
                  </a:ext>
                </a:extLst>
              </a:tr>
              <a:tr h="324516">
                <a:tc gridSpan="2">
                  <a:txBody>
                    <a:bodyPr/>
                    <a:lstStyle/>
                    <a:p>
                      <a:pPr>
                        <a:buNone/>
                      </a:pPr>
                      <a:r>
                        <a:rPr lang="en-US" sz="1600" u="none" dirty="0">
                          <a:solidFill>
                            <a:srgbClr val="FFFFFF"/>
                          </a:solidFill>
                          <a:latin typeface="Arial"/>
                          <a:cs typeface="Arial"/>
                        </a:rPr>
                        <a:t>Health</a:t>
                      </a:r>
                      <a:r>
                        <a:rPr lang="en-US" sz="1600" u="none" baseline="0" dirty="0">
                          <a:solidFill>
                            <a:srgbClr val="FFFFFF"/>
                          </a:solidFill>
                          <a:latin typeface="Arial"/>
                          <a:cs typeface="Arial"/>
                        </a:rPr>
                        <a:t> Problems</a:t>
                      </a:r>
                      <a:endParaRPr lang="en-US" sz="1600" b="1" u="none" dirty="0">
                        <a:solidFill>
                          <a:srgbClr val="FFFFFF"/>
                        </a:solidFill>
                        <a:latin typeface="Arial"/>
                        <a:cs typeface="Arial"/>
                      </a:endParaRPr>
                    </a:p>
                  </a:txBody>
                  <a:tcPr>
                    <a:solidFill>
                      <a:srgbClr val="5B98CD"/>
                    </a:solidFill>
                  </a:tcPr>
                </a:tc>
                <a:tc hMerge="1">
                  <a:txBody>
                    <a:bodyPr/>
                    <a:lstStyle/>
                    <a:p>
                      <a:endParaRPr lang="en-US"/>
                    </a:p>
                  </a:txBody>
                  <a:tcPr/>
                </a:tc>
                <a:extLst>
                  <a:ext uri="{0D108BD9-81ED-4DB2-BD59-A6C34878D82A}">
                    <a16:rowId xmlns="" xmlns:a16="http://schemas.microsoft.com/office/drawing/2014/main" val="10002"/>
                  </a:ext>
                </a:extLst>
              </a:tr>
              <a:tr h="410637">
                <a:tc>
                  <a:txBody>
                    <a:bodyPr/>
                    <a:lstStyle/>
                    <a:p>
                      <a:r>
                        <a:rPr lang="en-US" sz="1600" dirty="0">
                          <a:latin typeface="Arial" panose="020B0604020202020204" pitchFamily="34" charset="0"/>
                          <a:cs typeface="Arial" panose="020B0604020202020204" pitchFamily="34" charset="0"/>
                        </a:rPr>
                        <a:t>Chronic</a:t>
                      </a:r>
                      <a:r>
                        <a:rPr lang="en-US" sz="1600" baseline="0" dirty="0">
                          <a:latin typeface="Arial" panose="020B0604020202020204" pitchFamily="34" charset="0"/>
                          <a:cs typeface="Arial" panose="020B0604020202020204" pitchFamily="34" charset="0"/>
                        </a:rPr>
                        <a:t> disease rate</a:t>
                      </a:r>
                      <a:endParaRPr lang="en-US" sz="1600" b="1" dirty="0">
                        <a:latin typeface="Arial" pitchFamily="34" charset="0"/>
                        <a:cs typeface="Arial" pitchFamily="34" charset="0"/>
                      </a:endParaRPr>
                    </a:p>
                  </a:txBody>
                  <a:tcPr/>
                </a:tc>
                <a:tc>
                  <a:txBody>
                    <a:bodyPr/>
                    <a:lstStyle/>
                    <a:p>
                      <a:pPr>
                        <a:spcAft>
                          <a:spcPts val="600"/>
                        </a:spcAft>
                      </a:pPr>
                      <a:r>
                        <a:rPr lang="en-US" sz="1600" dirty="0">
                          <a:latin typeface="Arial" panose="020B0604020202020204" pitchFamily="34" charset="0"/>
                          <a:cs typeface="Arial" panose="020B0604020202020204" pitchFamily="34" charset="0"/>
                        </a:rPr>
                        <a:t>Which</a:t>
                      </a:r>
                      <a:r>
                        <a:rPr lang="en-US" sz="1600" baseline="0" dirty="0">
                          <a:latin typeface="Arial" panose="020B0604020202020204" pitchFamily="34" charset="0"/>
                          <a:cs typeface="Arial" panose="020B0604020202020204" pitchFamily="34" charset="0"/>
                        </a:rPr>
                        <a:t> diseases are most prevalent?</a:t>
                      </a:r>
                      <a:endParaRPr lang="en-US" sz="1600" dirty="0">
                        <a:latin typeface="Arial" pitchFamily="34" charset="0"/>
                        <a:cs typeface="Arial" pitchFamily="34" charset="0"/>
                      </a:endParaRPr>
                    </a:p>
                  </a:txBody>
                  <a:tcPr/>
                </a:tc>
                <a:extLst>
                  <a:ext uri="{0D108BD9-81ED-4DB2-BD59-A6C34878D82A}">
                    <a16:rowId xmlns="" xmlns:a16="http://schemas.microsoft.com/office/drawing/2014/main" val="10003"/>
                  </a:ext>
                </a:extLst>
              </a:tr>
              <a:tr h="324516">
                <a:tc gridSpan="2">
                  <a:txBody>
                    <a:bodyPr/>
                    <a:lstStyle/>
                    <a:p>
                      <a:pPr>
                        <a:buNone/>
                      </a:pPr>
                      <a:r>
                        <a:rPr lang="en-US" sz="1600" u="none" dirty="0">
                          <a:solidFill>
                            <a:srgbClr val="FFFFFF"/>
                          </a:solidFill>
                          <a:latin typeface="Arial"/>
                          <a:cs typeface="Arial"/>
                        </a:rPr>
                        <a:t>Behavioral Factors</a:t>
                      </a:r>
                      <a:endParaRPr lang="en-US" sz="1600" b="1" u="none" dirty="0">
                        <a:solidFill>
                          <a:srgbClr val="FFFFFF"/>
                        </a:solidFill>
                        <a:latin typeface="Arial"/>
                        <a:cs typeface="Arial"/>
                      </a:endParaRPr>
                    </a:p>
                  </a:txBody>
                  <a:tcPr>
                    <a:solidFill>
                      <a:srgbClr val="5B98CD"/>
                    </a:solidFill>
                  </a:tcPr>
                </a:tc>
                <a:tc hMerge="1">
                  <a:txBody>
                    <a:bodyPr/>
                    <a:lstStyle/>
                    <a:p>
                      <a:endParaRPr lang="en-US"/>
                    </a:p>
                  </a:txBody>
                  <a:tcPr/>
                </a:tc>
                <a:extLst>
                  <a:ext uri="{0D108BD9-81ED-4DB2-BD59-A6C34878D82A}">
                    <a16:rowId xmlns="" xmlns:a16="http://schemas.microsoft.com/office/drawing/2014/main" val="10004"/>
                  </a:ext>
                </a:extLst>
              </a:tr>
              <a:tr h="340741">
                <a:tc>
                  <a:txBody>
                    <a:bodyPr/>
                    <a:lstStyle/>
                    <a:p>
                      <a:pPr>
                        <a:spcAft>
                          <a:spcPts val="600"/>
                        </a:spcAft>
                      </a:pPr>
                      <a:r>
                        <a:rPr lang="en-US" sz="1600" dirty="0">
                          <a:latin typeface="Arial" panose="020B0604020202020204" pitchFamily="34" charset="0"/>
                          <a:cs typeface="Arial" panose="020B0604020202020204" pitchFamily="34" charset="0"/>
                        </a:rPr>
                        <a:t>Behaviors</a:t>
                      </a:r>
                      <a:endParaRPr lang="en-US" sz="1600" b="1" dirty="0">
                        <a:latin typeface="Arial" pitchFamily="34" charset="0"/>
                        <a:cs typeface="Arial" pitchFamily="34" charset="0"/>
                      </a:endParaRPr>
                    </a:p>
                  </a:txBody>
                  <a:tcPr/>
                </a:tc>
                <a:tc>
                  <a:txBody>
                    <a:bodyPr/>
                    <a:lstStyle/>
                    <a:p>
                      <a:pPr>
                        <a:spcAft>
                          <a:spcPts val="600"/>
                        </a:spcAft>
                      </a:pPr>
                      <a:r>
                        <a:rPr lang="en-US" sz="1600" dirty="0">
                          <a:latin typeface="Arial" panose="020B0604020202020204" pitchFamily="34" charset="0"/>
                          <a:cs typeface="Arial" panose="020B0604020202020204" pitchFamily="34" charset="0"/>
                        </a:rPr>
                        <a:t>What behaviors</a:t>
                      </a:r>
                      <a:r>
                        <a:rPr lang="en-US" sz="1600" baseline="0" dirty="0">
                          <a:latin typeface="Arial" panose="020B0604020202020204" pitchFamily="34" charset="0"/>
                          <a:cs typeface="Arial" panose="020B0604020202020204" pitchFamily="34" charset="0"/>
                        </a:rPr>
                        <a:t> put people at risk?</a:t>
                      </a:r>
                      <a:endParaRPr lang="en-US" sz="1600" dirty="0">
                        <a:latin typeface="Arial" pitchFamily="34" charset="0"/>
                        <a:cs typeface="Arial" pitchFamily="34" charset="0"/>
                      </a:endParaRPr>
                    </a:p>
                  </a:txBody>
                  <a:tcPr/>
                </a:tc>
                <a:extLst>
                  <a:ext uri="{0D108BD9-81ED-4DB2-BD59-A6C34878D82A}">
                    <a16:rowId xmlns="" xmlns:a16="http://schemas.microsoft.com/office/drawing/2014/main" val="10005"/>
                  </a:ext>
                </a:extLst>
              </a:tr>
              <a:tr h="401947">
                <a:tc>
                  <a:txBody>
                    <a:bodyPr/>
                    <a:lstStyle/>
                    <a:p>
                      <a:pPr>
                        <a:buNone/>
                      </a:pPr>
                      <a:endParaRPr lang="en-US" sz="1600" baseline="0" dirty="0">
                        <a:latin typeface="Arial"/>
                        <a:cs typeface="Arial"/>
                      </a:endParaRPr>
                    </a:p>
                  </a:txBody>
                  <a:tcPr/>
                </a:tc>
                <a:tc>
                  <a:txBody>
                    <a:bodyPr/>
                    <a:lstStyle/>
                    <a:p>
                      <a:pPr marL="0" marR="0" indent="0" algn="l" defTabSz="914400" rtl="0" eaLnBrk="1" fontAlgn="auto" latinLnBrk="0" hangingPunct="1">
                        <a:lnSpc>
                          <a:spcPct val="100000"/>
                        </a:lnSpc>
                        <a:spcBef>
                          <a:spcPts val="0"/>
                        </a:spcBef>
                        <a:spcAft>
                          <a:spcPts val="600"/>
                        </a:spcAft>
                        <a:buClrTx/>
                        <a:buSzTx/>
                        <a:buFontTx/>
                        <a:buNone/>
                        <a:tabLst/>
                        <a:defRPr/>
                      </a:pPr>
                      <a:r>
                        <a:rPr lang="en-US" sz="1600" dirty="0">
                          <a:latin typeface="Arial"/>
                          <a:cs typeface="Arial"/>
                        </a:rPr>
                        <a:t>What behaviors reduce risk</a:t>
                      </a:r>
                      <a:r>
                        <a:rPr lang="en-US" sz="1600" baseline="0" dirty="0">
                          <a:latin typeface="Arial"/>
                          <a:cs typeface="Arial"/>
                        </a:rPr>
                        <a:t>?</a:t>
                      </a:r>
                    </a:p>
                  </a:txBody>
                  <a:tcPr/>
                </a:tc>
                <a:extLst>
                  <a:ext uri="{0D108BD9-81ED-4DB2-BD59-A6C34878D82A}">
                    <a16:rowId xmlns="" xmlns:a16="http://schemas.microsoft.com/office/drawing/2014/main" val="10006"/>
                  </a:ext>
                </a:extLst>
              </a:tr>
              <a:tr h="519225">
                <a:tc gridSpan="2">
                  <a:txBody>
                    <a:bodyPr/>
                    <a:lstStyle/>
                    <a:p>
                      <a:pPr>
                        <a:buNone/>
                      </a:pPr>
                      <a:r>
                        <a:rPr lang="en-US" sz="1600" u="none" dirty="0">
                          <a:solidFill>
                            <a:srgbClr val="FFFFFF"/>
                          </a:solidFill>
                          <a:latin typeface="Arial"/>
                          <a:cs typeface="Arial"/>
                        </a:rPr>
                        <a:t>Environmental Factors</a:t>
                      </a:r>
                    </a:p>
                    <a:p>
                      <a:pPr>
                        <a:buNone/>
                      </a:pPr>
                      <a:r>
                        <a:rPr lang="en-US" sz="1200" u="none" dirty="0">
                          <a:solidFill>
                            <a:schemeClr val="bg1"/>
                          </a:solidFill>
                          <a:latin typeface="Arial" panose="020B0604020202020204" pitchFamily="34" charset="0"/>
                          <a:cs typeface="Arial" panose="020B0604020202020204" pitchFamily="34" charset="0"/>
                        </a:rPr>
                        <a:t>(e.g.,</a:t>
                      </a:r>
                      <a:r>
                        <a:rPr lang="en-US" sz="1200" u="none" baseline="0" dirty="0">
                          <a:solidFill>
                            <a:schemeClr val="bg1"/>
                          </a:solidFill>
                          <a:latin typeface="Arial" panose="020B0604020202020204" pitchFamily="34" charset="0"/>
                          <a:cs typeface="Arial" panose="020B0604020202020204" pitchFamily="34" charset="0"/>
                        </a:rPr>
                        <a:t> </a:t>
                      </a:r>
                      <a:r>
                        <a:rPr lang="en-US" sz="1200" u="none" dirty="0">
                          <a:solidFill>
                            <a:schemeClr val="bg1"/>
                          </a:solidFill>
                          <a:latin typeface="Arial" panose="020B0604020202020204" pitchFamily="34" charset="0"/>
                          <a:cs typeface="Arial" panose="020B0604020202020204" pitchFamily="34" charset="0"/>
                        </a:rPr>
                        <a:t>social</a:t>
                      </a:r>
                      <a:r>
                        <a:rPr lang="en-US" sz="1200" u="none" baseline="0" dirty="0">
                          <a:solidFill>
                            <a:schemeClr val="bg1"/>
                          </a:solidFill>
                          <a:latin typeface="Arial" panose="020B0604020202020204" pitchFamily="34" charset="0"/>
                          <a:cs typeface="Arial" panose="020B0604020202020204" pitchFamily="34" charset="0"/>
                        </a:rPr>
                        <a:t>, built, and media environment)</a:t>
                      </a:r>
                      <a:endParaRPr lang="en-US" sz="1200" b="1" u="none" dirty="0">
                        <a:solidFill>
                          <a:schemeClr val="bg1"/>
                        </a:solidFill>
                        <a:latin typeface="Arial" pitchFamily="34" charset="0"/>
                        <a:cs typeface="Arial" pitchFamily="34" charset="0"/>
                      </a:endParaRPr>
                    </a:p>
                  </a:txBody>
                  <a:tcPr>
                    <a:solidFill>
                      <a:srgbClr val="5B98CD"/>
                    </a:solidFill>
                  </a:tcPr>
                </a:tc>
                <a:tc hMerge="1">
                  <a:txBody>
                    <a:bodyPr/>
                    <a:lstStyle/>
                    <a:p>
                      <a:endParaRPr lang="en-US"/>
                    </a:p>
                  </a:txBody>
                  <a:tcPr/>
                </a:tc>
                <a:extLst>
                  <a:ext uri="{0D108BD9-81ED-4DB2-BD59-A6C34878D82A}">
                    <a16:rowId xmlns="" xmlns:a16="http://schemas.microsoft.com/office/drawing/2014/main" val="10007"/>
                  </a:ext>
                </a:extLst>
              </a:tr>
              <a:tr h="405561">
                <a:tc>
                  <a:txBody>
                    <a:bodyPr/>
                    <a:lstStyle/>
                    <a:p>
                      <a:pPr>
                        <a:spcAft>
                          <a:spcPts val="600"/>
                        </a:spcAft>
                      </a:pPr>
                      <a:r>
                        <a:rPr lang="en-US" sz="1600" dirty="0">
                          <a:latin typeface="Arial"/>
                          <a:cs typeface="Arial"/>
                        </a:rPr>
                        <a:t>Social</a:t>
                      </a:r>
                    </a:p>
                  </a:txBody>
                  <a:tcPr/>
                </a:tc>
                <a:tc>
                  <a:txBody>
                    <a:bodyPr/>
                    <a:lstStyle/>
                    <a:p>
                      <a:pPr>
                        <a:spcAft>
                          <a:spcPts val="600"/>
                        </a:spcAft>
                      </a:pPr>
                      <a:r>
                        <a:rPr lang="en-US" sz="1600" dirty="0">
                          <a:latin typeface="Arial"/>
                          <a:cs typeface="Arial"/>
                        </a:rPr>
                        <a:t>Where and with whom do people spend time</a:t>
                      </a:r>
                      <a:r>
                        <a:rPr lang="en-US" sz="1600" baseline="0" dirty="0">
                          <a:latin typeface="Arial"/>
                          <a:cs typeface="Arial"/>
                        </a:rPr>
                        <a:t>?</a:t>
                      </a:r>
                    </a:p>
                  </a:txBody>
                  <a:tcPr/>
                </a:tc>
                <a:extLst>
                  <a:ext uri="{0D108BD9-81ED-4DB2-BD59-A6C34878D82A}">
                    <a16:rowId xmlns="" xmlns:a16="http://schemas.microsoft.com/office/drawing/2014/main" val="10008"/>
                  </a:ext>
                </a:extLst>
              </a:tr>
              <a:tr h="405645">
                <a:tc>
                  <a:txBody>
                    <a:bodyPr/>
                    <a:lstStyle/>
                    <a:p>
                      <a:pPr lvl="0" algn="l">
                        <a:spcAft>
                          <a:spcPts val="600"/>
                        </a:spcAft>
                        <a:buNone/>
                      </a:pPr>
                      <a:r>
                        <a:rPr lang="en-US" sz="1600" dirty="0">
                          <a:latin typeface="Arial"/>
                          <a:cs typeface="Arial"/>
                        </a:rPr>
                        <a:t>Built Environment</a:t>
                      </a:r>
                      <a:endParaRPr lang="en-US" dirty="0"/>
                    </a:p>
                  </a:txBody>
                  <a:tcPr/>
                </a:tc>
                <a:tc>
                  <a:txBody>
                    <a:bodyPr/>
                    <a:lstStyle/>
                    <a:p>
                      <a:pPr>
                        <a:spcAft>
                          <a:spcPts val="600"/>
                        </a:spcAft>
                      </a:pPr>
                      <a:r>
                        <a:rPr lang="en-US" sz="1600" baseline="0" dirty="0">
                          <a:latin typeface="Arial"/>
                          <a:cs typeface="Arial"/>
                        </a:rPr>
                        <a:t>What factors support/hinder healthy behavior? </a:t>
                      </a:r>
                      <a:endParaRPr lang="en-US" sz="1600" dirty="0">
                        <a:latin typeface="Arial" pitchFamily="34" charset="0"/>
                        <a:cs typeface="Arial" pitchFamily="34" charset="0"/>
                      </a:endParaRPr>
                    </a:p>
                  </a:txBody>
                  <a:tcPr/>
                </a:tc>
                <a:extLst>
                  <a:ext uri="{0D108BD9-81ED-4DB2-BD59-A6C34878D82A}">
                    <a16:rowId xmlns="" xmlns:a16="http://schemas.microsoft.com/office/drawing/2014/main" val="10009"/>
                  </a:ext>
                </a:extLst>
              </a:tr>
              <a:tr h="472346">
                <a:tc>
                  <a:txBody>
                    <a:bodyPr/>
                    <a:lstStyle/>
                    <a:p>
                      <a:pPr>
                        <a:spcAft>
                          <a:spcPts val="600"/>
                        </a:spcAft>
                      </a:pPr>
                      <a:r>
                        <a:rPr lang="en-US" sz="1600" dirty="0">
                          <a:latin typeface="Arial" panose="020B0604020202020204" pitchFamily="34" charset="0"/>
                          <a:cs typeface="Arial" panose="020B0604020202020204" pitchFamily="34" charset="0"/>
                        </a:rPr>
                        <a:t>Communication</a:t>
                      </a:r>
                      <a:endParaRPr lang="en-US" sz="1600" b="1" dirty="0">
                        <a:latin typeface="Arial" pitchFamily="34" charset="0"/>
                        <a:cs typeface="Arial" pitchFamily="34" charset="0"/>
                      </a:endParaRPr>
                    </a:p>
                  </a:txBody>
                  <a:tcPr/>
                </a:tc>
                <a:tc>
                  <a:txBody>
                    <a:bodyPr/>
                    <a:lstStyle/>
                    <a:p>
                      <a:pPr>
                        <a:spcAft>
                          <a:spcPts val="600"/>
                        </a:spcAft>
                      </a:pPr>
                      <a:r>
                        <a:rPr lang="en-US" sz="1600" baseline="0" dirty="0">
                          <a:latin typeface="Arial" panose="020B0604020202020204" pitchFamily="34" charset="0"/>
                          <a:cs typeface="Arial" panose="020B0604020202020204" pitchFamily="34" charset="0"/>
                        </a:rPr>
                        <a:t>Where do people obtain health information?</a:t>
                      </a:r>
                      <a:endParaRPr lang="en-US" sz="1600" dirty="0">
                        <a:latin typeface="Arial" pitchFamily="34" charset="0"/>
                        <a:cs typeface="Arial" pitchFamily="34" charset="0"/>
                      </a:endParaRPr>
                    </a:p>
                  </a:txBody>
                  <a:tcPr/>
                </a:tc>
                <a:extLst>
                  <a:ext uri="{0D108BD9-81ED-4DB2-BD59-A6C34878D82A}">
                    <a16:rowId xmlns="" xmlns:a16="http://schemas.microsoft.com/office/drawing/2014/main" val="10010"/>
                  </a:ext>
                </a:extLst>
              </a:tr>
            </a:tbl>
          </a:graphicData>
        </a:graphic>
      </p:graphicFrame>
      <p:sp>
        <p:nvSpPr>
          <p:cNvPr id="7" name="TextBox 6"/>
          <p:cNvSpPr txBox="1"/>
          <p:nvPr/>
        </p:nvSpPr>
        <p:spPr>
          <a:xfrm>
            <a:off x="258096" y="6248400"/>
            <a:ext cx="4343400" cy="230832"/>
          </a:xfrm>
          <a:prstGeom prst="rect">
            <a:avLst/>
          </a:prstGeom>
          <a:noFill/>
        </p:spPr>
        <p:txBody>
          <a:bodyPr wrap="square" rtlCol="0">
            <a:spAutoFit/>
          </a:bodyPr>
          <a:lstStyle/>
          <a:p>
            <a:r>
              <a:rPr lang="en-US" sz="900" dirty="0">
                <a:solidFill>
                  <a:schemeClr val="tx1">
                    <a:lumMod val="50000"/>
                    <a:lumOff val="50000"/>
                  </a:schemeClr>
                </a:solidFill>
                <a:latin typeface="Arial" pitchFamily="34" charset="0"/>
                <a:cs typeface="Arial" pitchFamily="34" charset="0"/>
              </a:rPr>
              <a:t>Sources: Emory Prevention Research Center &amp; Bartholomew et al., 2006</a:t>
            </a:r>
          </a:p>
        </p:txBody>
      </p:sp>
      <p:grpSp>
        <p:nvGrpSpPr>
          <p:cNvPr id="14" name="Group 13"/>
          <p:cNvGrpSpPr/>
          <p:nvPr/>
        </p:nvGrpSpPr>
        <p:grpSpPr>
          <a:xfrm>
            <a:off x="6934200" y="1538748"/>
            <a:ext cx="1828800" cy="4405639"/>
            <a:chOff x="6934200" y="1524000"/>
            <a:chExt cx="1828800" cy="4405639"/>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21049" b="18951"/>
            <a:stretch/>
          </p:blipFill>
          <p:spPr>
            <a:xfrm>
              <a:off x="6934200" y="3800083"/>
              <a:ext cx="1828800" cy="914400"/>
            </a:xfrm>
            <a:prstGeom prst="rect">
              <a:avLst/>
            </a:prstGeom>
            <a:ln w="127000" cap="sq">
              <a:noFill/>
              <a:miter lim="800000"/>
            </a:ln>
            <a:effectLst>
              <a:outerShdw blurRad="57150" dist="50800" dir="2700000" algn="tl" rotWithShape="0">
                <a:srgbClr val="000000">
                  <a:alpha val="40000"/>
                </a:srgbClr>
              </a:outerShdw>
            </a:effectLst>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833" t="14792" r="40833" b="30520"/>
            <a:stretch/>
          </p:blipFill>
          <p:spPr>
            <a:xfrm>
              <a:off x="6934200" y="2596725"/>
              <a:ext cx="1828800" cy="1143000"/>
            </a:xfrm>
            <a:prstGeom prst="rect">
              <a:avLst/>
            </a:prstGeom>
            <a:ln w="127000" cap="sq">
              <a:noFill/>
              <a:miter lim="800000"/>
            </a:ln>
            <a:effectLst>
              <a:outerShdw blurRad="57150" dist="50800" dir="2700000" algn="tl" rotWithShape="0">
                <a:srgbClr val="000000">
                  <a:alpha val="40000"/>
                </a:srgbClr>
              </a:outerShdw>
            </a:effectLst>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34200" y="1524000"/>
              <a:ext cx="1828800" cy="1027115"/>
            </a:xfrm>
            <a:prstGeom prst="rect">
              <a:avLst/>
            </a:prstGeom>
            <a:ln w="127000" cap="sq">
              <a:noFill/>
              <a:miter lim="800000"/>
            </a:ln>
            <a:effectLst>
              <a:outerShdw blurRad="57150" dist="50800" dir="2700000" algn="tl" rotWithShape="0">
                <a:srgbClr val="000000">
                  <a:alpha val="40000"/>
                </a:srgbClr>
              </a:outerShdw>
            </a:effectLst>
          </p:spPr>
        </p:pic>
        <p:pic>
          <p:nvPicPr>
            <p:cNvPr id="13" name="Picture 12"/>
            <p:cNvPicPr>
              <a:picLocks noChangeAspect="1"/>
            </p:cNvPicPr>
            <p:nvPr/>
          </p:nvPicPr>
          <p:blipFill rotWithShape="1">
            <a:blip r:embed="rId7">
              <a:extLst>
                <a:ext uri="{28A0092B-C50C-407E-A947-70E740481C1C}">
                  <a14:useLocalDpi xmlns:a14="http://schemas.microsoft.com/office/drawing/2010/main" val="0"/>
                </a:ext>
              </a:extLst>
            </a:blip>
            <a:srcRect l="8334" r="8332" b="20786"/>
            <a:stretch/>
          </p:blipFill>
          <p:spPr>
            <a:xfrm>
              <a:off x="6934200" y="4774841"/>
              <a:ext cx="1828800" cy="1154798"/>
            </a:xfrm>
            <a:prstGeom prst="rect">
              <a:avLst/>
            </a:prstGeom>
            <a:ln w="127000" cap="sq">
              <a:noFill/>
              <a:miter lim="800000"/>
            </a:ln>
            <a:effectLst>
              <a:outerShdw blurRad="57150" dist="50800" dir="2700000" algn="tl" rotWithShape="0">
                <a:srgbClr val="000000">
                  <a:alpha val="40000"/>
                </a:srgbClr>
              </a:outerShdw>
            </a:effectLst>
          </p:spPr>
        </p:pic>
      </p:grpSp>
    </p:spTree>
    <p:custDataLst>
      <p:tags r:id="rId1"/>
    </p:custDataLst>
    <p:extLst>
      <p:ext uri="{BB962C8B-B14F-4D97-AF65-F5344CB8AC3E}">
        <p14:creationId xmlns:p14="http://schemas.microsoft.com/office/powerpoint/2010/main" val="39707179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extLst/>
          </p:nvPr>
        </p:nvSpPr>
        <p:spPr>
          <a:xfrm>
            <a:off x="516577" y="254000"/>
            <a:ext cx="8763000" cy="1143000"/>
          </a:xfrm>
        </p:spPr>
        <p:txBody>
          <a:bodyPr>
            <a:noAutofit/>
          </a:bodyPr>
          <a:lstStyle/>
          <a:p>
            <a:pPr algn="l"/>
            <a:r>
              <a:rPr lang="en-US" sz="3600" dirty="0">
                <a:latin typeface="Arial" panose="020B0604020202020204" pitchFamily="34" charset="0"/>
                <a:cs typeface="Arial" panose="020B0604020202020204" pitchFamily="34" charset="0"/>
              </a:rPr>
              <a:t>Personal Determinants of Health Behaviors</a:t>
            </a:r>
          </a:p>
        </p:txBody>
      </p:sp>
      <p:sp>
        <p:nvSpPr>
          <p:cNvPr id="3" name="Content Placeholder 2"/>
          <p:cNvSpPr>
            <a:spLocks noGrp="1"/>
          </p:cNvSpPr>
          <p:nvPr>
            <p:ph idx="1"/>
          </p:nvPr>
        </p:nvSpPr>
        <p:spPr>
          <a:xfrm>
            <a:off x="547057" y="1536699"/>
            <a:ext cx="8458200" cy="4535129"/>
          </a:xfrm>
        </p:spPr>
        <p:txBody>
          <a:bodyPr vert="horz" lIns="91440" tIns="45720" rIns="91440" bIns="45720" rtlCol="0" anchor="t">
            <a:normAutofit/>
          </a:bodyPr>
          <a:lstStyle/>
          <a:p>
            <a:pPr marL="0" indent="0">
              <a:buNone/>
            </a:pPr>
            <a:r>
              <a:rPr lang="en-US" sz="2400" dirty="0"/>
              <a:t>Examples include:</a:t>
            </a:r>
          </a:p>
          <a:p>
            <a:pPr marL="0" indent="0">
              <a:buNone/>
            </a:pPr>
            <a:r>
              <a:rPr lang="en-US" sz="2200" dirty="0">
                <a:latin typeface="+mn-ea"/>
                <a:cs typeface="+mn-ea"/>
              </a:rPr>
              <a:t/>
            </a:r>
            <a:br>
              <a:rPr lang="en-US" sz="2200" dirty="0">
                <a:latin typeface="+mn-ea"/>
                <a:cs typeface="+mn-ea"/>
              </a:rPr>
            </a:br>
            <a:endParaRPr lang="en-US" sz="2200" dirty="0"/>
          </a:p>
          <a:p>
            <a:endParaRPr lang="en-US" dirty="0"/>
          </a:p>
        </p:txBody>
      </p:sp>
      <p:graphicFrame>
        <p:nvGraphicFramePr>
          <p:cNvPr id="4" name="Diagram 3"/>
          <p:cNvGraphicFramePr/>
          <p:nvPr>
            <p:extLst>
              <p:ext uri="{D42A27DB-BD31-4B8C-83A1-F6EECF244321}">
                <p14:modId xmlns:p14="http://schemas.microsoft.com/office/powerpoint/2010/main" val="796320057"/>
              </p:ext>
            </p:extLst>
          </p:nvPr>
        </p:nvGraphicFramePr>
        <p:xfrm>
          <a:off x="1447800" y="2057400"/>
          <a:ext cx="8153400" cy="349372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1759948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1611"/>
            <a:ext cx="8763000" cy="1143000"/>
          </a:xfrm>
        </p:spPr>
        <p:txBody>
          <a:bodyPr>
            <a:normAutofit/>
          </a:bodyPr>
          <a:lstStyle/>
          <a:p>
            <a:pPr algn="l"/>
            <a:r>
              <a:rPr lang="en-US" sz="4000" dirty="0">
                <a:latin typeface="Arial" panose="020B0604020202020204" pitchFamily="34" charset="0"/>
                <a:cs typeface="Arial" panose="020B0604020202020204" pitchFamily="34" charset="0"/>
              </a:rPr>
              <a:t>Asset-focused Assessment</a:t>
            </a:r>
          </a:p>
        </p:txBody>
      </p:sp>
      <p:sp>
        <p:nvSpPr>
          <p:cNvPr id="3" name="Content Placeholder 2"/>
          <p:cNvSpPr>
            <a:spLocks noGrp="1"/>
          </p:cNvSpPr>
          <p:nvPr>
            <p:ph idx="1"/>
          </p:nvPr>
        </p:nvSpPr>
        <p:spPr/>
        <p:txBody>
          <a:bodyPr>
            <a:normAutofit/>
          </a:bodyPr>
          <a:lstStyle/>
          <a:p>
            <a:pPr marL="0" indent="0">
              <a:lnSpc>
                <a:spcPct val="110000"/>
              </a:lnSpc>
              <a:buNone/>
            </a:pPr>
            <a:r>
              <a:rPr lang="en-US" sz="2600" dirty="0"/>
              <a:t>A community asset or resource is anything that improves the quality of community life, including: </a:t>
            </a:r>
          </a:p>
          <a:p>
            <a:pPr>
              <a:lnSpc>
                <a:spcPct val="110000"/>
              </a:lnSpc>
            </a:pPr>
            <a:r>
              <a:rPr lang="en-US" sz="2200" dirty="0"/>
              <a:t>Capacities and abilities of community members</a:t>
            </a:r>
          </a:p>
          <a:p>
            <a:pPr>
              <a:lnSpc>
                <a:spcPct val="110000"/>
              </a:lnSpc>
            </a:pPr>
            <a:r>
              <a:rPr lang="en-US" sz="2200" dirty="0"/>
              <a:t>A physical structure or place (e.g., school, hospital, place of worship, recreation center, social club</a:t>
            </a:r>
          </a:p>
          <a:p>
            <a:pPr>
              <a:lnSpc>
                <a:spcPct val="110000"/>
              </a:lnSpc>
            </a:pPr>
            <a:r>
              <a:rPr lang="en-US" sz="2200" dirty="0"/>
              <a:t>A business that provides jobs and supports the local economy</a:t>
            </a:r>
          </a:p>
          <a:p>
            <a:pPr>
              <a:lnSpc>
                <a:spcPct val="110000"/>
              </a:lnSpc>
            </a:pPr>
            <a:r>
              <a:rPr lang="en-US" sz="2200" dirty="0"/>
              <a:t>Civic or cultural associations (e.g., Neighborhood Watch or a Parent Teacher Association)</a:t>
            </a:r>
          </a:p>
          <a:p>
            <a:pPr>
              <a:lnSpc>
                <a:spcPct val="110000"/>
              </a:lnSpc>
            </a:pPr>
            <a:r>
              <a:rPr lang="en-US" sz="2200" dirty="0"/>
              <a:t>Local private, public, and nonprofit organizations</a:t>
            </a:r>
          </a:p>
          <a:p>
            <a:endParaRPr lang="en-US" dirty="0"/>
          </a:p>
        </p:txBody>
      </p:sp>
    </p:spTree>
    <p:custDataLst>
      <p:tags r:id="rId1"/>
    </p:custDataLst>
    <p:extLst>
      <p:ext uri="{BB962C8B-B14F-4D97-AF65-F5344CB8AC3E}">
        <p14:creationId xmlns:p14="http://schemas.microsoft.com/office/powerpoint/2010/main" val="24992047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7200" y="327068"/>
            <a:ext cx="7543800" cy="963613"/>
          </a:xfrm>
        </p:spPr>
        <p:txBody>
          <a:bodyPr>
            <a:normAutofit/>
          </a:bodyPr>
          <a:lstStyle/>
          <a:p>
            <a:r>
              <a:rPr lang="en-US" sz="4000" dirty="0">
                <a:latin typeface="Arial" panose="020B0604020202020204" pitchFamily="34" charset="0"/>
                <a:cs typeface="Arial" panose="020B0604020202020204" pitchFamily="34" charset="0"/>
              </a:rPr>
              <a:t>Data Talk: Terminology</a:t>
            </a:r>
          </a:p>
        </p:txBody>
      </p:sp>
      <p:graphicFrame>
        <p:nvGraphicFramePr>
          <p:cNvPr id="6" name="Diagram 5"/>
          <p:cNvGraphicFramePr/>
          <p:nvPr>
            <p:extLst>
              <p:ext uri="{D42A27DB-BD31-4B8C-83A1-F6EECF244321}">
                <p14:modId xmlns:p14="http://schemas.microsoft.com/office/powerpoint/2010/main" val="2507106940"/>
              </p:ext>
            </p:extLst>
          </p:nvPr>
        </p:nvGraphicFramePr>
        <p:xfrm>
          <a:off x="228600" y="1417638"/>
          <a:ext cx="5410200" cy="42973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4388" name="Rectangle 4"/>
          <p:cNvSpPr>
            <a:spLocks noChangeArrowheads="1"/>
          </p:cNvSpPr>
          <p:nvPr/>
        </p:nvSpPr>
        <p:spPr bwMode="auto">
          <a:xfrm>
            <a:off x="5638800" y="4012793"/>
            <a:ext cx="3352800" cy="1369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2000" b="1" dirty="0"/>
              <a:t>Example:</a:t>
            </a:r>
          </a:p>
          <a:p>
            <a:r>
              <a:rPr lang="en-US" sz="1600" dirty="0"/>
              <a:t>“It's an embarrassing [CRC] test. It goes against your beliefs to some degree…”</a:t>
            </a:r>
            <a:r>
              <a:rPr lang="en-US" altLang="en-US" sz="1500" i="1" dirty="0"/>
              <a:t>         </a:t>
            </a:r>
          </a:p>
          <a:p>
            <a:r>
              <a:rPr lang="en-US" altLang="en-US" sz="1500" i="1" dirty="0"/>
              <a:t>     - Community health center patient</a:t>
            </a:r>
            <a:endParaRPr lang="en-US" altLang="en-US" sz="1500" dirty="0"/>
          </a:p>
        </p:txBody>
      </p:sp>
      <p:sp>
        <p:nvSpPr>
          <p:cNvPr id="144389" name="Text Box 3151"/>
          <p:cNvSpPr txBox="1">
            <a:spLocks noChangeArrowheads="1"/>
          </p:cNvSpPr>
          <p:nvPr/>
        </p:nvSpPr>
        <p:spPr bwMode="auto">
          <a:xfrm>
            <a:off x="5327650" y="3427413"/>
            <a:ext cx="384016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600"/>
              </a:spcAft>
            </a:pPr>
            <a:r>
              <a:rPr lang="en-US" altLang="en-US" sz="900" dirty="0">
                <a:solidFill>
                  <a:schemeClr val="tx1">
                    <a:lumMod val="50000"/>
                    <a:lumOff val="50000"/>
                  </a:schemeClr>
                </a:solidFill>
                <a:ea typeface="Tw Cen MT" panose="020B0602020104020603" pitchFamily="34" charset="0"/>
              </a:rPr>
              <a:t>Source: NC State Center for Health Statistics</a:t>
            </a:r>
          </a:p>
        </p:txBody>
      </p:sp>
      <p:pic>
        <p:nvPicPr>
          <p:cNvPr id="3" name="Picture 2"/>
          <p:cNvPicPr>
            <a:picLocks noChangeAspect="1"/>
          </p:cNvPicPr>
          <p:nvPr/>
        </p:nvPicPr>
        <p:blipFill>
          <a:blip r:embed="rId9"/>
          <a:stretch>
            <a:fillRect/>
          </a:stretch>
        </p:blipFill>
        <p:spPr>
          <a:xfrm>
            <a:off x="5638800" y="1506378"/>
            <a:ext cx="3124200" cy="1846422"/>
          </a:xfrm>
          <a:prstGeom prst="rect">
            <a:avLst/>
          </a:prstGeom>
          <a:ln w="127000" cap="sq">
            <a:noFill/>
            <a:miter lim="800000"/>
          </a:ln>
          <a:effectLst>
            <a:outerShdw blurRad="57150" dist="50800" dir="2700000" algn="tl" rotWithShape="0">
              <a:srgbClr val="000000">
                <a:alpha val="40000"/>
              </a:srgbClr>
            </a:outerShdw>
          </a:effectLst>
        </p:spPr>
      </p:pic>
      <p:sp>
        <p:nvSpPr>
          <p:cNvPr id="8" name="Text Box 3151"/>
          <p:cNvSpPr txBox="1">
            <a:spLocks noChangeArrowheads="1"/>
          </p:cNvSpPr>
          <p:nvPr/>
        </p:nvSpPr>
        <p:spPr bwMode="auto">
          <a:xfrm>
            <a:off x="5327649" y="5408613"/>
            <a:ext cx="3840163"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spcAft>
                <a:spcPts val="600"/>
              </a:spcAft>
            </a:pPr>
            <a:r>
              <a:rPr lang="en-US" altLang="en-US" sz="900" dirty="0">
                <a:solidFill>
                  <a:schemeClr val="tx1">
                    <a:lumMod val="50000"/>
                    <a:lumOff val="50000"/>
                  </a:schemeClr>
                </a:solidFill>
                <a:ea typeface="Tw Cen MT" panose="020B0602020104020603" pitchFamily="34" charset="0"/>
              </a:rPr>
              <a:t>Source: Greiner et al (2005)</a:t>
            </a:r>
          </a:p>
        </p:txBody>
      </p:sp>
    </p:spTree>
    <p:custDataLst>
      <p:tags r:id="rId1"/>
    </p:custDataLst>
    <p:extLst>
      <p:ext uri="{BB962C8B-B14F-4D97-AF65-F5344CB8AC3E}">
        <p14:creationId xmlns:p14="http://schemas.microsoft.com/office/powerpoint/2010/main" val="40796504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4238770373"/>
              </p:ext>
            </p:extLst>
          </p:nvPr>
        </p:nvGraphicFramePr>
        <p:xfrm>
          <a:off x="228600" y="1463676"/>
          <a:ext cx="54864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45412" name="Rectangle 6"/>
          <p:cNvSpPr>
            <a:spLocks noChangeArrowheads="1"/>
          </p:cNvSpPr>
          <p:nvPr/>
        </p:nvSpPr>
        <p:spPr bwMode="auto">
          <a:xfrm>
            <a:off x="5715000" y="3811588"/>
            <a:ext cx="34290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2200" b="1" dirty="0"/>
              <a:t>Example:</a:t>
            </a:r>
          </a:p>
          <a:p>
            <a:pPr algn="ctr"/>
            <a:r>
              <a:rPr lang="en-US" altLang="en-US" sz="2200" dirty="0"/>
              <a:t>Cancer death rates from National Cancer Institute</a:t>
            </a:r>
          </a:p>
        </p:txBody>
      </p:sp>
      <p:sp>
        <p:nvSpPr>
          <p:cNvPr id="145413" name="Rectangle 7"/>
          <p:cNvSpPr>
            <a:spLocks noChangeArrowheads="1"/>
          </p:cNvSpPr>
          <p:nvPr/>
        </p:nvSpPr>
        <p:spPr bwMode="auto">
          <a:xfrm>
            <a:off x="5715000" y="1705306"/>
            <a:ext cx="33528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r>
              <a:rPr lang="en-US" altLang="en-US" sz="2200" b="1" dirty="0"/>
              <a:t>Example:</a:t>
            </a:r>
          </a:p>
          <a:p>
            <a:pPr algn="ctr"/>
            <a:r>
              <a:rPr lang="en-US" altLang="en-US" sz="2200" dirty="0"/>
              <a:t>Surveys or focus groups conducted by the researcher</a:t>
            </a:r>
          </a:p>
        </p:txBody>
      </p:sp>
      <p:sp>
        <p:nvSpPr>
          <p:cNvPr id="7" name="Text Placeholder 1"/>
          <p:cNvSpPr txBox="1">
            <a:spLocks/>
          </p:cNvSpPr>
          <p:nvPr/>
        </p:nvSpPr>
        <p:spPr>
          <a:xfrm>
            <a:off x="533400" y="331787"/>
            <a:ext cx="7543800" cy="963613"/>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000" dirty="0">
                <a:solidFill>
                  <a:schemeClr val="bg1"/>
                </a:solidFill>
                <a:latin typeface="Arial" panose="020B0604020202020204" pitchFamily="34" charset="0"/>
                <a:cs typeface="Arial" panose="020B0604020202020204" pitchFamily="34" charset="0"/>
              </a:rPr>
              <a:t>Data Talk: Terminology</a:t>
            </a:r>
          </a:p>
        </p:txBody>
      </p:sp>
    </p:spTree>
    <p:custDataLst>
      <p:tags r:id="rId1"/>
    </p:custDataLst>
    <p:extLst>
      <p:ext uri="{BB962C8B-B14F-4D97-AF65-F5344CB8AC3E}">
        <p14:creationId xmlns:p14="http://schemas.microsoft.com/office/powerpoint/2010/main" val="14216727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334" y="252867"/>
            <a:ext cx="8763000" cy="1143000"/>
          </a:xfrm>
        </p:spPr>
        <p:txBody>
          <a:bodyPr>
            <a:normAutofit/>
          </a:bodyPr>
          <a:lstStyle/>
          <a:p>
            <a:pPr algn="l"/>
            <a:r>
              <a:rPr lang="en-US" sz="4000" dirty="0">
                <a:latin typeface="Arial" panose="020B0604020202020204" pitchFamily="34" charset="0"/>
                <a:cs typeface="Arial" panose="020B0604020202020204" pitchFamily="34" charset="0"/>
              </a:rPr>
              <a:t>Where to Find Secondary Data</a:t>
            </a:r>
          </a:p>
        </p:txBody>
      </p:sp>
      <p:sp>
        <p:nvSpPr>
          <p:cNvPr id="4" name="TextBox 3"/>
          <p:cNvSpPr txBox="1"/>
          <p:nvPr/>
        </p:nvSpPr>
        <p:spPr>
          <a:xfrm>
            <a:off x="381000" y="5481935"/>
            <a:ext cx="8610600" cy="461665"/>
          </a:xfrm>
          <a:prstGeom prst="rect">
            <a:avLst/>
          </a:prstGeom>
          <a:noFill/>
        </p:spPr>
        <p:txBody>
          <a:bodyPr wrap="square" rtlCol="0">
            <a:spAutoFit/>
          </a:bodyPr>
          <a:lstStyle/>
          <a:p>
            <a:pPr marL="457200" indent="-457200" algn="ctr">
              <a:buClr>
                <a:schemeClr val="accent1"/>
              </a:buClr>
            </a:pPr>
            <a:r>
              <a:rPr lang="en-US" sz="2400" dirty="0">
                <a:latin typeface="Arial" pitchFamily="34" charset="0"/>
                <a:cs typeface="Arial" pitchFamily="34" charset="0"/>
              </a:rPr>
              <a:t>What other sources would YOU include?</a:t>
            </a:r>
          </a:p>
        </p:txBody>
      </p:sp>
      <p:sp>
        <p:nvSpPr>
          <p:cNvPr id="3" name="Content Placeholder 2"/>
          <p:cNvSpPr>
            <a:spLocks noGrp="1"/>
          </p:cNvSpPr>
          <p:nvPr>
            <p:ph idx="1"/>
          </p:nvPr>
        </p:nvSpPr>
        <p:spPr>
          <a:xfrm>
            <a:off x="3478161" y="1600200"/>
            <a:ext cx="5284839" cy="3881735"/>
          </a:xfrm>
        </p:spPr>
        <p:txBody>
          <a:bodyPr>
            <a:normAutofit/>
          </a:bodyPr>
          <a:lstStyle/>
          <a:p>
            <a:pPr marL="342900" lvl="1" indent="-342900">
              <a:spcBef>
                <a:spcPts val="600"/>
              </a:spcBef>
              <a:spcAft>
                <a:spcPts val="1200"/>
              </a:spcAft>
              <a:buFont typeface="Arial" panose="020B0604020202020204" pitchFamily="34" charset="0"/>
              <a:buChar char="•"/>
            </a:pPr>
            <a:r>
              <a:rPr lang="en-US" sz="2400" dirty="0"/>
              <a:t>U.S. Census (demographic data)</a:t>
            </a:r>
          </a:p>
          <a:p>
            <a:pPr marL="342900" lvl="1" indent="-342900">
              <a:spcBef>
                <a:spcPts val="600"/>
              </a:spcBef>
              <a:spcAft>
                <a:spcPts val="1200"/>
              </a:spcAft>
              <a:buFont typeface="Arial" panose="020B0604020202020204" pitchFamily="34" charset="0"/>
              <a:buChar char="•"/>
            </a:pPr>
            <a:r>
              <a:rPr lang="en-US" sz="2400" dirty="0"/>
              <a:t>State and local health departments (vital statistics)</a:t>
            </a:r>
          </a:p>
          <a:p>
            <a:pPr marL="342900" lvl="1" indent="-342900">
              <a:spcBef>
                <a:spcPts val="600"/>
              </a:spcBef>
              <a:spcAft>
                <a:spcPts val="1200"/>
              </a:spcAft>
              <a:buFont typeface="Arial" panose="020B0604020202020204" pitchFamily="34" charset="0"/>
              <a:buChar char="•"/>
            </a:pPr>
            <a:r>
              <a:rPr lang="en-US" sz="2400" dirty="0"/>
              <a:t>Medical Journals (disease prevalence and incidence) </a:t>
            </a:r>
          </a:p>
          <a:p>
            <a:pPr marL="342900" lvl="1" indent="-342900">
              <a:spcBef>
                <a:spcPts val="600"/>
              </a:spcBef>
              <a:spcAft>
                <a:spcPts val="1200"/>
              </a:spcAft>
              <a:buFont typeface="Arial" panose="020B0604020202020204" pitchFamily="34" charset="0"/>
              <a:buChar char="•"/>
            </a:pPr>
            <a:r>
              <a:rPr lang="en-US" sz="2400" dirty="0"/>
              <a:t>CDC (morbidity and mortality reports, behavioral risk factor surveys)</a:t>
            </a:r>
          </a:p>
          <a:p>
            <a:pPr marL="0" indent="0">
              <a:buNone/>
            </a:pPr>
            <a:endParaRPr lang="en-US" sz="2400" dirty="0"/>
          </a:p>
          <a:p>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334" y="1752600"/>
            <a:ext cx="2857500" cy="1885950"/>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14146563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2819" name="Content Placeholder 2"/>
          <p:cNvSpPr>
            <a:spLocks noGrp="1"/>
          </p:cNvSpPr>
          <p:nvPr>
            <p:ph idx="1"/>
          </p:nvPr>
        </p:nvSpPr>
        <p:spPr bwMode="auto">
          <a:xfrm>
            <a:off x="457200" y="1447800"/>
            <a:ext cx="8372474" cy="4876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lnSpc>
                <a:spcPct val="90000"/>
              </a:lnSpc>
              <a:spcBef>
                <a:spcPts val="1200"/>
              </a:spcBef>
            </a:pPr>
            <a:r>
              <a:rPr lang="en-US" altLang="en-US" sz="2600" dirty="0">
                <a:latin typeface="Arial" panose="020B0604020202020204" pitchFamily="34" charset="0"/>
                <a:cs typeface="Arial" panose="020B0604020202020204" pitchFamily="34" charset="0"/>
              </a:rPr>
              <a:t>Demographics and Social Determinants of Health</a:t>
            </a:r>
          </a:p>
          <a:p>
            <a:pPr lvl="1">
              <a:spcBef>
                <a:spcPts val="300"/>
              </a:spcBef>
            </a:pPr>
            <a:r>
              <a:rPr lang="en-US" altLang="en-US" sz="1500" dirty="0"/>
              <a:t>U.S. Census Bureau </a:t>
            </a:r>
            <a:r>
              <a:rPr lang="en-US" altLang="en-US" sz="1500" dirty="0">
                <a:hlinkClick r:id="rId4"/>
              </a:rPr>
              <a:t>http://www.census.gov</a:t>
            </a:r>
            <a:r>
              <a:rPr lang="en-US" altLang="en-US" sz="1500" dirty="0"/>
              <a:t> </a:t>
            </a:r>
          </a:p>
          <a:p>
            <a:pPr lvl="1">
              <a:spcBef>
                <a:spcPts val="300"/>
              </a:spcBef>
            </a:pPr>
            <a:r>
              <a:rPr lang="en-US" altLang="en-US" sz="1500" dirty="0"/>
              <a:t>Community Need Index: </a:t>
            </a:r>
            <a:r>
              <a:rPr lang="en-US" altLang="en-US" sz="1500" dirty="0">
                <a:hlinkClick r:id="rId5"/>
              </a:rPr>
              <a:t>http://www.dignityhealth.org/cm/content/pages/community-health.asp</a:t>
            </a:r>
            <a:endParaRPr lang="en-US" altLang="en-US" sz="1500" dirty="0"/>
          </a:p>
          <a:p>
            <a:pPr>
              <a:lnSpc>
                <a:spcPct val="90000"/>
              </a:lnSpc>
              <a:spcBef>
                <a:spcPts val="2400"/>
              </a:spcBef>
            </a:pPr>
            <a:r>
              <a:rPr lang="en-US" altLang="en-US" sz="2600" dirty="0"/>
              <a:t>State and County-Level Health Statistics </a:t>
            </a:r>
          </a:p>
          <a:p>
            <a:pPr lvl="1">
              <a:spcBef>
                <a:spcPts val="300"/>
              </a:spcBef>
            </a:pPr>
            <a:r>
              <a:rPr lang="en-US" altLang="en-US" sz="1600" dirty="0"/>
              <a:t>Check with your state/county health department, they sit on lots of data! </a:t>
            </a:r>
          </a:p>
          <a:p>
            <a:pPr lvl="1">
              <a:spcBef>
                <a:spcPts val="300"/>
              </a:spcBef>
            </a:pPr>
            <a:r>
              <a:rPr lang="en-US" altLang="en-US" sz="1600" dirty="0"/>
              <a:t>Review existing state/county/hospital community assessments</a:t>
            </a:r>
          </a:p>
          <a:p>
            <a:pPr lvl="1">
              <a:spcBef>
                <a:spcPts val="300"/>
              </a:spcBef>
            </a:pPr>
            <a:r>
              <a:rPr lang="en-US" altLang="en-US" sz="1600" dirty="0"/>
              <a:t>National Cancer Institute, State Cancer Profiles: </a:t>
            </a:r>
            <a:r>
              <a:rPr lang="en-US" altLang="en-US" sz="1600" dirty="0">
                <a:hlinkClick r:id="rId6"/>
              </a:rPr>
              <a:t>https://statecancerprofiles.cancer.gov</a:t>
            </a:r>
            <a:r>
              <a:rPr lang="en-US" altLang="en-US" sz="1600" dirty="0"/>
              <a:t> </a:t>
            </a:r>
          </a:p>
          <a:p>
            <a:pPr lvl="1">
              <a:spcBef>
                <a:spcPts val="300"/>
              </a:spcBef>
            </a:pPr>
            <a:r>
              <a:rPr lang="en-US" altLang="en-US" sz="1600" dirty="0"/>
              <a:t>CDC BRFSS Data: </a:t>
            </a:r>
            <a:r>
              <a:rPr lang="en-US" altLang="en-US" sz="1600" dirty="0">
                <a:hlinkClick r:id="rId7"/>
              </a:rPr>
              <a:t>http://www.cdc.gov/brfss/data_documentation/index.htm</a:t>
            </a:r>
            <a:r>
              <a:rPr lang="en-US" altLang="en-US" sz="1600" dirty="0"/>
              <a:t> </a:t>
            </a:r>
          </a:p>
          <a:p>
            <a:pPr lvl="1">
              <a:spcBef>
                <a:spcPts val="300"/>
              </a:spcBef>
            </a:pPr>
            <a:r>
              <a:rPr lang="en-US" altLang="en-US" sz="1600" dirty="0"/>
              <a:t>RWJF County Health Rankings </a:t>
            </a:r>
            <a:r>
              <a:rPr lang="en-US" altLang="en-US" sz="1600" dirty="0">
                <a:hlinkClick r:id="rId8"/>
              </a:rPr>
              <a:t>http://www.countyhealthrankings.org/</a:t>
            </a:r>
            <a:r>
              <a:rPr lang="en-US" altLang="en-US" sz="1600" dirty="0"/>
              <a:t> </a:t>
            </a:r>
          </a:p>
          <a:p>
            <a:pPr lvl="2">
              <a:spcBef>
                <a:spcPts val="300"/>
              </a:spcBef>
            </a:pPr>
            <a:r>
              <a:rPr lang="en-US" altLang="en-US" sz="1200" dirty="0"/>
              <a:t>Socioeconomic data, behavioral data (usually regional level), environmental indicators</a:t>
            </a:r>
          </a:p>
          <a:p>
            <a:pPr lvl="1">
              <a:spcBef>
                <a:spcPts val="300"/>
              </a:spcBef>
            </a:pPr>
            <a:r>
              <a:rPr lang="en-US" altLang="en-US" sz="1600" dirty="0" smtClean="0"/>
              <a:t>Healthy </a:t>
            </a:r>
            <a:r>
              <a:rPr lang="en-US" altLang="en-US" sz="1600" dirty="0"/>
              <a:t>People 2020 </a:t>
            </a:r>
            <a:r>
              <a:rPr lang="en-US" altLang="en-US" sz="1600" dirty="0">
                <a:hlinkClick r:id="rId9"/>
              </a:rPr>
              <a:t>https://www.healthypeople.gov/</a:t>
            </a:r>
            <a:r>
              <a:rPr lang="en-US" altLang="en-US" sz="1600" dirty="0"/>
              <a:t> </a:t>
            </a:r>
          </a:p>
          <a:p>
            <a:pPr lvl="1">
              <a:spcBef>
                <a:spcPts val="300"/>
              </a:spcBef>
            </a:pPr>
            <a:r>
              <a:rPr lang="en-US" altLang="en-US" sz="1600" dirty="0"/>
              <a:t>Agency for Healthcare Research and Quality county-level hospital quality data: </a:t>
            </a:r>
            <a:r>
              <a:rPr lang="en-US" altLang="en-US" sz="1600" dirty="0">
                <a:hlinkClick r:id="rId10"/>
              </a:rPr>
              <a:t>http://hcupnet.ahrq.gov/</a:t>
            </a:r>
            <a:r>
              <a:rPr lang="en-US" altLang="en-US" sz="1600" dirty="0"/>
              <a:t> </a:t>
            </a:r>
          </a:p>
          <a:p>
            <a:pPr marL="914400" lvl="2" indent="0">
              <a:lnSpc>
                <a:spcPct val="90000"/>
              </a:lnSpc>
              <a:spcBef>
                <a:spcPts val="300"/>
              </a:spcBef>
              <a:buNone/>
            </a:pPr>
            <a:endParaRPr lang="en-US" altLang="en-US" sz="1200" dirty="0"/>
          </a:p>
          <a:p>
            <a:pPr marL="457200" lvl="1" indent="0">
              <a:lnSpc>
                <a:spcPct val="90000"/>
              </a:lnSpc>
              <a:spcBef>
                <a:spcPts val="300"/>
              </a:spcBef>
              <a:buNone/>
            </a:pPr>
            <a:endParaRPr lang="en-US" altLang="en-US" sz="1600" dirty="0">
              <a:latin typeface="Arial" panose="020B0604020202020204" pitchFamily="34" charset="0"/>
              <a:cs typeface="Arial" panose="020B0604020202020204" pitchFamily="34" charset="0"/>
            </a:endParaRPr>
          </a:p>
        </p:txBody>
      </p:sp>
      <p:sp>
        <p:nvSpPr>
          <p:cNvPr id="162818" name="Title 1"/>
          <p:cNvSpPr>
            <a:spLocks noGrp="1"/>
          </p:cNvSpPr>
          <p:nvPr>
            <p:ph type="title"/>
          </p:nvPr>
        </p:nvSpPr>
        <p:spPr bwMode="auto">
          <a:xfrm>
            <a:off x="533400" y="424065"/>
            <a:ext cx="6507164"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lgn="l"/>
            <a:r>
              <a:rPr lang="en-US" altLang="en-US" sz="4000" dirty="0">
                <a:latin typeface="Arial" panose="020B0604020202020204" pitchFamily="34" charset="0"/>
                <a:cs typeface="Arial" panose="020B0604020202020204" pitchFamily="34" charset="0"/>
              </a:rPr>
              <a:t>Secondary Data Sources</a:t>
            </a:r>
          </a:p>
        </p:txBody>
      </p:sp>
    </p:spTree>
    <p:custDataLst>
      <p:tags r:id="rId1"/>
    </p:custDataLst>
    <p:extLst>
      <p:ext uri="{BB962C8B-B14F-4D97-AF65-F5344CB8AC3E}">
        <p14:creationId xmlns:p14="http://schemas.microsoft.com/office/powerpoint/2010/main" val="42301475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28501" y="237506"/>
            <a:ext cx="8763000" cy="1143000"/>
          </a:xfrm>
        </p:spPr>
        <p:txBody>
          <a:bodyPr>
            <a:normAutofit/>
          </a:bodyPr>
          <a:lstStyle/>
          <a:p>
            <a:pPr algn="l"/>
            <a:r>
              <a:rPr lang="en-US" sz="4000" dirty="0">
                <a:latin typeface="Arial" panose="020B0604020202020204" pitchFamily="34" charset="0"/>
                <a:cs typeface="Arial" panose="020B0604020202020204" pitchFamily="34" charset="0"/>
              </a:rPr>
              <a:t>National Data Source Example</a:t>
            </a:r>
          </a:p>
        </p:txBody>
      </p:sp>
      <p:sp>
        <p:nvSpPr>
          <p:cNvPr id="5" name="Title 1"/>
          <p:cNvSpPr txBox="1">
            <a:spLocks/>
          </p:cNvSpPr>
          <p:nvPr/>
        </p:nvSpPr>
        <p:spPr>
          <a:xfrm>
            <a:off x="304800" y="1371600"/>
            <a:ext cx="8382000" cy="598714"/>
          </a:xfrm>
          <a:prstGeom prst="rect">
            <a:avLst/>
          </a:prstGeom>
        </p:spPr>
        <p:txBody>
          <a:bodyPr anchor="t">
            <a:noAutofit/>
          </a:body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Arial" pitchFamily="34" charset="0"/>
                <a:ea typeface="+mj-ea"/>
                <a:cs typeface="Arial" pitchFamily="34" charset="0"/>
              </a:rPr>
              <a:t>Cancer Control P.L.A.N.E.T.</a:t>
            </a:r>
          </a:p>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Arial" pitchFamily="34" charset="0"/>
                <a:ea typeface="+mj-ea"/>
                <a:cs typeface="Arial" pitchFamily="34" charset="0"/>
              </a:rPr>
              <a:t>Example:  What is the CRC Incidence in Salt Lake County?</a:t>
            </a:r>
          </a:p>
        </p:txBody>
      </p:sp>
      <p:pic>
        <p:nvPicPr>
          <p:cNvPr id="4" name="Picture 3"/>
          <p:cNvPicPr>
            <a:picLocks noChangeAspect="1"/>
          </p:cNvPicPr>
          <p:nvPr/>
        </p:nvPicPr>
        <p:blipFill>
          <a:blip r:embed="rId4"/>
          <a:stretch>
            <a:fillRect/>
          </a:stretch>
        </p:blipFill>
        <p:spPr>
          <a:xfrm>
            <a:off x="1976448" y="2176507"/>
            <a:ext cx="4729152" cy="4411069"/>
          </a:xfrm>
          <a:prstGeom prst="rect">
            <a:avLst/>
          </a:prstGeom>
          <a:ln w="127000" cap="sq">
            <a:noFill/>
            <a:miter lim="800000"/>
          </a:ln>
          <a:effectLst>
            <a:outerShdw blurRad="57150" dist="50800" dir="2700000" algn="tl" rotWithShape="0">
              <a:srgbClr val="000000">
                <a:alpha val="40000"/>
              </a:srgbClr>
            </a:outerShdw>
          </a:effectLst>
        </p:spPr>
      </p:pic>
      <p:sp>
        <p:nvSpPr>
          <p:cNvPr id="10" name="Right Arrow 9"/>
          <p:cNvSpPr/>
          <p:nvPr/>
        </p:nvSpPr>
        <p:spPr>
          <a:xfrm rot="8630823">
            <a:off x="4296383" y="5760747"/>
            <a:ext cx="787992" cy="356128"/>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6">
                  <a:lumMod val="75000"/>
                </a:schemeClr>
              </a:solidFill>
            </a:endParaRPr>
          </a:p>
        </p:txBody>
      </p:sp>
      <p:sp>
        <p:nvSpPr>
          <p:cNvPr id="12" name="Rectangle 11"/>
          <p:cNvSpPr/>
          <p:nvPr/>
        </p:nvSpPr>
        <p:spPr>
          <a:xfrm>
            <a:off x="6400800" y="2366988"/>
            <a:ext cx="23622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Arial" pitchFamily="34" charset="0"/>
                <a:cs typeface="Arial" pitchFamily="34" charset="0"/>
              </a:rPr>
              <a:t>Scroll down to </a:t>
            </a:r>
          </a:p>
          <a:p>
            <a:pPr algn="ctr"/>
            <a:r>
              <a:rPr lang="en-US" sz="2400" dirty="0">
                <a:latin typeface="Arial" pitchFamily="34" charset="0"/>
                <a:cs typeface="Arial" pitchFamily="34" charset="0"/>
              </a:rPr>
              <a:t>Salt Lake</a:t>
            </a:r>
          </a:p>
        </p:txBody>
      </p:sp>
    </p:spTree>
    <p:custDataLst>
      <p:tags r:id="rId1"/>
    </p:custDataLst>
    <p:extLst>
      <p:ext uri="{BB962C8B-B14F-4D97-AF65-F5344CB8AC3E}">
        <p14:creationId xmlns:p14="http://schemas.microsoft.com/office/powerpoint/2010/main" val="26458587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05"/>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 calcmode="lin" valueType="num">
                                      <p:cBhvr>
                                        <p:cTn id="9" dur="1000" fill="hold"/>
                                        <p:tgtEl>
                                          <p:spTgt spid="10"/>
                                        </p:tgtEl>
                                        <p:attrNameLst>
                                          <p:attrName>ppt_x</p:attrName>
                                        </p:attrNameLst>
                                      </p:cBhvr>
                                      <p:tavLst>
                                        <p:tav tm="0">
                                          <p:val>
                                            <p:strVal val="#ppt_x-.2"/>
                                          </p:val>
                                        </p:tav>
                                        <p:tav tm="100000">
                                          <p:val>
                                            <p:strVal val="#ppt_x"/>
                                          </p:val>
                                        </p:tav>
                                      </p:tavLst>
                                    </p:anim>
                                    <p:anim calcmode="lin" valueType="num">
                                      <p:cBhvr>
                                        <p:cTn id="10" dur="1000" fill="hold"/>
                                        <p:tgtEl>
                                          <p:spTgt spid="10"/>
                                        </p:tgtEl>
                                        <p:attrNameLst>
                                          <p:attrName>ppt_y</p:attrName>
                                        </p:attrNameLst>
                                      </p:cBhvr>
                                      <p:tavLst>
                                        <p:tav tm="0">
                                          <p:val>
                                            <p:strVal val="#ppt_y"/>
                                          </p:val>
                                        </p:tav>
                                        <p:tav tm="100000">
                                          <p:val>
                                            <p:strVal val="#ppt_y"/>
                                          </p:val>
                                        </p:tav>
                                      </p:tavLst>
                                    </p:anim>
                                    <p:animEffect transition="in" filter="fade">
                                      <p:cBhvr>
                                        <p:cTn id="11"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National Data Source Example</a:t>
            </a:r>
          </a:p>
        </p:txBody>
      </p:sp>
      <p:sp>
        <p:nvSpPr>
          <p:cNvPr id="5" name="Title 1"/>
          <p:cNvSpPr txBox="1">
            <a:spLocks/>
          </p:cNvSpPr>
          <p:nvPr/>
        </p:nvSpPr>
        <p:spPr>
          <a:xfrm>
            <a:off x="304800" y="1562100"/>
            <a:ext cx="4648200" cy="533400"/>
          </a:xfrm>
          <a:prstGeom prst="rect">
            <a:avLst/>
          </a:prstGeom>
        </p:spPr>
        <p:txBody>
          <a:bodyPr vert="horz" rtlCol="0" anchor="t">
            <a:noAutofit/>
            <a:scene3d>
              <a:camera prst="orthographicFront"/>
              <a:lightRig rig="soft" dir="t"/>
            </a:scene3d>
            <a:sp3d prstMaterial="softEdge">
              <a:bevelT w="25400" h="25400"/>
            </a:sp3d>
          </a:bodyPr>
          <a:lstStyle/>
          <a:p>
            <a:pPr lvl="0" fontAlgn="auto">
              <a:spcAft>
                <a:spcPts val="0"/>
              </a:spcAft>
            </a:pPr>
            <a:r>
              <a:rPr lang="en-US" sz="2400" b="1" dirty="0">
                <a:latin typeface="Arial" pitchFamily="34" charset="0"/>
                <a:cs typeface="Arial" pitchFamily="34" charset="0"/>
              </a:rPr>
              <a:t>CDC’s BRFSS</a:t>
            </a:r>
          </a:p>
          <a:p>
            <a:pPr lvl="0" algn="ctr" fontAlgn="auto">
              <a:spcAft>
                <a:spcPts val="0"/>
              </a:spcAft>
            </a:pPr>
            <a:endParaRPr lang="en-US" sz="2400" dirty="0">
              <a:latin typeface="Arial" pitchFamily="34" charset="0"/>
              <a:cs typeface="Arial" pitchFamily="34" charset="0"/>
            </a:endParaRPr>
          </a:p>
          <a:p>
            <a:pPr lvl="0" fontAlgn="auto">
              <a:spcAft>
                <a:spcPts val="0"/>
              </a:spcAft>
            </a:pPr>
            <a:r>
              <a:rPr lang="en-US" sz="2400" dirty="0">
                <a:latin typeface="Arial" pitchFamily="34" charset="0"/>
                <a:cs typeface="Arial" pitchFamily="34" charset="0"/>
              </a:rPr>
              <a:t>Example:  What is vegetable consumption by household income in Utah?</a:t>
            </a:r>
            <a:endParaRPr kumimoji="0" lang="en-US" sz="2400"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Arial" pitchFamily="34" charset="0"/>
              <a:ea typeface="+mj-ea"/>
              <a:cs typeface="Arial" pitchFamily="34" charset="0"/>
            </a:endParaRPr>
          </a:p>
        </p:txBody>
      </p:sp>
      <p:pic>
        <p:nvPicPr>
          <p:cNvPr id="6" name="Picture 5"/>
          <p:cNvPicPr>
            <a:picLocks noChangeAspect="1"/>
          </p:cNvPicPr>
          <p:nvPr/>
        </p:nvPicPr>
        <p:blipFill>
          <a:blip r:embed="rId4"/>
          <a:stretch>
            <a:fillRect/>
          </a:stretch>
        </p:blipFill>
        <p:spPr>
          <a:xfrm>
            <a:off x="4343400" y="1417638"/>
            <a:ext cx="4572000" cy="5287962"/>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64806163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76200" y="6252189"/>
            <a:ext cx="9980688" cy="369332"/>
          </a:xfrm>
          <a:prstGeom prst="rect">
            <a:avLst/>
          </a:prstGeom>
        </p:spPr>
        <p:txBody>
          <a:bodyPr wrap="square">
            <a:spAutoFit/>
          </a:bodyPr>
          <a:lstStyle/>
          <a:p>
            <a:r>
              <a:rPr lang="en-US" sz="900" dirty="0">
                <a:solidFill>
                  <a:schemeClr val="bg1">
                    <a:lumMod val="50000"/>
                  </a:schemeClr>
                </a:solidFill>
                <a:latin typeface="Arial" panose="020B0604020202020204" pitchFamily="34" charset="0"/>
                <a:cs typeface="Arial" panose="020B0604020202020204" pitchFamily="34" charset="0"/>
              </a:rPr>
              <a:t>*Adapted from </a:t>
            </a:r>
            <a:r>
              <a:rPr lang="en-US" sz="900" dirty="0" err="1">
                <a:solidFill>
                  <a:schemeClr val="bg1">
                    <a:lumMod val="50000"/>
                  </a:schemeClr>
                </a:solidFill>
                <a:latin typeface="Arial" panose="020B0604020202020204" pitchFamily="34" charset="0"/>
                <a:cs typeface="Arial" panose="020B0604020202020204" pitchFamily="34" charset="0"/>
              </a:rPr>
              <a:t>Brownson</a:t>
            </a:r>
            <a:r>
              <a:rPr lang="en-US" sz="900" dirty="0">
                <a:solidFill>
                  <a:schemeClr val="bg1">
                    <a:lumMod val="50000"/>
                  </a:schemeClr>
                </a:solidFill>
                <a:latin typeface="Arial" panose="020B0604020202020204" pitchFamily="34" charset="0"/>
                <a:cs typeface="Arial" panose="020B0604020202020204" pitchFamily="34" charset="0"/>
              </a:rPr>
              <a:t> et al. (2017). </a:t>
            </a:r>
            <a:r>
              <a:rPr lang="en-US" sz="900" i="1" dirty="0">
                <a:solidFill>
                  <a:schemeClr val="bg1">
                    <a:lumMod val="50000"/>
                  </a:schemeClr>
                </a:solidFill>
                <a:latin typeface="Arial" panose="020B0604020202020204" pitchFamily="34" charset="0"/>
                <a:cs typeface="Arial" panose="020B0604020202020204" pitchFamily="34" charset="0"/>
              </a:rPr>
              <a:t>Evidence-Based Public Health</a:t>
            </a:r>
            <a:r>
              <a:rPr lang="en-US" sz="900" dirty="0">
                <a:solidFill>
                  <a:schemeClr val="bg1">
                    <a:lumMod val="50000"/>
                  </a:schemeClr>
                </a:solidFill>
                <a:latin typeface="Arial" panose="020B0604020202020204" pitchFamily="34" charset="0"/>
                <a:cs typeface="Arial" panose="020B0604020202020204" pitchFamily="34" charset="0"/>
              </a:rPr>
              <a:t>. 3</a:t>
            </a:r>
            <a:r>
              <a:rPr lang="en-US" sz="900" baseline="30000" dirty="0">
                <a:solidFill>
                  <a:schemeClr val="bg1">
                    <a:lumMod val="50000"/>
                  </a:schemeClr>
                </a:solidFill>
                <a:latin typeface="Arial" panose="020B0604020202020204" pitchFamily="34" charset="0"/>
                <a:cs typeface="Arial" panose="020B0604020202020204" pitchFamily="34" charset="0"/>
              </a:rPr>
              <a:t>rd</a:t>
            </a:r>
            <a:r>
              <a:rPr lang="en-US" sz="900" dirty="0">
                <a:solidFill>
                  <a:schemeClr val="bg1">
                    <a:lumMod val="50000"/>
                  </a:schemeClr>
                </a:solidFill>
                <a:latin typeface="Arial" panose="020B0604020202020204" pitchFamily="34" charset="0"/>
                <a:cs typeface="Arial" panose="020B0604020202020204" pitchFamily="34" charset="0"/>
              </a:rPr>
              <a:t> ed. </a:t>
            </a:r>
            <a:r>
              <a:rPr lang="en-US" sz="900">
                <a:solidFill>
                  <a:schemeClr val="bg1">
                    <a:lumMod val="50000"/>
                  </a:schemeClr>
                </a:solidFill>
                <a:latin typeface="Arial" panose="020B0604020202020204" pitchFamily="34" charset="0"/>
                <a:cs typeface="Arial" panose="020B0604020202020204" pitchFamily="34" charset="0"/>
              </a:rPr>
              <a:t>New York, NY: Oxford University Press.</a:t>
            </a:r>
          </a:p>
          <a:p>
            <a:r>
              <a:rPr lang="en-US" sz="900" smtClean="0">
                <a:solidFill>
                  <a:srgbClr val="FF0000"/>
                </a:solidFill>
                <a:latin typeface="Arial" panose="020B0604020202020204" pitchFamily="34" charset="0"/>
                <a:cs typeface="Arial" panose="020B0604020202020204" pitchFamily="34" charset="0"/>
              </a:rPr>
              <a:t> </a:t>
            </a:r>
            <a:endParaRPr lang="en-US" sz="900" dirty="0">
              <a:solidFill>
                <a:srgbClr val="FF0000"/>
              </a:solidFill>
              <a:latin typeface="Arial" panose="020B0604020202020204" pitchFamily="34" charset="0"/>
              <a:cs typeface="Arial" panose="020B0604020202020204" pitchFamily="34" charset="0"/>
            </a:endParaRPr>
          </a:p>
        </p:txBody>
      </p:sp>
      <p:sp>
        <p:nvSpPr>
          <p:cNvPr id="22" name="Rounded Rectangle 21"/>
          <p:cNvSpPr/>
          <p:nvPr/>
        </p:nvSpPr>
        <p:spPr>
          <a:xfrm>
            <a:off x="179512" y="2200760"/>
            <a:ext cx="1954088" cy="685800"/>
          </a:xfrm>
          <a:prstGeom prst="roundRect">
            <a:avLst/>
          </a:prstGeom>
          <a:solidFill>
            <a:srgbClr val="FDEADA"/>
          </a:solidFill>
          <a:ln>
            <a:solidFill>
              <a:schemeClr val="tx2">
                <a:lumMod val="60000"/>
                <a:lumOff val="40000"/>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8064A2">
                    <a:lumMod val="75000"/>
                  </a:srgbClr>
                </a:solidFill>
              </a:rPr>
              <a:t>Assessing your Community</a:t>
            </a:r>
          </a:p>
        </p:txBody>
      </p:sp>
      <p:sp>
        <p:nvSpPr>
          <p:cNvPr id="23" name="Rounded Rectangle 22"/>
          <p:cNvSpPr/>
          <p:nvPr/>
        </p:nvSpPr>
        <p:spPr>
          <a:xfrm>
            <a:off x="6522203" y="5126065"/>
            <a:ext cx="2362200" cy="685800"/>
          </a:xfrm>
          <a:prstGeom prst="roundRect">
            <a:avLst/>
          </a:prstGeom>
          <a:solidFill>
            <a:srgbClr val="DCE6F2"/>
          </a:solidFill>
          <a:ln>
            <a:solidFill>
              <a:schemeClr val="tx2">
                <a:lumMod val="60000"/>
                <a:lumOff val="40000"/>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8064A2">
                    <a:lumMod val="75000"/>
                  </a:srgbClr>
                </a:solidFill>
              </a:rPr>
              <a:t>Implementing &amp; Evaluating</a:t>
            </a:r>
          </a:p>
        </p:txBody>
      </p:sp>
      <p:sp>
        <p:nvSpPr>
          <p:cNvPr id="25" name="Rounded Rectangle 24"/>
          <p:cNvSpPr/>
          <p:nvPr/>
        </p:nvSpPr>
        <p:spPr>
          <a:xfrm>
            <a:off x="2518475" y="1600200"/>
            <a:ext cx="1893376" cy="1708688"/>
          </a:xfrm>
          <a:prstGeom prst="roundRect">
            <a:avLst/>
          </a:prstGeom>
          <a:solidFill>
            <a:srgbClr val="FDEADA"/>
          </a:solidFill>
          <a:ln>
            <a:solidFill>
              <a:schemeClr val="tx2">
                <a:lumMod val="60000"/>
                <a:lumOff val="40000"/>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8064A2">
                    <a:lumMod val="75000"/>
                  </a:srgbClr>
                </a:solidFill>
              </a:rPr>
              <a:t>Establishing Goals &amp; Objectives</a:t>
            </a:r>
          </a:p>
        </p:txBody>
      </p:sp>
      <p:sp>
        <p:nvSpPr>
          <p:cNvPr id="26" name="Rounded Rectangle 25"/>
          <p:cNvSpPr/>
          <p:nvPr>
            <p:extLst/>
          </p:nvPr>
        </p:nvSpPr>
        <p:spPr>
          <a:xfrm>
            <a:off x="4845803" y="2236277"/>
            <a:ext cx="1676400" cy="685800"/>
          </a:xfrm>
          <a:prstGeom prst="roundRect">
            <a:avLst/>
          </a:prstGeom>
          <a:solidFill>
            <a:schemeClr val="accent1">
              <a:lumMod val="20000"/>
              <a:lumOff val="80000"/>
            </a:schemeClr>
          </a:solidFill>
          <a:ln>
            <a:solidFill>
              <a:schemeClr val="tx2">
                <a:lumMod val="60000"/>
                <a:lumOff val="40000"/>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8064A2">
                    <a:lumMod val="75000"/>
                  </a:srgbClr>
                </a:solidFill>
              </a:rPr>
              <a:t>Finding EBI</a:t>
            </a:r>
          </a:p>
        </p:txBody>
      </p:sp>
      <p:sp>
        <p:nvSpPr>
          <p:cNvPr id="27" name="Rounded Rectangle 26"/>
          <p:cNvSpPr/>
          <p:nvPr/>
        </p:nvSpPr>
        <p:spPr>
          <a:xfrm>
            <a:off x="5180953" y="3221065"/>
            <a:ext cx="1798449" cy="685800"/>
          </a:xfrm>
          <a:prstGeom prst="roundRect">
            <a:avLst/>
          </a:prstGeom>
          <a:solidFill>
            <a:srgbClr val="DEEBF5"/>
          </a:solidFill>
          <a:ln>
            <a:solidFill>
              <a:schemeClr val="tx2">
                <a:lumMod val="60000"/>
                <a:lumOff val="40000"/>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8064A2">
                    <a:lumMod val="75000"/>
                  </a:srgbClr>
                </a:solidFill>
              </a:rPr>
              <a:t>Selecting Best Fitting EBI</a:t>
            </a:r>
          </a:p>
        </p:txBody>
      </p:sp>
      <p:sp>
        <p:nvSpPr>
          <p:cNvPr id="28" name="Rounded Rectangle 27"/>
          <p:cNvSpPr/>
          <p:nvPr>
            <p:extLst/>
          </p:nvPr>
        </p:nvSpPr>
        <p:spPr>
          <a:xfrm>
            <a:off x="6026903" y="4211665"/>
            <a:ext cx="1676400" cy="685800"/>
          </a:xfrm>
          <a:prstGeom prst="roundRect">
            <a:avLst/>
          </a:prstGeom>
          <a:solidFill>
            <a:schemeClr val="accent1">
              <a:lumMod val="20000"/>
              <a:lumOff val="80000"/>
            </a:schemeClr>
          </a:solidFill>
          <a:ln>
            <a:solidFill>
              <a:schemeClr val="tx2">
                <a:alpha val="5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rgbClr val="8064A2">
                    <a:lumMod val="75000"/>
                  </a:srgbClr>
                </a:solidFill>
              </a:rPr>
              <a:t>Adapting EBI</a:t>
            </a:r>
          </a:p>
        </p:txBody>
      </p:sp>
      <p:cxnSp>
        <p:nvCxnSpPr>
          <p:cNvPr id="29" name="Straight Arrow Connector 28"/>
          <p:cNvCxnSpPr/>
          <p:nvPr/>
        </p:nvCxnSpPr>
        <p:spPr>
          <a:xfrm>
            <a:off x="6979403" y="4897465"/>
            <a:ext cx="0" cy="2286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6522203" y="3906865"/>
            <a:ext cx="0" cy="30480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6217403" y="2916265"/>
            <a:ext cx="0" cy="30480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2" idx="3"/>
          </p:cNvCxnSpPr>
          <p:nvPr/>
        </p:nvCxnSpPr>
        <p:spPr>
          <a:xfrm>
            <a:off x="2133600" y="2543660"/>
            <a:ext cx="384875"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4411851" y="2532681"/>
            <a:ext cx="384875"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4" name="Elbow Connector 33"/>
          <p:cNvCxnSpPr>
            <a:stCxn id="22" idx="2"/>
          </p:cNvCxnSpPr>
          <p:nvPr/>
        </p:nvCxnSpPr>
        <p:spPr>
          <a:xfrm rot="16200000" flipH="1">
            <a:off x="2734803" y="1308313"/>
            <a:ext cx="867904" cy="4024398"/>
          </a:xfrm>
          <a:prstGeom prst="bentConnector2">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22" idx="2"/>
          </p:cNvCxnSpPr>
          <p:nvPr/>
        </p:nvCxnSpPr>
        <p:spPr>
          <a:xfrm rot="16200000" flipH="1">
            <a:off x="2753853" y="1289263"/>
            <a:ext cx="1668004" cy="4862598"/>
          </a:xfrm>
          <a:prstGeom prst="bentConnector2">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25" idx="2"/>
            <a:endCxn id="27" idx="1"/>
          </p:cNvCxnSpPr>
          <p:nvPr/>
        </p:nvCxnSpPr>
        <p:spPr>
          <a:xfrm rot="16200000" flipH="1">
            <a:off x="4195520" y="2578531"/>
            <a:ext cx="255077" cy="1715790"/>
          </a:xfrm>
          <a:prstGeom prst="bentConnector2">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4411851" y="1819302"/>
            <a:ext cx="3710552" cy="1"/>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8122403" y="1819303"/>
            <a:ext cx="0" cy="3306762"/>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7284203" y="3720562"/>
            <a:ext cx="0" cy="491103"/>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flipH="1">
            <a:off x="6979403" y="3733800"/>
            <a:ext cx="304801" cy="1"/>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1" name="Rechte verbindingslijn 8"/>
          <p:cNvCxnSpPr/>
          <p:nvPr/>
        </p:nvCxnSpPr>
        <p:spPr>
          <a:xfrm>
            <a:off x="6979403" y="3436425"/>
            <a:ext cx="869197"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43" name="Rechte verbindingslijn met pijl 22"/>
          <p:cNvCxnSpPr/>
          <p:nvPr/>
        </p:nvCxnSpPr>
        <p:spPr>
          <a:xfrm>
            <a:off x="7848600" y="3436425"/>
            <a:ext cx="0" cy="168964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64303" y="263556"/>
            <a:ext cx="8763000" cy="1143000"/>
          </a:xfrm>
        </p:spPr>
        <p:txBody>
          <a:bodyPr>
            <a:normAutofit/>
          </a:bodyPr>
          <a:lstStyle/>
          <a:p>
            <a:pPr algn="l"/>
            <a:r>
              <a:rPr lang="en-US" sz="4000" dirty="0">
                <a:latin typeface="Arial" panose="020B0604020202020204" pitchFamily="34" charset="0"/>
                <a:cs typeface="Arial" panose="020B0604020202020204" pitchFamily="34" charset="0"/>
              </a:rPr>
              <a:t>Where Do We Stand?</a:t>
            </a:r>
          </a:p>
        </p:txBody>
      </p:sp>
    </p:spTree>
    <p:custDataLst>
      <p:tags r:id="rId1"/>
    </p:custDataLst>
    <p:extLst>
      <p:ext uri="{BB962C8B-B14F-4D97-AF65-F5344CB8AC3E}">
        <p14:creationId xmlns:p14="http://schemas.microsoft.com/office/powerpoint/2010/main" val="7801278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04751" y="228600"/>
            <a:ext cx="8763000" cy="1143000"/>
          </a:xfrm>
        </p:spPr>
        <p:txBody>
          <a:bodyPr>
            <a:normAutofit/>
          </a:bodyPr>
          <a:lstStyle/>
          <a:p>
            <a:pPr algn="l"/>
            <a:r>
              <a:rPr lang="en-US" sz="4000" dirty="0">
                <a:latin typeface="Arial" panose="020B0604020202020204" pitchFamily="34" charset="0"/>
                <a:cs typeface="Arial" panose="020B0604020202020204" pitchFamily="34" charset="0"/>
              </a:rPr>
              <a:t>National Data Source Example</a:t>
            </a:r>
          </a:p>
        </p:txBody>
      </p:sp>
      <p:sp>
        <p:nvSpPr>
          <p:cNvPr id="5" name="Title 1"/>
          <p:cNvSpPr txBox="1">
            <a:spLocks/>
          </p:cNvSpPr>
          <p:nvPr/>
        </p:nvSpPr>
        <p:spPr>
          <a:xfrm>
            <a:off x="152400" y="1447800"/>
            <a:ext cx="2744478" cy="533400"/>
          </a:xfrm>
          <a:prstGeom prst="rect">
            <a:avLst/>
          </a:prstGeom>
        </p:spPr>
        <p:txBody>
          <a:bodyPr vert="horz" rtlCol="0" anchor="t">
            <a:noAutofit/>
            <a:scene3d>
              <a:camera prst="orthographicFront"/>
              <a:lightRig rig="soft" dir="t"/>
            </a:scene3d>
            <a:sp3d prstMaterial="softEdge">
              <a:bevelT w="25400" h="25400"/>
            </a:sp3d>
          </a:bodyPr>
          <a:lstStyle/>
          <a:p>
            <a:pPr lvl="0" fontAlgn="auto">
              <a:spcAft>
                <a:spcPts val="0"/>
              </a:spcAft>
            </a:pPr>
            <a:r>
              <a:rPr lang="en-US" sz="2400" b="1" dirty="0">
                <a:latin typeface="Arial" pitchFamily="34" charset="0"/>
                <a:cs typeface="Arial" pitchFamily="34" charset="0"/>
              </a:rPr>
              <a:t>CDC National Center for Health Statistics</a:t>
            </a:r>
          </a:p>
          <a:p>
            <a:pPr lvl="0" algn="ctr" fontAlgn="auto">
              <a:spcAft>
                <a:spcPts val="0"/>
              </a:spcAft>
            </a:pPr>
            <a:endParaRPr lang="en-US" sz="2400" b="1" dirty="0">
              <a:latin typeface="Arial" pitchFamily="34" charset="0"/>
              <a:cs typeface="Arial" pitchFamily="34" charset="0"/>
            </a:endParaRPr>
          </a:p>
          <a:p>
            <a:pPr lvl="0" fontAlgn="auto">
              <a:spcAft>
                <a:spcPts val="0"/>
              </a:spcAft>
            </a:pPr>
            <a:r>
              <a:rPr lang="en-US" sz="2400" dirty="0">
                <a:latin typeface="Arial" pitchFamily="34" charset="0"/>
                <a:cs typeface="Arial" pitchFamily="34" charset="0"/>
              </a:rPr>
              <a:t>Example:  What is the drug overdose mortality rate for Utah and how does that compare to other states?</a:t>
            </a:r>
            <a:endParaRPr kumimoji="0" lang="en-US" sz="2400"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Arial" pitchFamily="34" charset="0"/>
              <a:ea typeface="+mj-ea"/>
              <a:cs typeface="Arial" pitchFamily="34" charset="0"/>
            </a:endParaRPr>
          </a:p>
        </p:txBody>
      </p:sp>
      <p:pic>
        <p:nvPicPr>
          <p:cNvPr id="6" name="Picture 5"/>
          <p:cNvPicPr>
            <a:picLocks noChangeAspect="1"/>
          </p:cNvPicPr>
          <p:nvPr/>
        </p:nvPicPr>
        <p:blipFill rotWithShape="1">
          <a:blip r:embed="rId4"/>
          <a:srcRect t="1419"/>
          <a:stretch/>
        </p:blipFill>
        <p:spPr>
          <a:xfrm>
            <a:off x="3048000" y="1447800"/>
            <a:ext cx="5878412" cy="5307821"/>
          </a:xfrm>
          <a:prstGeom prst="rect">
            <a:avLst/>
          </a:prstGeom>
          <a:ln w="38100" cap="sq">
            <a:noFill/>
            <a:prstDash val="solid"/>
            <a:miter lim="800000"/>
          </a:ln>
          <a:effectLst>
            <a:outerShdw blurRad="50800" dist="38100" dir="2700000" algn="tl" rotWithShape="0">
              <a:srgbClr val="000000">
                <a:alpha val="43000"/>
              </a:srgbClr>
            </a:outerShdw>
          </a:effectLst>
        </p:spPr>
      </p:pic>
    </p:spTree>
    <p:custDataLst>
      <p:tags r:id="rId1"/>
    </p:custDataLst>
    <p:extLst>
      <p:ext uri="{BB962C8B-B14F-4D97-AF65-F5344CB8AC3E}">
        <p14:creationId xmlns:p14="http://schemas.microsoft.com/office/powerpoint/2010/main" val="31228646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751" y="228600"/>
            <a:ext cx="8763000" cy="1143000"/>
          </a:xfrm>
        </p:spPr>
        <p:txBody>
          <a:bodyPr>
            <a:noAutofit/>
          </a:bodyPr>
          <a:lstStyle/>
          <a:p>
            <a:pPr algn="l"/>
            <a:r>
              <a:rPr lang="en-US" sz="3600" dirty="0">
                <a:latin typeface="Arial" panose="020B0604020202020204" pitchFamily="34" charset="0"/>
                <a:cs typeface="Arial" panose="020B0604020202020204" pitchFamily="34" charset="0"/>
              </a:rPr>
              <a:t>Secondary Data:</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Conducting Literature Review</a:t>
            </a:r>
          </a:p>
        </p:txBody>
      </p:sp>
      <p:pic>
        <p:nvPicPr>
          <p:cNvPr id="6" name="Picture 10" descr="MPj04276850000[1]"/>
          <p:cNvPicPr>
            <a:picLocks noChangeAspect="1" noChangeArrowheads="1"/>
          </p:cNvPicPr>
          <p:nvPr/>
        </p:nvPicPr>
        <p:blipFill>
          <a:blip r:embed="rId4" cstate="print"/>
          <a:srcRect/>
          <a:stretch>
            <a:fillRect/>
          </a:stretch>
        </p:blipFill>
        <p:spPr bwMode="auto">
          <a:xfrm rot="303872">
            <a:off x="339214" y="1663291"/>
            <a:ext cx="1530784" cy="2293189"/>
          </a:xfrm>
          <a:prstGeom prst="rect">
            <a:avLst/>
          </a:prstGeom>
          <a:ln w="127000" cap="sq">
            <a:noFill/>
            <a:miter lim="800000"/>
          </a:ln>
          <a:effectLst>
            <a:outerShdw blurRad="57150" dist="50800" dir="2700000" algn="tl" rotWithShape="0">
              <a:srgbClr val="000000">
                <a:alpha val="40000"/>
              </a:srgbClr>
            </a:outerShdw>
          </a:effectLst>
        </p:spPr>
      </p:pic>
      <p:sp>
        <p:nvSpPr>
          <p:cNvPr id="7" name="Content Placeholder 6"/>
          <p:cNvSpPr>
            <a:spLocks noGrp="1"/>
          </p:cNvSpPr>
          <p:nvPr>
            <p:ph idx="1"/>
            <p:extLst/>
          </p:nvPr>
        </p:nvSpPr>
        <p:spPr>
          <a:xfrm>
            <a:off x="2203814" y="1756589"/>
            <a:ext cx="6629400" cy="4525963"/>
          </a:xfrm>
        </p:spPr>
        <p:txBody>
          <a:bodyPr vert="horz" lIns="91440" tIns="45720" rIns="91440" bIns="45720" rtlCol="0" anchor="t">
            <a:normAutofit/>
          </a:bodyPr>
          <a:lstStyle/>
          <a:p>
            <a:r>
              <a:rPr lang="en-US" sz="2400" dirty="0"/>
              <a:t>First look for existing systematic reviews</a:t>
            </a:r>
          </a:p>
          <a:p>
            <a:r>
              <a:rPr lang="en-US" sz="2400" dirty="0"/>
              <a:t>Focus on evidence from prior research on factors that contribute to the problem </a:t>
            </a:r>
          </a:p>
          <a:p>
            <a:r>
              <a:rPr lang="en-US" sz="2400" dirty="0"/>
              <a:t>Partner with a librarian at a local university, Area Health Education Center, or in your organization</a:t>
            </a:r>
          </a:p>
          <a:p>
            <a:endParaRPr lang="en-US" dirty="0"/>
          </a:p>
        </p:txBody>
      </p:sp>
      <p:pic>
        <p:nvPicPr>
          <p:cNvPr id="8" name="Picture 7"/>
          <p:cNvPicPr>
            <a:picLocks noChangeAspect="1"/>
          </p:cNvPicPr>
          <p:nvPr/>
        </p:nvPicPr>
        <p:blipFill>
          <a:blip r:embed="rId5"/>
          <a:stretch>
            <a:fillRect/>
          </a:stretch>
        </p:blipFill>
        <p:spPr>
          <a:xfrm rot="20867212">
            <a:off x="320517" y="3891525"/>
            <a:ext cx="1568177" cy="2033314"/>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31987903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4"/>
          <p:cNvSpPr>
            <a:spLocks noGrp="1" noChangeArrowheads="1"/>
          </p:cNvSpPr>
          <p:nvPr>
            <p:ph sz="quarter" idx="1"/>
          </p:nvPr>
        </p:nvSpPr>
        <p:spPr bwMode="auto">
          <a:xfrm>
            <a:off x="301625" y="1524000"/>
            <a:ext cx="5337175" cy="4800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rmAutofit/>
          </a:bodyPr>
          <a:lstStyle/>
          <a:p>
            <a:pPr marL="266256" indent="0">
              <a:lnSpc>
                <a:spcPct val="90000"/>
              </a:lnSpc>
              <a:buNone/>
            </a:pPr>
            <a:r>
              <a:rPr lang="en-US" sz="2400" b="1" dirty="0"/>
              <a:t>Qualitative Data</a:t>
            </a:r>
          </a:p>
          <a:p>
            <a:pPr marL="599631" indent="-333375">
              <a:lnSpc>
                <a:spcPct val="90000"/>
              </a:lnSpc>
            </a:pPr>
            <a:r>
              <a:rPr lang="en-US" sz="2400" dirty="0"/>
              <a:t>Unstructured or semi-structured interviews</a:t>
            </a:r>
          </a:p>
          <a:p>
            <a:pPr marL="599631" indent="-333375">
              <a:lnSpc>
                <a:spcPct val="90000"/>
              </a:lnSpc>
            </a:pPr>
            <a:r>
              <a:rPr lang="en-US" sz="2400" dirty="0"/>
              <a:t>Focus groups (small group discussions)</a:t>
            </a:r>
          </a:p>
          <a:p>
            <a:pPr marL="599631" indent="-333375">
              <a:lnSpc>
                <a:spcPct val="90000"/>
              </a:lnSpc>
            </a:pPr>
            <a:r>
              <a:rPr lang="en-US" sz="2400" dirty="0"/>
              <a:t>Public meetings or forum</a:t>
            </a:r>
          </a:p>
          <a:p>
            <a:pPr marL="599631" indent="-333375">
              <a:lnSpc>
                <a:spcPct val="90000"/>
              </a:lnSpc>
            </a:pPr>
            <a:r>
              <a:rPr lang="en-US" sz="2400" dirty="0"/>
              <a:t>Direct observation of community or people</a:t>
            </a:r>
          </a:p>
          <a:p>
            <a:pPr marL="266256" indent="0">
              <a:lnSpc>
                <a:spcPct val="90000"/>
              </a:lnSpc>
              <a:spcBef>
                <a:spcPts val="1800"/>
              </a:spcBef>
              <a:buNone/>
            </a:pPr>
            <a:r>
              <a:rPr lang="en-US" sz="2400" b="1" dirty="0"/>
              <a:t>Quantitative Data</a:t>
            </a:r>
          </a:p>
          <a:p>
            <a:pPr marL="599631" indent="-333375">
              <a:lnSpc>
                <a:spcPct val="90000"/>
              </a:lnSpc>
              <a:spcBef>
                <a:spcPts val="576"/>
              </a:spcBef>
            </a:pPr>
            <a:r>
              <a:rPr lang="en-US" sz="2400" dirty="0"/>
              <a:t>Structured interviews</a:t>
            </a:r>
          </a:p>
          <a:p>
            <a:pPr marL="599631" indent="-333375">
              <a:lnSpc>
                <a:spcPct val="90000"/>
              </a:lnSpc>
              <a:spcBef>
                <a:spcPts val="576"/>
              </a:spcBef>
            </a:pPr>
            <a:r>
              <a:rPr lang="en-US" sz="2400" dirty="0"/>
              <a:t>Surveys</a:t>
            </a:r>
          </a:p>
          <a:p>
            <a:pPr eaLnBrk="1" hangingPunct="1">
              <a:lnSpc>
                <a:spcPct val="120000"/>
              </a:lnSpc>
            </a:pPr>
            <a:endParaRPr lang="en-US" altLang="en-US" sz="2400" dirty="0"/>
          </a:p>
          <a:p>
            <a:pPr lvl="2" eaLnBrk="1" hangingPunct="1">
              <a:lnSpc>
                <a:spcPct val="120000"/>
              </a:lnSpc>
            </a:pPr>
            <a:endParaRPr lang="en-US" altLang="en-US" dirty="0"/>
          </a:p>
        </p:txBody>
      </p:sp>
      <p:pic>
        <p:nvPicPr>
          <p:cNvPr id="5" name="Picture 2" descr="FEMA and state workers speak with a resident in Oklahoma"/>
          <p:cNvPicPr>
            <a:picLocks noChangeAspect="1" noChangeArrowheads="1"/>
          </p:cNvPicPr>
          <p:nvPr/>
        </p:nvPicPr>
        <p:blipFill>
          <a:blip r:embed="rId4"/>
          <a:srcRect/>
          <a:stretch>
            <a:fillRect/>
          </a:stretch>
        </p:blipFill>
        <p:spPr bwMode="auto">
          <a:xfrm>
            <a:off x="5879455" y="3894199"/>
            <a:ext cx="2749296" cy="1835354"/>
          </a:xfrm>
          <a:prstGeom prst="rect">
            <a:avLst/>
          </a:prstGeom>
          <a:ln w="38100" cap="sq">
            <a:noFill/>
            <a:prstDash val="solid"/>
            <a:miter lim="800000"/>
          </a:ln>
          <a:effectLst>
            <a:outerShdw blurRad="50800" dist="38100" dir="2700000" algn="tl" rotWithShape="0">
              <a:srgbClr val="000000">
                <a:alpha val="43000"/>
              </a:srgbClr>
            </a:outerShdw>
          </a:effectLst>
        </p:spPr>
      </p:pic>
      <p:sp>
        <p:nvSpPr>
          <p:cNvPr id="2" name="Title 1"/>
          <p:cNvSpPr>
            <a:spLocks noGrp="1"/>
          </p:cNvSpPr>
          <p:nvPr>
            <p:ph type="title"/>
          </p:nvPr>
        </p:nvSpPr>
        <p:spPr>
          <a:xfrm>
            <a:off x="533400" y="190423"/>
            <a:ext cx="8763000" cy="1143000"/>
          </a:xfrm>
        </p:spPr>
        <p:txBody>
          <a:bodyPr>
            <a:normAutofit/>
          </a:bodyPr>
          <a:lstStyle/>
          <a:p>
            <a:pPr algn="l"/>
            <a:r>
              <a:rPr lang="en-US" sz="3600" dirty="0">
                <a:latin typeface="Arial" panose="020B0604020202020204" pitchFamily="34" charset="0"/>
                <a:cs typeface="Arial" panose="020B0604020202020204" pitchFamily="34" charset="0"/>
              </a:rPr>
              <a:t>Primary Data Collection Approaches</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1913" y="1981200"/>
            <a:ext cx="2754447" cy="1833676"/>
          </a:xfrm>
          <a:prstGeom prst="rect">
            <a:avLst/>
          </a:prstGeom>
          <a:ln w="127000" cap="sq">
            <a:noFill/>
            <a:miter lim="800000"/>
          </a:ln>
          <a:effectLst>
            <a:outerShdw blurRad="57150" dist="50800" dir="2700000" algn="tl" rotWithShape="0">
              <a:srgbClr val="000000">
                <a:alpha val="40000"/>
              </a:srgbClr>
            </a:outerShdw>
          </a:effectLst>
        </p:spPr>
      </p:pic>
    </p:spTree>
    <p:custDataLst>
      <p:tags r:id="rId1"/>
    </p:custDataLst>
    <p:extLst>
      <p:ext uri="{BB962C8B-B14F-4D97-AF65-F5344CB8AC3E}">
        <p14:creationId xmlns:p14="http://schemas.microsoft.com/office/powerpoint/2010/main" val="65884659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extLst/>
          </p:nvPr>
        </p:nvSpPr>
        <p:spPr>
          <a:xfrm>
            <a:off x="457200"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Focus of Primary Data Collection</a:t>
            </a:r>
          </a:p>
        </p:txBody>
      </p:sp>
      <p:sp>
        <p:nvSpPr>
          <p:cNvPr id="3" name="Content Placeholder 2"/>
          <p:cNvSpPr>
            <a:spLocks noGrp="1"/>
          </p:cNvSpPr>
          <p:nvPr>
            <p:ph idx="1"/>
            <p:extLst/>
          </p:nvPr>
        </p:nvSpPr>
        <p:spPr/>
        <p:txBody>
          <a:bodyPr vert="horz" lIns="91440" tIns="45720" rIns="91440" bIns="45720" rtlCol="0" anchor="t">
            <a:normAutofit/>
          </a:bodyPr>
          <a:lstStyle/>
          <a:p>
            <a:r>
              <a:rPr lang="en-US" dirty="0"/>
              <a:t>What problems do community members view as highest priority?</a:t>
            </a:r>
          </a:p>
          <a:p>
            <a:r>
              <a:rPr lang="en-US" dirty="0"/>
              <a:t>What factors do community members view as contributing to the high priority problem?</a:t>
            </a:r>
            <a:endParaRPr dirty="0"/>
          </a:p>
          <a:p>
            <a:r>
              <a:rPr lang="en-US" dirty="0"/>
              <a:t>Which of those contributing factors are most important and most changeable?</a:t>
            </a:r>
          </a:p>
          <a:p>
            <a:r>
              <a:rPr lang="en-US" dirty="0"/>
              <a:t>What assets are available to address the problem?</a:t>
            </a:r>
          </a:p>
          <a:p>
            <a:pPr marL="0" indent="0">
              <a:buNone/>
            </a:pPr>
            <a:endParaRPr lang="en-US" dirty="0"/>
          </a:p>
        </p:txBody>
      </p:sp>
    </p:spTree>
    <p:extLst>
      <p:ext uri="{BB962C8B-B14F-4D97-AF65-F5344CB8AC3E}">
        <p14:creationId xmlns:p14="http://schemas.microsoft.com/office/powerpoint/2010/main" val="35642406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928092" y="2273889"/>
            <a:ext cx="1623686" cy="600164"/>
          </a:xfrm>
          <a:prstGeom prst="rect">
            <a:avLst/>
          </a:prstGeom>
          <a:noFill/>
          <a:ln>
            <a:solidFill>
              <a:schemeClr val="accent1"/>
            </a:solidFill>
          </a:ln>
        </p:spPr>
        <p:txBody>
          <a:bodyPr wrap="square" rtlCol="0">
            <a:spAutoFit/>
          </a:bodyPr>
          <a:lstStyle/>
          <a:p>
            <a:pPr algn="ctr" defTabSz="342900"/>
            <a:r>
              <a:rPr lang="en-US" sz="1650" dirty="0">
                <a:solidFill>
                  <a:prstClr val="black"/>
                </a:solidFill>
              </a:rPr>
              <a:t>CRC morbidity &amp; mortality </a:t>
            </a:r>
          </a:p>
        </p:txBody>
      </p:sp>
      <p:sp>
        <p:nvSpPr>
          <p:cNvPr id="11" name="TextBox 10"/>
          <p:cNvSpPr txBox="1"/>
          <p:nvPr/>
        </p:nvSpPr>
        <p:spPr>
          <a:xfrm>
            <a:off x="2867653" y="2447172"/>
            <a:ext cx="2618747" cy="346249"/>
          </a:xfrm>
          <a:prstGeom prst="rect">
            <a:avLst/>
          </a:prstGeom>
          <a:noFill/>
          <a:ln>
            <a:solidFill>
              <a:srgbClr val="0070C0"/>
            </a:solidFill>
          </a:ln>
        </p:spPr>
        <p:txBody>
          <a:bodyPr wrap="square" rtlCol="0">
            <a:spAutoFit/>
          </a:bodyPr>
          <a:lstStyle/>
          <a:p>
            <a:pPr defTabSz="342900"/>
            <a:r>
              <a:rPr lang="en-US" sz="1650" b="1" dirty="0">
                <a:solidFill>
                  <a:prstClr val="black"/>
                </a:solidFill>
              </a:rPr>
              <a:t>Individual</a:t>
            </a:r>
            <a:r>
              <a:rPr lang="en-US" sz="1650" dirty="0">
                <a:solidFill>
                  <a:prstClr val="black"/>
                </a:solidFill>
              </a:rPr>
              <a:t>: Not screened  </a:t>
            </a:r>
          </a:p>
        </p:txBody>
      </p:sp>
      <p:sp>
        <p:nvSpPr>
          <p:cNvPr id="17" name="TextBox 16"/>
          <p:cNvSpPr txBox="1"/>
          <p:nvPr/>
        </p:nvSpPr>
        <p:spPr>
          <a:xfrm>
            <a:off x="2872968" y="3313083"/>
            <a:ext cx="1851432" cy="600164"/>
          </a:xfrm>
          <a:prstGeom prst="rect">
            <a:avLst/>
          </a:prstGeom>
          <a:noFill/>
          <a:ln>
            <a:solidFill>
              <a:srgbClr val="0070C0"/>
            </a:solidFill>
          </a:ln>
        </p:spPr>
        <p:txBody>
          <a:bodyPr wrap="square" rtlCol="0">
            <a:spAutoFit/>
          </a:bodyPr>
          <a:lstStyle/>
          <a:p>
            <a:pPr defTabSz="342900"/>
            <a:r>
              <a:rPr lang="en-US" sz="1650" b="1" dirty="0">
                <a:solidFill>
                  <a:prstClr val="black"/>
                </a:solidFill>
              </a:rPr>
              <a:t>Provider: </a:t>
            </a:r>
            <a:r>
              <a:rPr lang="en-US" sz="1650" dirty="0">
                <a:solidFill>
                  <a:prstClr val="black"/>
                </a:solidFill>
              </a:rPr>
              <a:t>Does not recommend </a:t>
            </a:r>
          </a:p>
        </p:txBody>
      </p:sp>
      <p:sp>
        <p:nvSpPr>
          <p:cNvPr id="20" name="TextBox 19"/>
          <p:cNvSpPr txBox="1"/>
          <p:nvPr/>
        </p:nvSpPr>
        <p:spPr>
          <a:xfrm>
            <a:off x="762000" y="1639818"/>
            <a:ext cx="7924800" cy="600164"/>
          </a:xfrm>
          <a:prstGeom prst="rect">
            <a:avLst/>
          </a:prstGeom>
          <a:noFill/>
        </p:spPr>
        <p:txBody>
          <a:bodyPr wrap="square" rtlCol="0">
            <a:spAutoFit/>
          </a:bodyPr>
          <a:lstStyle/>
          <a:p>
            <a:pPr defTabSz="342900"/>
            <a:r>
              <a:rPr lang="en-US" sz="1650" b="1" dirty="0">
                <a:solidFill>
                  <a:prstClr val="black"/>
                </a:solidFill>
              </a:rPr>
              <a:t>Determinants                  Behavioral/Environmental        		Problem</a:t>
            </a:r>
            <a:br>
              <a:rPr lang="en-US" sz="1650" b="1" dirty="0">
                <a:solidFill>
                  <a:prstClr val="black"/>
                </a:solidFill>
              </a:rPr>
            </a:br>
            <a:r>
              <a:rPr lang="en-US" sz="1650" b="1" dirty="0">
                <a:solidFill>
                  <a:prstClr val="black"/>
                </a:solidFill>
              </a:rPr>
              <a:t>                                           Factors by Levels                                    </a:t>
            </a:r>
          </a:p>
        </p:txBody>
      </p:sp>
      <p:sp>
        <p:nvSpPr>
          <p:cNvPr id="27" name="TextBox 26"/>
          <p:cNvSpPr txBox="1"/>
          <p:nvPr/>
        </p:nvSpPr>
        <p:spPr>
          <a:xfrm>
            <a:off x="738207" y="2279048"/>
            <a:ext cx="1745602" cy="854080"/>
          </a:xfrm>
          <a:prstGeom prst="rect">
            <a:avLst/>
          </a:prstGeom>
          <a:noFill/>
          <a:ln>
            <a:solidFill>
              <a:srgbClr val="0070C0"/>
            </a:solidFill>
          </a:ln>
        </p:spPr>
        <p:txBody>
          <a:bodyPr wrap="square" rtlCol="0">
            <a:spAutoFit/>
          </a:bodyPr>
          <a:lstStyle/>
          <a:p>
            <a:pPr marL="68580" lvl="1" indent="-68580" defTabSz="342900">
              <a:buFont typeface="Arial" panose="020B0604020202020204" pitchFamily="34" charset="0"/>
              <a:buChar char="•"/>
            </a:pPr>
            <a:r>
              <a:rPr lang="en-US" sz="1650" dirty="0">
                <a:solidFill>
                  <a:prstClr val="black"/>
                </a:solidFill>
              </a:rPr>
              <a:t> Knowledge  </a:t>
            </a:r>
          </a:p>
          <a:p>
            <a:pPr marL="68580" lvl="1" indent="-68580" defTabSz="342900">
              <a:buFont typeface="Arial" panose="020B0604020202020204" pitchFamily="34" charset="0"/>
              <a:buChar char="•"/>
            </a:pPr>
            <a:r>
              <a:rPr lang="en-US" sz="1650" dirty="0">
                <a:solidFill>
                  <a:prstClr val="black"/>
                </a:solidFill>
              </a:rPr>
              <a:t> Beliefs/attitude  </a:t>
            </a:r>
          </a:p>
          <a:p>
            <a:pPr marL="68580" lvl="1" indent="-68580" defTabSz="342900">
              <a:buFont typeface="Arial" panose="020B0604020202020204" pitchFamily="34" charset="0"/>
              <a:buChar char="•"/>
            </a:pPr>
            <a:r>
              <a:rPr lang="en-US" sz="1650" dirty="0">
                <a:solidFill>
                  <a:prstClr val="black"/>
                </a:solidFill>
              </a:rPr>
              <a:t> Confidence  </a:t>
            </a:r>
          </a:p>
        </p:txBody>
      </p:sp>
      <p:sp>
        <p:nvSpPr>
          <p:cNvPr id="12" name="TextBox 11"/>
          <p:cNvSpPr txBox="1"/>
          <p:nvPr/>
        </p:nvSpPr>
        <p:spPr>
          <a:xfrm>
            <a:off x="712024" y="3423165"/>
            <a:ext cx="1788359" cy="600164"/>
          </a:xfrm>
          <a:prstGeom prst="rect">
            <a:avLst/>
          </a:prstGeom>
          <a:noFill/>
          <a:ln>
            <a:solidFill>
              <a:srgbClr val="0070C0"/>
            </a:solidFill>
          </a:ln>
        </p:spPr>
        <p:txBody>
          <a:bodyPr wrap="square" rtlCol="0">
            <a:spAutoFit/>
          </a:bodyPr>
          <a:lstStyle/>
          <a:p>
            <a:pPr marL="68580" lvl="1" indent="-68580" defTabSz="342900">
              <a:buFont typeface="Arial" panose="020B0604020202020204" pitchFamily="34" charset="0"/>
              <a:buChar char="•"/>
            </a:pPr>
            <a:r>
              <a:rPr lang="en-US" sz="1650" dirty="0">
                <a:solidFill>
                  <a:prstClr val="black"/>
                </a:solidFill>
              </a:rPr>
              <a:t> Awareness   </a:t>
            </a:r>
          </a:p>
          <a:p>
            <a:pPr marL="68580" lvl="1" indent="-68580" defTabSz="342900">
              <a:buFont typeface="Arial" panose="020B0604020202020204" pitchFamily="34" charset="0"/>
              <a:buChar char="•"/>
            </a:pPr>
            <a:r>
              <a:rPr lang="en-US" sz="1650" dirty="0">
                <a:solidFill>
                  <a:prstClr val="black"/>
                </a:solidFill>
              </a:rPr>
              <a:t> Knowledge  </a:t>
            </a:r>
          </a:p>
        </p:txBody>
      </p:sp>
      <p:cxnSp>
        <p:nvCxnSpPr>
          <p:cNvPr id="22" name="Straight Arrow Connector 21"/>
          <p:cNvCxnSpPr/>
          <p:nvPr/>
        </p:nvCxnSpPr>
        <p:spPr>
          <a:xfrm>
            <a:off x="2538316" y="2650930"/>
            <a:ext cx="329336"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500383" y="3615017"/>
            <a:ext cx="367269"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501773" y="2613714"/>
            <a:ext cx="429806" cy="531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872968" y="4167163"/>
            <a:ext cx="1851432" cy="776268"/>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defTabSz="342900"/>
            <a:endParaRPr lang="en-US" sz="1650" b="1" dirty="0">
              <a:solidFill>
                <a:prstClr val="black"/>
              </a:solidFill>
            </a:endParaRPr>
          </a:p>
          <a:p>
            <a:pPr defTabSz="342900"/>
            <a:r>
              <a:rPr lang="en-US" sz="1650" b="1" dirty="0">
                <a:solidFill>
                  <a:prstClr val="black"/>
                </a:solidFill>
              </a:rPr>
              <a:t>Organization: </a:t>
            </a:r>
            <a:r>
              <a:rPr lang="en-US" sz="1650" dirty="0">
                <a:solidFill>
                  <a:schemeClr val="tx1"/>
                </a:solidFill>
              </a:rPr>
              <a:t>Lacks</a:t>
            </a:r>
          </a:p>
          <a:p>
            <a:pPr defTabSz="342900"/>
            <a:r>
              <a:rPr lang="en-US" sz="1650" dirty="0">
                <a:solidFill>
                  <a:prstClr val="black"/>
                </a:solidFill>
              </a:rPr>
              <a:t>accessible hours; no transportation</a:t>
            </a:r>
          </a:p>
          <a:p>
            <a:pPr defTabSz="342900"/>
            <a:r>
              <a:rPr lang="en-US" sz="1650" b="1" dirty="0">
                <a:solidFill>
                  <a:prstClr val="black"/>
                </a:solidFill>
              </a:rPr>
              <a:t> </a:t>
            </a:r>
          </a:p>
        </p:txBody>
      </p:sp>
      <p:cxnSp>
        <p:nvCxnSpPr>
          <p:cNvPr id="31" name="Straight Arrow Connector 30"/>
          <p:cNvCxnSpPr/>
          <p:nvPr/>
        </p:nvCxnSpPr>
        <p:spPr>
          <a:xfrm>
            <a:off x="4914900" y="2793421"/>
            <a:ext cx="0" cy="787979"/>
          </a:xfrm>
          <a:prstGeom prst="straightConnector1">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32" name="Rectangle 31"/>
          <p:cNvSpPr/>
          <p:nvPr/>
        </p:nvSpPr>
        <p:spPr>
          <a:xfrm>
            <a:off x="2867652" y="5105400"/>
            <a:ext cx="1856748" cy="904417"/>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defTabSz="342900"/>
            <a:r>
              <a:rPr lang="en-US" sz="1650" b="1" dirty="0">
                <a:solidFill>
                  <a:prstClr val="black"/>
                </a:solidFill>
              </a:rPr>
              <a:t>Community: </a:t>
            </a:r>
            <a:r>
              <a:rPr lang="en-US" sz="1650" dirty="0">
                <a:solidFill>
                  <a:prstClr val="black"/>
                </a:solidFill>
              </a:rPr>
              <a:t>GI not available to do diagnostic tests </a:t>
            </a:r>
          </a:p>
        </p:txBody>
      </p:sp>
      <p:cxnSp>
        <p:nvCxnSpPr>
          <p:cNvPr id="29" name="Straight Connector 28"/>
          <p:cNvCxnSpPr/>
          <p:nvPr/>
        </p:nvCxnSpPr>
        <p:spPr>
          <a:xfrm flipH="1">
            <a:off x="4724402" y="5259434"/>
            <a:ext cx="609598" cy="0"/>
          </a:xfrm>
          <a:prstGeom prst="line">
            <a:avLst/>
          </a:prstGeom>
        </p:spPr>
        <p:style>
          <a:lnRef idx="2">
            <a:schemeClr val="accent1"/>
          </a:lnRef>
          <a:fillRef idx="0">
            <a:schemeClr val="accent1"/>
          </a:fillRef>
          <a:effectRef idx="1">
            <a:schemeClr val="accent1"/>
          </a:effectRef>
          <a:fontRef idx="minor">
            <a:schemeClr val="tx1"/>
          </a:fontRef>
        </p:style>
      </p:cxnSp>
      <p:sp>
        <p:nvSpPr>
          <p:cNvPr id="5" name="Title 4"/>
          <p:cNvSpPr>
            <a:spLocks noGrp="1"/>
          </p:cNvSpPr>
          <p:nvPr>
            <p:ph type="title"/>
          </p:nvPr>
        </p:nvSpPr>
        <p:spPr>
          <a:xfrm>
            <a:off x="533400" y="246668"/>
            <a:ext cx="8153400" cy="1096962"/>
          </a:xfrm>
        </p:spPr>
        <p:txBody>
          <a:bodyPr>
            <a:noAutofit/>
          </a:bodyPr>
          <a:lstStyle/>
          <a:p>
            <a:pPr algn="l"/>
            <a:r>
              <a:rPr lang="en-US" sz="3200" dirty="0" smtClean="0">
                <a:latin typeface="Arial" panose="020B0604020202020204" pitchFamily="34" charset="0"/>
                <a:cs typeface="Arial" panose="020B0604020202020204" pitchFamily="34" charset="0"/>
              </a:rPr>
              <a:t>Identify Determinants and Factors Contributing to the Problem </a:t>
            </a:r>
            <a:endParaRPr lang="en-US" sz="3200" dirty="0">
              <a:latin typeface="Arial" panose="020B0604020202020204" pitchFamily="34" charset="0"/>
              <a:cs typeface="Arial" panose="020B0604020202020204" pitchFamily="34" charset="0"/>
            </a:endParaRPr>
          </a:p>
        </p:txBody>
      </p:sp>
      <p:cxnSp>
        <p:nvCxnSpPr>
          <p:cNvPr id="30" name="Straight Arrow Connector 29"/>
          <p:cNvCxnSpPr/>
          <p:nvPr/>
        </p:nvCxnSpPr>
        <p:spPr>
          <a:xfrm flipV="1">
            <a:off x="5334000" y="2793421"/>
            <a:ext cx="0" cy="246601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4724402" y="4555296"/>
            <a:ext cx="380998" cy="1"/>
          </a:xfrm>
          <a:prstGeom prst="line">
            <a:avLst/>
          </a:prstGeom>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5105400" y="2793421"/>
            <a:ext cx="0" cy="1775254"/>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4706343" y="3566947"/>
            <a:ext cx="208557"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55810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04701" y="267398"/>
            <a:ext cx="8763000" cy="1143000"/>
          </a:xfrm>
        </p:spPr>
        <p:txBody>
          <a:bodyPr/>
          <a:lstStyle/>
          <a:p>
            <a:pPr algn="l"/>
            <a:r>
              <a:rPr lang="en-US" dirty="0">
                <a:latin typeface="Arial" panose="020B0604020202020204" pitchFamily="34" charset="0"/>
                <a:cs typeface="Arial" panose="020B0604020202020204" pitchFamily="34" charset="0"/>
              </a:rPr>
              <a:t>“What Should Be”</a:t>
            </a:r>
          </a:p>
        </p:txBody>
      </p:sp>
      <p:sp>
        <p:nvSpPr>
          <p:cNvPr id="12" name="Text Placeholder 11"/>
          <p:cNvSpPr>
            <a:spLocks noGrp="1"/>
          </p:cNvSpPr>
          <p:nvPr>
            <p:ph type="body" sz="quarter" idx="4294967295"/>
          </p:nvPr>
        </p:nvSpPr>
        <p:spPr>
          <a:xfrm>
            <a:off x="-228600" y="1752600"/>
            <a:ext cx="9372600" cy="4114800"/>
          </a:xfrm>
        </p:spPr>
        <p:txBody>
          <a:bodyPr>
            <a:normAutofit/>
          </a:bodyPr>
          <a:lstStyle/>
          <a:p>
            <a:pPr algn="ctr"/>
            <a:endParaRPr lang="en-US" sz="2400" dirty="0">
              <a:latin typeface="Arial" pitchFamily="34" charset="0"/>
              <a:cs typeface="Arial" pitchFamily="34" charset="0"/>
            </a:endParaRPr>
          </a:p>
          <a:p>
            <a:pPr algn="r"/>
            <a:endParaRPr lang="en-US" sz="1200" dirty="0">
              <a:latin typeface="Arial" pitchFamily="34" charset="0"/>
              <a:cs typeface="Arial" pitchFamily="34" charset="0"/>
            </a:endParaRPr>
          </a:p>
          <a:p>
            <a:pPr algn="r"/>
            <a:endParaRPr lang="en-US" sz="1200" dirty="0">
              <a:latin typeface="Arial" pitchFamily="34" charset="0"/>
              <a:cs typeface="Arial" pitchFamily="34" charset="0"/>
            </a:endParaRPr>
          </a:p>
          <a:p>
            <a:endParaRPr lang="en-US" sz="2400" dirty="0">
              <a:latin typeface="Arial" pitchFamily="34" charset="0"/>
              <a:cs typeface="Arial" pitchFamily="34" charset="0"/>
            </a:endParaRPr>
          </a:p>
        </p:txBody>
      </p:sp>
      <p:sp>
        <p:nvSpPr>
          <p:cNvPr id="5" name="Content Placeholder 4"/>
          <p:cNvSpPr>
            <a:spLocks noGrp="1"/>
          </p:cNvSpPr>
          <p:nvPr>
            <p:ph idx="1"/>
          </p:nvPr>
        </p:nvSpPr>
        <p:spPr>
          <a:xfrm>
            <a:off x="457200" y="1600201"/>
            <a:ext cx="8229600" cy="989205"/>
          </a:xfrm>
        </p:spPr>
        <p:txBody>
          <a:bodyPr/>
          <a:lstStyle/>
          <a:p>
            <a:pPr marL="0" indent="0">
              <a:buNone/>
            </a:pPr>
            <a:r>
              <a:rPr lang="en-US" dirty="0"/>
              <a:t>A Community Assessment is a systematic data collection:</a:t>
            </a:r>
          </a:p>
          <a:p>
            <a:endParaRPr lang="en-US" dirty="0"/>
          </a:p>
        </p:txBody>
      </p:sp>
      <p:sp>
        <p:nvSpPr>
          <p:cNvPr id="6" name="Rectangle 5"/>
          <p:cNvSpPr/>
          <p:nvPr/>
        </p:nvSpPr>
        <p:spPr>
          <a:xfrm>
            <a:off x="-2819400" y="6247006"/>
            <a:ext cx="6553200" cy="230832"/>
          </a:xfrm>
          <a:prstGeom prst="rect">
            <a:avLst/>
          </a:prstGeom>
        </p:spPr>
        <p:txBody>
          <a:bodyPr wrap="square">
            <a:spAutoFit/>
          </a:bodyPr>
          <a:lstStyle/>
          <a:p>
            <a:pPr algn="r"/>
            <a:r>
              <a:rPr lang="en-US" sz="900" dirty="0">
                <a:solidFill>
                  <a:schemeClr val="tx1">
                    <a:lumMod val="50000"/>
                    <a:lumOff val="50000"/>
                  </a:schemeClr>
                </a:solidFill>
                <a:latin typeface="Arial" panose="020B0604020202020204" pitchFamily="34" charset="0"/>
                <a:cs typeface="Arial" pitchFamily="34" charset="0"/>
              </a:rPr>
              <a:t>Adapted from Gilmore &amp; </a:t>
            </a:r>
            <a:r>
              <a:rPr lang="en-US" sz="900" dirty="0" err="1">
                <a:solidFill>
                  <a:schemeClr val="tx1">
                    <a:lumMod val="50000"/>
                    <a:lumOff val="50000"/>
                  </a:schemeClr>
                </a:solidFill>
                <a:latin typeface="Arial" pitchFamily="34" charset="0"/>
                <a:cs typeface="Arial" pitchFamily="34" charset="0"/>
              </a:rPr>
              <a:t>Cambell</a:t>
            </a:r>
            <a:r>
              <a:rPr lang="en-US" sz="900" dirty="0">
                <a:solidFill>
                  <a:schemeClr val="tx1">
                    <a:lumMod val="50000"/>
                    <a:lumOff val="50000"/>
                  </a:schemeClr>
                </a:solidFill>
                <a:latin typeface="Arial" pitchFamily="34" charset="0"/>
                <a:cs typeface="Arial" pitchFamily="34" charset="0"/>
              </a:rPr>
              <a:t> cited in Green &amp; </a:t>
            </a:r>
            <a:r>
              <a:rPr lang="en-US" sz="900" dirty="0" err="1">
                <a:solidFill>
                  <a:schemeClr val="tx1">
                    <a:lumMod val="50000"/>
                    <a:lumOff val="50000"/>
                  </a:schemeClr>
                </a:solidFill>
                <a:latin typeface="Arial" pitchFamily="34" charset="0"/>
                <a:cs typeface="Arial" pitchFamily="34" charset="0"/>
              </a:rPr>
              <a:t>Kreuter</a:t>
            </a:r>
            <a:r>
              <a:rPr lang="en-US" sz="900" dirty="0">
                <a:solidFill>
                  <a:schemeClr val="tx1">
                    <a:lumMod val="50000"/>
                    <a:lumOff val="50000"/>
                  </a:schemeClr>
                </a:solidFill>
                <a:latin typeface="Arial" pitchFamily="34" charset="0"/>
                <a:cs typeface="Arial" pitchFamily="34" charset="0"/>
              </a:rPr>
              <a:t>, 2005</a:t>
            </a:r>
          </a:p>
        </p:txBody>
      </p:sp>
      <p:pic>
        <p:nvPicPr>
          <p:cNvPr id="9" name="Picture 4" descr="C:\Users\d_D10A\AppData\Local\Microsoft\Windows\Temporary Internet Files\Content.IE5\LY4YVNIG\MC900431629[1].png"/>
          <p:cNvPicPr>
            <a:picLocks noChangeAspect="1" noChangeArrowheads="1"/>
          </p:cNvPicPr>
          <p:nvPr/>
        </p:nvPicPr>
        <p:blipFill>
          <a:blip r:embed="rId4" cstate="print"/>
          <a:srcRect/>
          <a:stretch>
            <a:fillRect/>
          </a:stretch>
        </p:blipFill>
        <p:spPr bwMode="auto">
          <a:xfrm flipH="1">
            <a:off x="196338" y="2714766"/>
            <a:ext cx="1981200" cy="1981200"/>
          </a:xfrm>
          <a:prstGeom prst="rect">
            <a:avLst/>
          </a:prstGeom>
          <a:noFill/>
        </p:spPr>
      </p:pic>
      <p:sp>
        <p:nvSpPr>
          <p:cNvPr id="10" name="Content Placeholder 4"/>
          <p:cNvSpPr txBox="1">
            <a:spLocks/>
          </p:cNvSpPr>
          <p:nvPr/>
        </p:nvSpPr>
        <p:spPr>
          <a:xfrm>
            <a:off x="2121002" y="2771969"/>
            <a:ext cx="6641998"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dirty="0"/>
              <a:t>To look at the difference between </a:t>
            </a:r>
            <a:r>
              <a:rPr lang="en-US" b="1" dirty="0"/>
              <a:t>what is </a:t>
            </a:r>
            <a:r>
              <a:rPr lang="en-US" dirty="0"/>
              <a:t>and </a:t>
            </a:r>
            <a:r>
              <a:rPr lang="en-US" b="1" dirty="0"/>
              <a:t>what should be </a:t>
            </a:r>
            <a:endParaRPr lang="en-US" dirty="0"/>
          </a:p>
          <a:p>
            <a:pPr>
              <a:spcBef>
                <a:spcPts val="1200"/>
              </a:spcBef>
            </a:pPr>
            <a:r>
              <a:rPr lang="en-US" dirty="0"/>
              <a:t>In a group and situation of interest</a:t>
            </a:r>
          </a:p>
          <a:p>
            <a:pPr>
              <a:spcBef>
                <a:spcPts val="1200"/>
              </a:spcBef>
            </a:pPr>
            <a:r>
              <a:rPr lang="en-US" dirty="0"/>
              <a:t>AND the identification of resources available to address this gap</a:t>
            </a:r>
          </a:p>
          <a:p>
            <a:endParaRPr lang="en-US" dirty="0"/>
          </a:p>
        </p:txBody>
      </p:sp>
    </p:spTree>
    <p:custDataLst>
      <p:tags r:id="rId1"/>
    </p:custDataLst>
    <p:extLst>
      <p:ext uri="{BB962C8B-B14F-4D97-AF65-F5344CB8AC3E}">
        <p14:creationId xmlns:p14="http://schemas.microsoft.com/office/powerpoint/2010/main" val="321239665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075" y="254846"/>
            <a:ext cx="8763000" cy="1143000"/>
          </a:xfrm>
        </p:spPr>
        <p:txBody>
          <a:bodyPr>
            <a:normAutofit/>
          </a:bodyPr>
          <a:lstStyle/>
          <a:p>
            <a:pPr algn="l"/>
            <a:r>
              <a:rPr lang="en-US" sz="3600" dirty="0">
                <a:latin typeface="Arial" panose="020B0604020202020204" pitchFamily="34" charset="0"/>
                <a:cs typeface="Arial" panose="020B0604020202020204" pitchFamily="34" charset="0"/>
              </a:rPr>
              <a:t>Prioritizing What to Address</a:t>
            </a:r>
          </a:p>
        </p:txBody>
      </p:sp>
      <p:sp>
        <p:nvSpPr>
          <p:cNvPr id="3" name="Content Placeholder 2"/>
          <p:cNvSpPr>
            <a:spLocks noGrp="1"/>
          </p:cNvSpPr>
          <p:nvPr>
            <p:ph idx="1"/>
          </p:nvPr>
        </p:nvSpPr>
        <p:spPr>
          <a:xfrm>
            <a:off x="190500" y="1457325"/>
            <a:ext cx="8305800" cy="4525963"/>
          </a:xfrm>
        </p:spPr>
        <p:txBody>
          <a:bodyPr vert="horz" lIns="91440" tIns="45720" rIns="91440" bIns="45720" rtlCol="0" anchor="t">
            <a:noAutofit/>
          </a:bodyPr>
          <a:lstStyle/>
          <a:p>
            <a:pPr marL="457200" indent="-457200">
              <a:buAutoNum type="arabicPeriod"/>
            </a:pPr>
            <a:r>
              <a:rPr lang="en-US" sz="2200" dirty="0"/>
              <a:t>Nominal group technique (brain storm to generate a list of ideas and then anonymously rank)</a:t>
            </a:r>
            <a:endParaRPr lang="en-US" dirty="0"/>
          </a:p>
          <a:p>
            <a:pPr marL="457200" indent="-457200">
              <a:spcBef>
                <a:spcPts val="1350"/>
              </a:spcBef>
              <a:buAutoNum type="arabicPeriod"/>
            </a:pPr>
            <a:r>
              <a:rPr lang="en-US" sz="2200" dirty="0"/>
              <a:t>Multi-voting (multiple rounds of voting to narrow down a long list)</a:t>
            </a:r>
          </a:p>
          <a:p>
            <a:pPr marL="457200" indent="-457200">
              <a:spcBef>
                <a:spcPts val="1350"/>
              </a:spcBef>
              <a:buAutoNum type="arabicPeriod"/>
            </a:pPr>
            <a:r>
              <a:rPr lang="en-US" sz="2200" dirty="0"/>
              <a:t>Strategy Grids (matrix with scores for two criteria, e.g. need and feasibility)</a:t>
            </a:r>
          </a:p>
          <a:p>
            <a:pPr marL="457200" indent="-457200">
              <a:spcBef>
                <a:spcPts val="1350"/>
              </a:spcBef>
              <a:buAutoNum type="arabicPeriod"/>
            </a:pPr>
            <a:r>
              <a:rPr lang="en-US" sz="2200"/>
              <a:t>Hanlon method (rate based on detailed criteria - % of population with the problem, seriousness of problem, effectiveness of intervention)</a:t>
            </a:r>
          </a:p>
          <a:p>
            <a:pPr marL="457200" indent="-457200">
              <a:buAutoNum type="arabicPeriod"/>
            </a:pPr>
            <a:r>
              <a:rPr lang="en-US" sz="2200"/>
              <a:t>Etc. </a:t>
            </a:r>
          </a:p>
          <a:p>
            <a:pPr marL="457200" lvl="1" indent="0">
              <a:buNone/>
            </a:pPr>
            <a:endParaRPr lang="en-US" sz="2200" dirty="0"/>
          </a:p>
        </p:txBody>
      </p:sp>
      <p:sp>
        <p:nvSpPr>
          <p:cNvPr id="5" name="Rectangle 4"/>
          <p:cNvSpPr/>
          <p:nvPr/>
        </p:nvSpPr>
        <p:spPr>
          <a:xfrm>
            <a:off x="914400" y="5620790"/>
            <a:ext cx="7391400" cy="50783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lgn="ctr"/>
            <a:r>
              <a:rPr lang="en-US" sz="1350" dirty="0">
                <a:latin typeface="Arial" panose="020B0604020202020204" pitchFamily="34" charset="0"/>
                <a:cs typeface="Arial" panose="020B0604020202020204" pitchFamily="34" charset="0"/>
              </a:rPr>
              <a:t>Resource: NACCHO Prioritization Guide </a:t>
            </a:r>
            <a:br>
              <a:rPr lang="en-US" sz="1350" dirty="0">
                <a:latin typeface="Arial" panose="020B0604020202020204" pitchFamily="34" charset="0"/>
                <a:cs typeface="Arial" panose="020B0604020202020204" pitchFamily="34" charset="0"/>
              </a:rPr>
            </a:br>
            <a:r>
              <a:rPr lang="en-US" sz="1350" dirty="0">
                <a:latin typeface="Arial" panose="020B0604020202020204" pitchFamily="34" charset="0"/>
                <a:cs typeface="Arial" panose="020B0604020202020204" pitchFamily="34" charset="0"/>
              </a:rPr>
              <a:t>http://www.naccho.org/uploads/downloadable-resources/Gudie-to-Prioritization-Techniques.pdf </a:t>
            </a:r>
          </a:p>
        </p:txBody>
      </p:sp>
    </p:spTree>
    <p:custDataLst>
      <p:tags r:id="rId1"/>
    </p:custDataLst>
    <p:extLst>
      <p:ext uri="{BB962C8B-B14F-4D97-AF65-F5344CB8AC3E}">
        <p14:creationId xmlns:p14="http://schemas.microsoft.com/office/powerpoint/2010/main" val="4243854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533400"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Establishing Goals and Objectives</a:t>
            </a:r>
          </a:p>
        </p:txBody>
      </p:sp>
      <p:graphicFrame>
        <p:nvGraphicFramePr>
          <p:cNvPr id="3" name="Diagram 2"/>
          <p:cNvGraphicFramePr/>
          <p:nvPr>
            <p:extLst>
              <p:ext uri="{D42A27DB-BD31-4B8C-83A1-F6EECF244321}">
                <p14:modId xmlns:p14="http://schemas.microsoft.com/office/powerpoint/2010/main" val="1670260881"/>
              </p:ext>
            </p:extLst>
          </p:nvPr>
        </p:nvGraphicFramePr>
        <p:xfrm>
          <a:off x="609600" y="1600200"/>
          <a:ext cx="80772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4052521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01" y="274638"/>
            <a:ext cx="8763000" cy="1143000"/>
          </a:xfrm>
        </p:spPr>
        <p:txBody>
          <a:bodyPr>
            <a:normAutofit/>
          </a:bodyPr>
          <a:lstStyle/>
          <a:p>
            <a:pPr algn="l"/>
            <a:r>
              <a:rPr lang="en-US" sz="3600" dirty="0">
                <a:latin typeface="Arial" panose="020B0604020202020204" pitchFamily="34" charset="0"/>
                <a:cs typeface="Arial" panose="020B0604020202020204" pitchFamily="34" charset="0"/>
              </a:rPr>
              <a:t>Writing SMART Objectives</a:t>
            </a:r>
          </a:p>
        </p:txBody>
      </p:sp>
      <p:sp>
        <p:nvSpPr>
          <p:cNvPr id="3" name="Content Placeholder 2"/>
          <p:cNvSpPr>
            <a:spLocks noGrp="1"/>
          </p:cNvSpPr>
          <p:nvPr>
            <p:ph idx="1"/>
          </p:nvPr>
        </p:nvSpPr>
        <p:spPr>
          <a:xfrm>
            <a:off x="457200" y="1600200"/>
            <a:ext cx="8229600" cy="3361267"/>
          </a:xfrm>
        </p:spPr>
        <p:txBody>
          <a:bodyPr>
            <a:normAutofit/>
          </a:bodyPr>
          <a:lstStyle/>
          <a:p>
            <a:pPr>
              <a:spcBef>
                <a:spcPts val="1200"/>
              </a:spcBef>
            </a:pPr>
            <a:r>
              <a:rPr lang="en-US" sz="2600" dirty="0"/>
              <a:t>Who’s our target population?</a:t>
            </a:r>
          </a:p>
          <a:p>
            <a:pPr>
              <a:spcBef>
                <a:spcPts val="1200"/>
              </a:spcBef>
            </a:pPr>
            <a:r>
              <a:rPr lang="en-US" sz="2600" dirty="0"/>
              <a:t>What’s our desired outcome?</a:t>
            </a:r>
          </a:p>
          <a:p>
            <a:pPr>
              <a:spcBef>
                <a:spcPts val="1200"/>
              </a:spcBef>
            </a:pPr>
            <a:r>
              <a:rPr lang="en-US" sz="2600" dirty="0"/>
              <a:t>How will progress be measured?</a:t>
            </a:r>
          </a:p>
          <a:p>
            <a:pPr>
              <a:spcBef>
                <a:spcPts val="1200"/>
              </a:spcBef>
            </a:pPr>
            <a:r>
              <a:rPr lang="en-US" sz="2600" dirty="0"/>
              <a:t>What will be considered a success?</a:t>
            </a:r>
          </a:p>
          <a:p>
            <a:pPr>
              <a:spcBef>
                <a:spcPts val="1200"/>
              </a:spcBef>
            </a:pPr>
            <a:r>
              <a:rPr lang="en-US" sz="2600" dirty="0"/>
              <a:t>What is the timeframe for success?</a:t>
            </a:r>
          </a:p>
        </p:txBody>
      </p:sp>
      <p:pic>
        <p:nvPicPr>
          <p:cNvPr id="5" name="Picture 2" descr="Blackboard with SMART Goals liste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05600" y="1752600"/>
            <a:ext cx="1981200" cy="2683112"/>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322006" y="5125457"/>
            <a:ext cx="8305800" cy="862779"/>
          </a:xfrm>
          <a:prstGeom prst="rect">
            <a:avLst/>
          </a:prstGeom>
        </p:spPr>
        <p:txBody>
          <a:bodyPr vert="horz" lIns="68580" tIns="34290" rIns="68580" bIns="34290" rtlCol="0">
            <a:normAutofit/>
          </a:bodyPr>
          <a:lstStyle>
            <a:lvl1pPr marL="342900" indent="-342900" algn="l" defTabSz="457200" rtl="0" eaLnBrk="1" latinLnBrk="0" hangingPunct="1">
              <a:spcBef>
                <a:spcPct val="20000"/>
              </a:spcBef>
              <a:buFont typeface="Arial"/>
              <a:buChar char="•"/>
              <a:defRPr sz="2489" kern="1200">
                <a:solidFill>
                  <a:schemeClr val="tx1"/>
                </a:solidFill>
                <a:latin typeface="Arial" panose="020B0604020202020204" pitchFamily="34" charset="0"/>
                <a:ea typeface="+mn-ea"/>
                <a:cs typeface="Arial" panose="020B0604020202020204" pitchFamily="34" charset="0"/>
              </a:defRPr>
            </a:lvl1pPr>
            <a:lvl2pPr marL="742950" indent="-285750" algn="l" defTabSz="457200" rtl="0" eaLnBrk="1" latinLnBrk="0" hangingPunct="1">
              <a:spcBef>
                <a:spcPct val="20000"/>
              </a:spcBef>
              <a:buFont typeface="Arial"/>
              <a:buChar char="–"/>
              <a:defRPr sz="2489" kern="1200">
                <a:solidFill>
                  <a:schemeClr val="tx1"/>
                </a:solidFill>
                <a:latin typeface="Arial" panose="020B0604020202020204" pitchFamily="34" charset="0"/>
                <a:ea typeface="+mn-ea"/>
                <a:cs typeface="Arial" panose="020B0604020202020204" pitchFamily="34" charset="0"/>
              </a:defRPr>
            </a:lvl2pPr>
            <a:lvl3pPr marL="1143000" indent="-228600" algn="l" defTabSz="457200" rtl="0" eaLnBrk="1" latinLnBrk="0" hangingPunct="1">
              <a:spcBef>
                <a:spcPct val="20000"/>
              </a:spcBef>
              <a:buFont typeface="Arial"/>
              <a:buChar char="•"/>
              <a:defRPr sz="2133" kern="1200">
                <a:solidFill>
                  <a:schemeClr val="tx1"/>
                </a:solidFill>
                <a:latin typeface="Arial" panose="020B0604020202020204" pitchFamily="34" charset="0"/>
                <a:ea typeface="+mn-ea"/>
                <a:cs typeface="Arial" panose="020B0604020202020204" pitchFamily="34" charset="0"/>
              </a:defRPr>
            </a:lvl3pPr>
            <a:lvl4pPr marL="1600200" indent="-228600" algn="l" defTabSz="457200" rtl="0" eaLnBrk="1" latinLnBrk="0" hangingPunct="1">
              <a:spcBef>
                <a:spcPct val="20000"/>
              </a:spcBef>
              <a:buFont typeface="Arial"/>
              <a:buChar char="–"/>
              <a:defRPr sz="1778" kern="1200">
                <a:solidFill>
                  <a:schemeClr val="tx1"/>
                </a:solidFill>
                <a:latin typeface="Arial" panose="020B0604020202020204" pitchFamily="34" charset="0"/>
                <a:ea typeface="+mn-ea"/>
                <a:cs typeface="Arial" panose="020B0604020202020204" pitchFamily="34" charset="0"/>
              </a:defRPr>
            </a:lvl4pPr>
            <a:lvl5pPr marL="2057400" indent="-228600" algn="l" defTabSz="457200" rtl="0" eaLnBrk="1" latinLnBrk="0" hangingPunct="1">
              <a:spcBef>
                <a:spcPct val="20000"/>
              </a:spcBef>
              <a:buFont typeface="Arial"/>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Explain </a:t>
            </a:r>
            <a:r>
              <a:rPr lang="en-US" sz="2400" u="sng" dirty="0"/>
              <a:t>how much</a:t>
            </a:r>
            <a:r>
              <a:rPr lang="en-US" sz="2400" dirty="0"/>
              <a:t> of </a:t>
            </a:r>
            <a:r>
              <a:rPr lang="en-US" sz="2400" u="sng" dirty="0"/>
              <a:t>what</a:t>
            </a:r>
            <a:r>
              <a:rPr lang="en-US" sz="2400" dirty="0"/>
              <a:t> will be accomplished </a:t>
            </a:r>
            <a:r>
              <a:rPr lang="en-US" sz="2400" u="sng" dirty="0"/>
              <a:t>by when</a:t>
            </a:r>
            <a:endParaRPr lang="en-US" sz="2400" dirty="0"/>
          </a:p>
        </p:txBody>
      </p:sp>
    </p:spTree>
    <p:custDataLst>
      <p:tags r:id="rId1"/>
    </p:custDataLst>
    <p:extLst>
      <p:ext uri="{BB962C8B-B14F-4D97-AF65-F5344CB8AC3E}">
        <p14:creationId xmlns:p14="http://schemas.microsoft.com/office/powerpoint/2010/main" val="13448092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844" y="152400"/>
            <a:ext cx="8763000" cy="1143000"/>
          </a:xfrm>
        </p:spPr>
        <p:txBody>
          <a:bodyPr>
            <a:normAutofit/>
          </a:bodyPr>
          <a:lstStyle/>
          <a:p>
            <a:pPr algn="l"/>
            <a:r>
              <a:rPr lang="en-US" sz="4000" dirty="0">
                <a:latin typeface="Arial" panose="020B0604020202020204" pitchFamily="34" charset="0"/>
                <a:cs typeface="Arial" panose="020B0604020202020204" pitchFamily="34" charset="0"/>
              </a:rPr>
              <a:t>Levels of Objectives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87586923"/>
              </p:ext>
            </p:extLst>
          </p:nvPr>
        </p:nvGraphicFramePr>
        <p:xfrm>
          <a:off x="381000" y="1417638"/>
          <a:ext cx="80772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706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743"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Session Objectives</a:t>
            </a:r>
          </a:p>
        </p:txBody>
      </p:sp>
      <p:sp>
        <p:nvSpPr>
          <p:cNvPr id="3" name="Content Placeholder 2"/>
          <p:cNvSpPr>
            <a:spLocks noGrp="1"/>
          </p:cNvSpPr>
          <p:nvPr>
            <p:ph idx="1"/>
          </p:nvPr>
        </p:nvSpPr>
        <p:spPr/>
        <p:txBody>
          <a:bodyPr vert="horz" lIns="91440" tIns="45720" rIns="91440" bIns="45720" rtlCol="0" anchor="t">
            <a:normAutofit lnSpcReduction="10000"/>
          </a:bodyPr>
          <a:lstStyle/>
          <a:p>
            <a:pPr>
              <a:spcAft>
                <a:spcPts val="1200"/>
              </a:spcAft>
            </a:pPr>
            <a:r>
              <a:rPr lang="en-US" sz="2700" dirty="0"/>
              <a:t>Discuss how community assessment can improve processes for selecting, adapting, and evaluating an evidence-based interventions</a:t>
            </a:r>
          </a:p>
          <a:p>
            <a:pPr>
              <a:spcAft>
                <a:spcPts val="1200"/>
              </a:spcAft>
            </a:pPr>
            <a:r>
              <a:rPr lang="en-US" sz="2700" dirty="0"/>
              <a:t>Know what types of questions to answer using community assessment</a:t>
            </a:r>
          </a:p>
          <a:p>
            <a:pPr>
              <a:spcAft>
                <a:spcPts val="1200"/>
              </a:spcAft>
            </a:pPr>
            <a:r>
              <a:rPr lang="en-US" sz="2700" dirty="0"/>
              <a:t>Identify sources of primary and secondary data</a:t>
            </a:r>
          </a:p>
          <a:p>
            <a:pPr>
              <a:spcAft>
                <a:spcPts val="1200"/>
              </a:spcAft>
            </a:pPr>
            <a:r>
              <a:rPr lang="en-US" sz="2700" dirty="0"/>
              <a:t>Know how to develop health goals and behavioral/environmental objectives based on community assessment data</a:t>
            </a:r>
          </a:p>
          <a:p>
            <a:endParaRPr lang="en-US" dirty="0"/>
          </a:p>
        </p:txBody>
      </p:sp>
      <p:sp>
        <p:nvSpPr>
          <p:cNvPr id="6" name="Text Placeholder 11"/>
          <p:cNvSpPr txBox="1">
            <a:spLocks/>
          </p:cNvSpPr>
          <p:nvPr/>
        </p:nvSpPr>
        <p:spPr>
          <a:xfrm>
            <a:off x="1438275" y="3600450"/>
            <a:ext cx="8534400" cy="441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200"/>
              </a:spcAft>
            </a:pPr>
            <a:endParaRPr lang="en-US" sz="2400" dirty="0"/>
          </a:p>
        </p:txBody>
      </p:sp>
    </p:spTree>
    <p:custDataLst>
      <p:tags r:id="rId1"/>
    </p:custDataLst>
    <p:extLst>
      <p:ext uri="{BB962C8B-B14F-4D97-AF65-F5344CB8AC3E}">
        <p14:creationId xmlns:p14="http://schemas.microsoft.com/office/powerpoint/2010/main" val="379579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Example of a Goal </a:t>
            </a:r>
          </a:p>
        </p:txBody>
      </p:sp>
      <p:sp>
        <p:nvSpPr>
          <p:cNvPr id="3" name="Content Placeholder 2"/>
          <p:cNvSpPr>
            <a:spLocks noGrp="1"/>
          </p:cNvSpPr>
          <p:nvPr>
            <p:ph idx="1"/>
          </p:nvPr>
        </p:nvSpPr>
        <p:spPr>
          <a:xfrm>
            <a:off x="608985" y="1600200"/>
            <a:ext cx="7981950" cy="4267200"/>
          </a:xfrm>
        </p:spPr>
        <p:txBody>
          <a:bodyPr vert="horz" lIns="91440" tIns="45720" rIns="91440" bIns="45720" rtlCol="0" anchor="t">
            <a:normAutofit fontScale="85000" lnSpcReduction="20000"/>
          </a:bodyPr>
          <a:lstStyle/>
          <a:p>
            <a:pPr marL="76200" indent="0">
              <a:buNone/>
            </a:pPr>
            <a:r>
              <a:rPr lang="en-US" b="1" dirty="0"/>
              <a:t>Focus Area: Colorectal Cancer  </a:t>
            </a:r>
            <a:endParaRPr lang="en-US"/>
          </a:p>
          <a:p>
            <a:pPr marL="76200" indent="0">
              <a:buNone/>
            </a:pPr>
            <a:endParaRPr lang="en-US" b="1" dirty="0"/>
          </a:p>
          <a:p>
            <a:pPr marL="76200" indent="0">
              <a:buNone/>
            </a:pPr>
            <a:r>
              <a:rPr lang="en-US" b="1" dirty="0"/>
              <a:t>Assessment Data (“What is”):</a:t>
            </a:r>
          </a:p>
          <a:p>
            <a:pPr marL="333375"/>
            <a:r>
              <a:rPr lang="en-US" dirty="0"/>
              <a:t>The mortality rate among African Americans is almost double that among whites</a:t>
            </a:r>
          </a:p>
          <a:p>
            <a:pPr marL="333375"/>
            <a:r>
              <a:rPr lang="en-US" dirty="0"/>
              <a:t>A statewide survey, found that only 45% of African American adults &gt; 50 are getting colon cancer screening. </a:t>
            </a:r>
          </a:p>
          <a:p>
            <a:pPr marL="76200" indent="0">
              <a:buNone/>
            </a:pPr>
            <a:endParaRPr lang="en-US" b="1" dirty="0"/>
          </a:p>
          <a:p>
            <a:pPr marL="76200" indent="0">
              <a:buNone/>
            </a:pPr>
            <a:r>
              <a:rPr lang="en-US" b="1" dirty="0"/>
              <a:t>Goal: Reduce colorectal cancer mortality among African Americans by increasing screening and diagnostic testing rates</a:t>
            </a:r>
          </a:p>
          <a:p>
            <a:pPr marL="76200" indent="0">
              <a:buNone/>
            </a:pPr>
            <a:endParaRPr lang="en-US" b="1" dirty="0"/>
          </a:p>
          <a:p>
            <a:pPr marL="76200" indent="0">
              <a:buNone/>
            </a:pPr>
            <a:endParaRPr lang="en-US" b="1" dirty="0"/>
          </a:p>
          <a:p>
            <a:pPr marL="76200" indent="0">
              <a:buNone/>
            </a:pPr>
            <a:endParaRPr lang="en-US" b="1" dirty="0"/>
          </a:p>
        </p:txBody>
      </p:sp>
    </p:spTree>
    <p:custDataLst>
      <p:tags r:id="rId1"/>
    </p:custDataLst>
    <p:extLst>
      <p:ext uri="{BB962C8B-B14F-4D97-AF65-F5344CB8AC3E}">
        <p14:creationId xmlns:p14="http://schemas.microsoft.com/office/powerpoint/2010/main" val="13651742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2826"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Example Objectives</a:t>
            </a:r>
          </a:p>
        </p:txBody>
      </p:sp>
      <p:sp>
        <p:nvSpPr>
          <p:cNvPr id="3" name="Content Placeholder 2"/>
          <p:cNvSpPr>
            <a:spLocks noGrp="1"/>
          </p:cNvSpPr>
          <p:nvPr>
            <p:ph idx="1"/>
          </p:nvPr>
        </p:nvSpPr>
        <p:spPr>
          <a:xfrm>
            <a:off x="355600" y="1543050"/>
            <a:ext cx="8212015" cy="4584699"/>
          </a:xfrm>
        </p:spPr>
        <p:txBody>
          <a:bodyPr vert="horz" lIns="91440" tIns="45720" rIns="91440" bIns="45720" rtlCol="0" anchor="t">
            <a:normAutofit fontScale="62500" lnSpcReduction="20000"/>
          </a:bodyPr>
          <a:lstStyle/>
          <a:p>
            <a:pPr marL="0" indent="0">
              <a:buNone/>
            </a:pPr>
            <a:r>
              <a:rPr lang="en-US" sz="2900" b="1" dirty="0"/>
              <a:t>Example Objectives:</a:t>
            </a:r>
            <a:endParaRPr lang="en-US"/>
          </a:p>
          <a:p>
            <a:pPr marL="0" indent="0">
              <a:buNone/>
            </a:pPr>
            <a:endParaRPr lang="en-US" dirty="0"/>
          </a:p>
          <a:p>
            <a:r>
              <a:rPr lang="en-US" dirty="0"/>
              <a:t>By the end of 2019, at least 75% of African Americans aged 50 to 75 surveyed will agree that colorectal cancer (CRC) screening is important or very important to their health.</a:t>
            </a:r>
            <a:r>
              <a:rPr lang="en-US" dirty="0">
                <a:latin typeface="+mn-ea"/>
                <a:cs typeface="+mn-ea"/>
              </a:rPr>
              <a:t/>
            </a:r>
            <a:br>
              <a:rPr lang="en-US" dirty="0">
                <a:latin typeface="+mn-ea"/>
                <a:cs typeface="+mn-ea"/>
              </a:rPr>
            </a:br>
            <a:endParaRPr lang="en-US"/>
          </a:p>
          <a:p>
            <a:r>
              <a:rPr lang="en-US" dirty="0"/>
              <a:t>By the end of 2019, less than 10% of those surveyed will report that transportation or clinic hours were barriers to seeing their primary care providers.</a:t>
            </a:r>
          </a:p>
          <a:p>
            <a:endParaRPr lang="en-US" dirty="0"/>
          </a:p>
          <a:p>
            <a:r>
              <a:rPr lang="en-US" dirty="0"/>
              <a:t>By the end of 2019, </a:t>
            </a:r>
            <a:r>
              <a:rPr lang="en-US" dirty="0">
                <a:latin typeface="Arial"/>
                <a:cs typeface="Arial"/>
              </a:rPr>
              <a:t>primary care providers will be recommending CRC screening to 100% of their eligible patients.</a:t>
            </a:r>
          </a:p>
          <a:p>
            <a:endParaRPr lang="en-US" dirty="0">
              <a:latin typeface="Arial"/>
              <a:cs typeface="Arial"/>
            </a:endParaRPr>
          </a:p>
          <a:p>
            <a:r>
              <a:rPr lang="en-US" dirty="0">
                <a:latin typeface="Arial"/>
                <a:cs typeface="Arial"/>
              </a:rPr>
              <a:t>By the end of 2019, 90% of everyone who receives a FIT kit will complete it and return it per protocol.</a:t>
            </a:r>
          </a:p>
          <a:p>
            <a:endParaRPr lang="en-US" dirty="0">
              <a:latin typeface="Arial"/>
              <a:cs typeface="Arial"/>
            </a:endParaRPr>
          </a:p>
          <a:p>
            <a:r>
              <a:rPr lang="en-US" dirty="0">
                <a:latin typeface="Arial"/>
                <a:cs typeface="Arial"/>
              </a:rPr>
              <a:t>By the end of 2020, 100% of African American with a positive screening will be referred for diagnostic colonoscopy. </a:t>
            </a:r>
            <a:r>
              <a:rPr lang="en-US" dirty="0">
                <a:latin typeface="Calibri"/>
              </a:rPr>
              <a:t> </a:t>
            </a:r>
            <a:endParaRPr lang="en-US" dirty="0"/>
          </a:p>
        </p:txBody>
      </p:sp>
    </p:spTree>
    <p:custDataLst>
      <p:tags r:id="rId1"/>
    </p:custDataLst>
    <p:extLst>
      <p:ext uri="{BB962C8B-B14F-4D97-AF65-F5344CB8AC3E}">
        <p14:creationId xmlns:p14="http://schemas.microsoft.com/office/powerpoint/2010/main" val="89139371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2826" y="283544"/>
            <a:ext cx="8763000" cy="1143000"/>
          </a:xfrm>
        </p:spPr>
        <p:txBody>
          <a:bodyPr>
            <a:normAutofit/>
          </a:bodyPr>
          <a:lstStyle/>
          <a:p>
            <a:pPr algn="l"/>
            <a:r>
              <a:rPr lang="en-US" sz="3600" dirty="0">
                <a:latin typeface="Arial" panose="020B0604020202020204" pitchFamily="34" charset="0"/>
                <a:cs typeface="Arial" panose="020B0604020202020204" pitchFamily="34" charset="0"/>
              </a:rPr>
              <a:t>Take Home Points</a:t>
            </a:r>
          </a:p>
        </p:txBody>
      </p:sp>
      <p:sp>
        <p:nvSpPr>
          <p:cNvPr id="5" name="Content Placeholder 4"/>
          <p:cNvSpPr>
            <a:spLocks noGrp="1"/>
          </p:cNvSpPr>
          <p:nvPr>
            <p:ph idx="1"/>
          </p:nvPr>
        </p:nvSpPr>
        <p:spPr/>
        <p:txBody>
          <a:bodyPr>
            <a:normAutofit fontScale="92500" lnSpcReduction="10000"/>
          </a:bodyPr>
          <a:lstStyle/>
          <a:p>
            <a:r>
              <a:rPr lang="en-US" dirty="0"/>
              <a:t>Understand determinants and factors at different levels that affect a health behavior or issue</a:t>
            </a:r>
            <a:br>
              <a:rPr lang="en-US" dirty="0"/>
            </a:br>
            <a:endParaRPr lang="en-US" dirty="0"/>
          </a:p>
          <a:p>
            <a:r>
              <a:rPr lang="en-US" dirty="0"/>
              <a:t>Seek information to better select programs, policies or strategies to meet the needs of your community</a:t>
            </a:r>
            <a:br>
              <a:rPr lang="en-US" dirty="0"/>
            </a:br>
            <a:endParaRPr lang="en-US" dirty="0"/>
          </a:p>
          <a:p>
            <a:r>
              <a:rPr lang="en-US" dirty="0"/>
              <a:t>Assess data to help adapt strategies and make them more relevant to the community</a:t>
            </a:r>
            <a:br>
              <a:rPr lang="en-US" dirty="0"/>
            </a:br>
            <a:endParaRPr lang="en-US" dirty="0"/>
          </a:p>
          <a:p>
            <a:r>
              <a:rPr lang="en-US" dirty="0"/>
              <a:t>Know the community context when implementing or evaluating a new program, policy or strategy</a:t>
            </a:r>
          </a:p>
          <a:p>
            <a:endParaRPr lang="en-US" dirty="0"/>
          </a:p>
          <a:p>
            <a:endParaRPr lang="en-US" dirty="0"/>
          </a:p>
        </p:txBody>
      </p:sp>
    </p:spTree>
    <p:custDataLst>
      <p:tags r:id="rId1"/>
    </p:custDataLst>
    <p:extLst>
      <p:ext uri="{BB962C8B-B14F-4D97-AF65-F5344CB8AC3E}">
        <p14:creationId xmlns:p14="http://schemas.microsoft.com/office/powerpoint/2010/main" val="83111510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274638"/>
            <a:ext cx="8763000" cy="1143000"/>
          </a:xfrm>
        </p:spPr>
        <p:txBody>
          <a:bodyPr/>
          <a:lstStyle/>
          <a:p>
            <a:pPr algn="l"/>
            <a:r>
              <a:rPr lang="en-US" dirty="0">
                <a:latin typeface="Arial" panose="020B0604020202020204" pitchFamily="34" charset="0"/>
                <a:cs typeface="Arial" panose="020B0604020202020204" pitchFamily="34" charset="0"/>
              </a:rPr>
              <a:t>Questions?</a:t>
            </a:r>
          </a:p>
        </p:txBody>
      </p:sp>
      <p:pic>
        <p:nvPicPr>
          <p:cNvPr id="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1905000"/>
            <a:ext cx="3842544" cy="3521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7814073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833" y="292359"/>
            <a:ext cx="8763000" cy="1143000"/>
          </a:xfrm>
        </p:spPr>
        <p:txBody>
          <a:bodyPr>
            <a:normAutofit/>
          </a:bodyPr>
          <a:lstStyle/>
          <a:p>
            <a:pPr algn="l"/>
            <a:r>
              <a:rPr lang="en-US" sz="3600" dirty="0">
                <a:latin typeface="Arial" panose="020B0604020202020204" pitchFamily="34" charset="0"/>
                <a:cs typeface="Arial" panose="020B0604020202020204" pitchFamily="34" charset="0"/>
              </a:rPr>
              <a:t>References	</a:t>
            </a:r>
          </a:p>
        </p:txBody>
      </p:sp>
      <p:sp>
        <p:nvSpPr>
          <p:cNvPr id="3" name="Content Placeholder 2"/>
          <p:cNvSpPr>
            <a:spLocks noGrp="1"/>
          </p:cNvSpPr>
          <p:nvPr>
            <p:ph idx="1"/>
          </p:nvPr>
        </p:nvSpPr>
        <p:spPr/>
        <p:txBody>
          <a:bodyPr>
            <a:normAutofit/>
          </a:bodyPr>
          <a:lstStyle/>
          <a:p>
            <a:r>
              <a:rPr lang="en-US" sz="1500" dirty="0" err="1"/>
              <a:t>Brownson</a:t>
            </a:r>
            <a:r>
              <a:rPr lang="en-US" sz="1500"/>
              <a:t> </a:t>
            </a:r>
            <a:r>
              <a:rPr lang="en-US" sz="1500" smtClean="0"/>
              <a:t>et al. </a:t>
            </a:r>
            <a:r>
              <a:rPr lang="en-US" sz="1500" dirty="0"/>
              <a:t>(</a:t>
            </a:r>
            <a:r>
              <a:rPr lang="en-US" sz="1500" dirty="0" smtClean="0"/>
              <a:t>2017). </a:t>
            </a:r>
            <a:r>
              <a:rPr lang="en-US" sz="1500" i="1" dirty="0"/>
              <a:t>Evidence-Based Public Health. </a:t>
            </a:r>
            <a:r>
              <a:rPr lang="en-US" sz="1500" dirty="0" smtClean="0"/>
              <a:t>3</a:t>
            </a:r>
            <a:r>
              <a:rPr lang="en-US" sz="1500" baseline="30000" dirty="0" smtClean="0"/>
              <a:t>rd</a:t>
            </a:r>
            <a:r>
              <a:rPr lang="en-US" sz="1500" dirty="0" smtClean="0"/>
              <a:t> </a:t>
            </a:r>
            <a:r>
              <a:rPr lang="en-US" sz="1500" dirty="0"/>
              <a:t>ed. New York, NY: Oxford University Press.</a:t>
            </a:r>
          </a:p>
          <a:p>
            <a:r>
              <a:rPr lang="en-US" sz="1500" dirty="0"/>
              <a:t>North Carolina Department of Health and Human Services, Division of Public Health. (2014). Community health assessment guide book. Website: </a:t>
            </a:r>
            <a:r>
              <a:rPr lang="en-US" sz="1500" dirty="0">
                <a:hlinkClick r:id="rId4"/>
              </a:rPr>
              <a:t>http://publichealth.nc.gov/lhd/cha/docs/guidebook/CHA-GuideBook-June2014.pdf</a:t>
            </a:r>
            <a:r>
              <a:rPr lang="en-US" sz="1500" dirty="0"/>
              <a:t> </a:t>
            </a:r>
          </a:p>
          <a:p>
            <a:r>
              <a:rPr lang="en-US" sz="1500" dirty="0"/>
              <a:t>Greiner KA, Born W, </a:t>
            </a:r>
            <a:r>
              <a:rPr lang="en-US" sz="1500" dirty="0" err="1"/>
              <a:t>Nollen</a:t>
            </a:r>
            <a:r>
              <a:rPr lang="en-US" sz="1500" dirty="0"/>
              <a:t> N, Ahluwalia JS. Knowledge and Perceptions of Colorectal Cancer Screening Among Urban African Americans</a:t>
            </a:r>
            <a:r>
              <a:rPr lang="en-US" sz="1500" i="1" dirty="0"/>
              <a:t>. J Gen Intern Med</a:t>
            </a:r>
            <a:r>
              <a:rPr lang="en-US" sz="1500" dirty="0"/>
              <a:t>. 2005 Nov; 20(11): 977–983. </a:t>
            </a:r>
          </a:p>
          <a:p>
            <a:endParaRPr lang="en-US" sz="1500" dirty="0"/>
          </a:p>
          <a:p>
            <a:endParaRPr lang="en-US" dirty="0"/>
          </a:p>
          <a:p>
            <a:endParaRPr lang="en-US" dirty="0"/>
          </a:p>
        </p:txBody>
      </p:sp>
    </p:spTree>
    <p:custDataLst>
      <p:tags r:id="rId1"/>
    </p:custDataLst>
    <p:extLst>
      <p:ext uri="{BB962C8B-B14F-4D97-AF65-F5344CB8AC3E}">
        <p14:creationId xmlns:p14="http://schemas.microsoft.com/office/powerpoint/2010/main" val="27177862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5150"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Let’s Get Started!</a:t>
            </a:r>
          </a:p>
        </p:txBody>
      </p:sp>
      <p:sp>
        <p:nvSpPr>
          <p:cNvPr id="3" name="Content Placeholder 2"/>
          <p:cNvSpPr>
            <a:spLocks noGrp="1"/>
          </p:cNvSpPr>
          <p:nvPr>
            <p:ph idx="1"/>
          </p:nvPr>
        </p:nvSpPr>
        <p:spPr>
          <a:xfrm>
            <a:off x="205191" y="1600200"/>
            <a:ext cx="3967275" cy="4267200"/>
          </a:xfrm>
        </p:spPr>
        <p:txBody>
          <a:bodyPr>
            <a:normAutofit fontScale="92500"/>
          </a:bodyPr>
          <a:lstStyle/>
          <a:p>
            <a:pPr>
              <a:spcBef>
                <a:spcPts val="1600"/>
              </a:spcBef>
            </a:pPr>
            <a:r>
              <a:rPr lang="en-US" dirty="0"/>
              <a:t>How can we be effective in improving community health?</a:t>
            </a:r>
          </a:p>
          <a:p>
            <a:pPr>
              <a:spcBef>
                <a:spcPts val="1600"/>
              </a:spcBef>
            </a:pPr>
            <a:r>
              <a:rPr lang="en-US" dirty="0"/>
              <a:t>Are we relying on sound, high-quality information to get us where we want to go?</a:t>
            </a:r>
          </a:p>
          <a:p>
            <a:pPr>
              <a:spcBef>
                <a:spcPts val="1600"/>
              </a:spcBef>
            </a:pPr>
            <a:r>
              <a:rPr lang="en-US" dirty="0"/>
              <a:t>Begin with the end in mind</a:t>
            </a:r>
          </a:p>
          <a:p>
            <a:endParaRPr lang="en-US" dirty="0"/>
          </a:p>
        </p:txBody>
      </p:sp>
      <p:pic>
        <p:nvPicPr>
          <p:cNvPr id="1026" name="Picture 2" descr="https://encrypted-tbn3.gstatic.com/images?q=tbn:ANd9GcRLwgVgAsKcpsBNcoNXvtJ0FAXWCCfuPwzlzB_f5ReTpQ1VbUs0F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6402" y="1803400"/>
            <a:ext cx="4398323" cy="32970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349512" y="4098449"/>
            <a:ext cx="994276" cy="447943"/>
          </a:xfrm>
          <a:prstGeom prst="rect">
            <a:avLst/>
          </a:prstGeom>
          <a:noFill/>
        </p:spPr>
        <p:txBody>
          <a:bodyPr wrap="square" rtlCol="0">
            <a:spAutoFit/>
          </a:bodyPr>
          <a:lstStyle/>
          <a:p>
            <a:pPr algn="ctr"/>
            <a:r>
              <a:rPr lang="en-US" sz="2311" dirty="0">
                <a:solidFill>
                  <a:schemeClr val="bg1"/>
                </a:solidFill>
                <a:latin typeface="Arial" panose="020B0604020202020204" pitchFamily="34" charset="0"/>
                <a:cs typeface="Arial" panose="020B0604020202020204" pitchFamily="34" charset="0"/>
              </a:rPr>
              <a:t>Data</a:t>
            </a:r>
          </a:p>
        </p:txBody>
      </p:sp>
      <p:sp>
        <p:nvSpPr>
          <p:cNvPr id="7" name="TextBox 6"/>
          <p:cNvSpPr txBox="1"/>
          <p:nvPr/>
        </p:nvSpPr>
        <p:spPr>
          <a:xfrm>
            <a:off x="7491361" y="4098449"/>
            <a:ext cx="1271639" cy="721480"/>
          </a:xfrm>
          <a:prstGeom prst="rect">
            <a:avLst/>
          </a:prstGeom>
          <a:noFill/>
        </p:spPr>
        <p:txBody>
          <a:bodyPr wrap="square" rtlCol="0">
            <a:spAutoFit/>
          </a:bodyPr>
          <a:lstStyle/>
          <a:p>
            <a:pPr algn="ctr"/>
            <a:r>
              <a:rPr lang="en-US" sz="2044" dirty="0">
                <a:solidFill>
                  <a:schemeClr val="bg1"/>
                </a:solidFill>
                <a:latin typeface="Arial" panose="020B0604020202020204" pitchFamily="34" charset="0"/>
                <a:cs typeface="Arial" panose="020B0604020202020204" pitchFamily="34" charset="0"/>
              </a:rPr>
              <a:t>Action Planning</a:t>
            </a:r>
          </a:p>
        </p:txBody>
      </p:sp>
    </p:spTree>
    <p:custDataLst>
      <p:tags r:id="rId1"/>
    </p:custDataLst>
    <p:extLst>
      <p:ext uri="{BB962C8B-B14F-4D97-AF65-F5344CB8AC3E}">
        <p14:creationId xmlns:p14="http://schemas.microsoft.com/office/powerpoint/2010/main" val="24944557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1629" y="304800"/>
            <a:ext cx="8763000" cy="1143000"/>
          </a:xfrm>
        </p:spPr>
        <p:txBody>
          <a:bodyPr>
            <a:normAutofit/>
          </a:bodyPr>
          <a:lstStyle/>
          <a:p>
            <a:pPr algn="l"/>
            <a:r>
              <a:rPr lang="en-US" sz="4000" dirty="0">
                <a:latin typeface="Arial" panose="020B0604020202020204" pitchFamily="34" charset="0"/>
                <a:cs typeface="Arial" panose="020B0604020202020204" pitchFamily="34" charset="0"/>
              </a:rPr>
              <a:t>Definition</a:t>
            </a:r>
          </a:p>
        </p:txBody>
      </p:sp>
      <p:sp>
        <p:nvSpPr>
          <p:cNvPr id="12" name="Text Placeholder 11"/>
          <p:cNvSpPr>
            <a:spLocks noGrp="1"/>
          </p:cNvSpPr>
          <p:nvPr>
            <p:ph type="body" sz="quarter" idx="4294967295"/>
          </p:nvPr>
        </p:nvSpPr>
        <p:spPr>
          <a:xfrm>
            <a:off x="-228600" y="1752600"/>
            <a:ext cx="9372600" cy="4114800"/>
          </a:xfrm>
        </p:spPr>
        <p:txBody>
          <a:bodyPr>
            <a:normAutofit/>
          </a:bodyPr>
          <a:lstStyle/>
          <a:p>
            <a:pPr algn="ctr"/>
            <a:endParaRPr lang="en-US" sz="2400" dirty="0">
              <a:latin typeface="Arial" pitchFamily="34" charset="0"/>
              <a:cs typeface="Arial" pitchFamily="34" charset="0"/>
            </a:endParaRPr>
          </a:p>
          <a:p>
            <a:pPr algn="r"/>
            <a:endParaRPr lang="en-US" sz="1200" dirty="0">
              <a:latin typeface="Arial" pitchFamily="34" charset="0"/>
              <a:cs typeface="Arial" pitchFamily="34" charset="0"/>
            </a:endParaRPr>
          </a:p>
          <a:p>
            <a:pPr algn="r"/>
            <a:endParaRPr lang="en-US" sz="1200" dirty="0">
              <a:latin typeface="Arial" pitchFamily="34" charset="0"/>
              <a:cs typeface="Arial" pitchFamily="34" charset="0"/>
            </a:endParaRPr>
          </a:p>
          <a:p>
            <a:endParaRPr lang="en-US" sz="2400" dirty="0">
              <a:latin typeface="Arial" pitchFamily="34" charset="0"/>
              <a:cs typeface="Arial" pitchFamily="34" charset="0"/>
            </a:endParaRPr>
          </a:p>
        </p:txBody>
      </p:sp>
      <p:sp>
        <p:nvSpPr>
          <p:cNvPr id="5" name="Content Placeholder 4"/>
          <p:cNvSpPr>
            <a:spLocks noGrp="1"/>
          </p:cNvSpPr>
          <p:nvPr>
            <p:ph idx="1"/>
          </p:nvPr>
        </p:nvSpPr>
        <p:spPr>
          <a:xfrm>
            <a:off x="457200" y="1600201"/>
            <a:ext cx="8229600" cy="989205"/>
          </a:xfrm>
        </p:spPr>
        <p:txBody>
          <a:bodyPr/>
          <a:lstStyle/>
          <a:p>
            <a:pPr marL="0" indent="0">
              <a:buNone/>
            </a:pPr>
            <a:r>
              <a:rPr lang="en-US" dirty="0"/>
              <a:t>A Community Assessment is systematic data collection:</a:t>
            </a:r>
          </a:p>
          <a:p>
            <a:endParaRPr lang="en-US" dirty="0"/>
          </a:p>
        </p:txBody>
      </p:sp>
      <p:sp>
        <p:nvSpPr>
          <p:cNvPr id="6" name="Rectangle 5"/>
          <p:cNvSpPr/>
          <p:nvPr/>
        </p:nvSpPr>
        <p:spPr>
          <a:xfrm>
            <a:off x="-2819400" y="6247006"/>
            <a:ext cx="6553200" cy="230832"/>
          </a:xfrm>
          <a:prstGeom prst="rect">
            <a:avLst/>
          </a:prstGeom>
        </p:spPr>
        <p:txBody>
          <a:bodyPr wrap="square">
            <a:spAutoFit/>
          </a:bodyPr>
          <a:lstStyle/>
          <a:p>
            <a:pPr algn="r"/>
            <a:r>
              <a:rPr lang="en-US" sz="900" dirty="0">
                <a:solidFill>
                  <a:schemeClr val="tx1">
                    <a:lumMod val="50000"/>
                    <a:lumOff val="50000"/>
                  </a:schemeClr>
                </a:solidFill>
                <a:latin typeface="Arial" panose="020B0604020202020204" pitchFamily="34" charset="0"/>
                <a:cs typeface="Arial" pitchFamily="34" charset="0"/>
              </a:rPr>
              <a:t>Adapted from Gilmore &amp; </a:t>
            </a:r>
            <a:r>
              <a:rPr lang="en-US" sz="900" dirty="0" err="1">
                <a:solidFill>
                  <a:schemeClr val="tx1">
                    <a:lumMod val="50000"/>
                    <a:lumOff val="50000"/>
                  </a:schemeClr>
                </a:solidFill>
                <a:latin typeface="Arial" pitchFamily="34" charset="0"/>
                <a:cs typeface="Arial" pitchFamily="34" charset="0"/>
              </a:rPr>
              <a:t>Cambell</a:t>
            </a:r>
            <a:r>
              <a:rPr lang="en-US" sz="900" dirty="0">
                <a:solidFill>
                  <a:schemeClr val="tx1">
                    <a:lumMod val="50000"/>
                    <a:lumOff val="50000"/>
                  </a:schemeClr>
                </a:solidFill>
                <a:latin typeface="Arial" pitchFamily="34" charset="0"/>
                <a:cs typeface="Arial" pitchFamily="34" charset="0"/>
              </a:rPr>
              <a:t> cited in Green &amp; </a:t>
            </a:r>
            <a:r>
              <a:rPr lang="en-US" sz="900" dirty="0" err="1">
                <a:solidFill>
                  <a:schemeClr val="tx1">
                    <a:lumMod val="50000"/>
                    <a:lumOff val="50000"/>
                  </a:schemeClr>
                </a:solidFill>
                <a:latin typeface="Arial" pitchFamily="34" charset="0"/>
                <a:cs typeface="Arial" pitchFamily="34" charset="0"/>
              </a:rPr>
              <a:t>Kreuter</a:t>
            </a:r>
            <a:r>
              <a:rPr lang="en-US" sz="900" dirty="0">
                <a:solidFill>
                  <a:schemeClr val="tx1">
                    <a:lumMod val="50000"/>
                    <a:lumOff val="50000"/>
                  </a:schemeClr>
                </a:solidFill>
                <a:latin typeface="Arial" pitchFamily="34" charset="0"/>
                <a:cs typeface="Arial" pitchFamily="34" charset="0"/>
              </a:rPr>
              <a:t>, 2005</a:t>
            </a:r>
          </a:p>
        </p:txBody>
      </p:sp>
      <p:pic>
        <p:nvPicPr>
          <p:cNvPr id="9" name="Picture 4" descr="C:\Users\d_D10A\AppData\Local\Microsoft\Windows\Temporary Internet Files\Content.IE5\LY4YVNIG\MC900431629[1].png"/>
          <p:cNvPicPr>
            <a:picLocks noChangeAspect="1" noChangeArrowheads="1"/>
          </p:cNvPicPr>
          <p:nvPr/>
        </p:nvPicPr>
        <p:blipFill>
          <a:blip r:embed="rId4" cstate="print"/>
          <a:srcRect/>
          <a:stretch>
            <a:fillRect/>
          </a:stretch>
        </p:blipFill>
        <p:spPr bwMode="auto">
          <a:xfrm flipH="1">
            <a:off x="196338" y="2714766"/>
            <a:ext cx="1981200" cy="1981200"/>
          </a:xfrm>
          <a:prstGeom prst="rect">
            <a:avLst/>
          </a:prstGeom>
          <a:noFill/>
        </p:spPr>
      </p:pic>
      <p:sp>
        <p:nvSpPr>
          <p:cNvPr id="10" name="Content Placeholder 4"/>
          <p:cNvSpPr txBox="1">
            <a:spLocks/>
          </p:cNvSpPr>
          <p:nvPr/>
        </p:nvSpPr>
        <p:spPr>
          <a:xfrm>
            <a:off x="2121002" y="2771969"/>
            <a:ext cx="6641998" cy="3657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itchFamily="34" charset="0"/>
              <a:buChar char="–"/>
              <a:defRPr sz="26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1200"/>
              </a:spcBef>
            </a:pPr>
            <a:r>
              <a:rPr lang="en-US" dirty="0"/>
              <a:t>To look at the difference between </a:t>
            </a:r>
            <a:r>
              <a:rPr lang="en-US" b="1" dirty="0"/>
              <a:t>what is </a:t>
            </a:r>
            <a:r>
              <a:rPr lang="en-US" dirty="0"/>
              <a:t>and </a:t>
            </a:r>
            <a:r>
              <a:rPr lang="en-US" b="1" dirty="0"/>
              <a:t>what should be </a:t>
            </a:r>
            <a:endParaRPr lang="en-US" dirty="0"/>
          </a:p>
          <a:p>
            <a:pPr>
              <a:spcBef>
                <a:spcPts val="1200"/>
              </a:spcBef>
            </a:pPr>
            <a:r>
              <a:rPr lang="en-US" dirty="0"/>
              <a:t>In a group and situation of interest</a:t>
            </a:r>
          </a:p>
          <a:p>
            <a:pPr>
              <a:spcBef>
                <a:spcPts val="1200"/>
              </a:spcBef>
            </a:pPr>
            <a:r>
              <a:rPr lang="en-US" dirty="0"/>
              <a:t>AND the identification of resources available to address this gap</a:t>
            </a:r>
          </a:p>
          <a:p>
            <a:endParaRPr lang="en-US" dirty="0"/>
          </a:p>
        </p:txBody>
      </p:sp>
    </p:spTree>
    <p:custDataLst>
      <p:tags r:id="rId1"/>
    </p:custDataLst>
    <p:extLst>
      <p:ext uri="{BB962C8B-B14F-4D97-AF65-F5344CB8AC3E}">
        <p14:creationId xmlns:p14="http://schemas.microsoft.com/office/powerpoint/2010/main" val="18582612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514" y="274638"/>
            <a:ext cx="8763000" cy="1143000"/>
          </a:xfrm>
        </p:spPr>
        <p:txBody>
          <a:bodyPr>
            <a:normAutofit/>
          </a:bodyPr>
          <a:lstStyle/>
          <a:p>
            <a:pPr algn="l"/>
            <a:r>
              <a:rPr lang="en-US" sz="4000" dirty="0">
                <a:latin typeface="Arial" panose="020B0604020202020204" pitchFamily="34" charset="0"/>
                <a:cs typeface="Arial" panose="020B0604020202020204" pitchFamily="34" charset="0"/>
              </a:rPr>
              <a:t>Why Community Assessment?</a:t>
            </a:r>
          </a:p>
        </p:txBody>
      </p:sp>
      <p:sp>
        <p:nvSpPr>
          <p:cNvPr id="3" name="Content Placeholder 2"/>
          <p:cNvSpPr>
            <a:spLocks noGrp="1"/>
          </p:cNvSpPr>
          <p:nvPr>
            <p:ph idx="1"/>
          </p:nvPr>
        </p:nvSpPr>
        <p:spPr/>
        <p:txBody>
          <a:bodyPr>
            <a:normAutofit/>
          </a:bodyPr>
          <a:lstStyle/>
          <a:p>
            <a:pPr marL="274320" indent="-274320">
              <a:spcAft>
                <a:spcPts val="1200"/>
              </a:spcAft>
            </a:pPr>
            <a:r>
              <a:rPr lang="en-US" dirty="0"/>
              <a:t>Identify and prioritize health problems in your community </a:t>
            </a:r>
          </a:p>
          <a:p>
            <a:pPr marL="274320" indent="-274320">
              <a:spcAft>
                <a:spcPts val="1200"/>
              </a:spcAft>
            </a:pPr>
            <a:r>
              <a:rPr lang="en-US" dirty="0"/>
              <a:t>Describe target population</a:t>
            </a:r>
            <a:br>
              <a:rPr lang="en-US" dirty="0"/>
            </a:br>
            <a:r>
              <a:rPr lang="en-US" sz="1050" dirty="0"/>
              <a:t/>
            </a:r>
            <a:br>
              <a:rPr lang="en-US" sz="1050" dirty="0"/>
            </a:br>
            <a:r>
              <a:rPr lang="en-US" i="1" dirty="0"/>
              <a:t>- Including their health goals and priorities</a:t>
            </a:r>
          </a:p>
          <a:p>
            <a:pPr marL="274320" indent="-274320">
              <a:spcAft>
                <a:spcPts val="1200"/>
              </a:spcAft>
            </a:pPr>
            <a:r>
              <a:rPr lang="en-US" dirty="0"/>
              <a:t>Identify community strengths, needs, and available resources</a:t>
            </a:r>
          </a:p>
          <a:p>
            <a:pPr marL="674370" lvl="1" indent="-274320">
              <a:spcAft>
                <a:spcPts val="1200"/>
              </a:spcAft>
            </a:pPr>
            <a:r>
              <a:rPr lang="en-US" i="1" dirty="0"/>
              <a:t>Including behavioral &amp; environmental factors that may  support  or inhibit  goal attainment</a:t>
            </a:r>
          </a:p>
          <a:p>
            <a:endParaRPr lang="en-US" dirty="0"/>
          </a:p>
        </p:txBody>
      </p:sp>
    </p:spTree>
    <p:custDataLst>
      <p:tags r:id="rId1"/>
    </p:custDataLst>
    <p:extLst>
      <p:ext uri="{BB962C8B-B14F-4D97-AF65-F5344CB8AC3E}">
        <p14:creationId xmlns:p14="http://schemas.microsoft.com/office/powerpoint/2010/main" val="6004677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0743" y="255270"/>
            <a:ext cx="8763000" cy="1143000"/>
          </a:xfrm>
        </p:spPr>
        <p:txBody>
          <a:bodyPr>
            <a:normAutofit/>
          </a:bodyPr>
          <a:lstStyle/>
          <a:p>
            <a:pPr algn="l"/>
            <a:r>
              <a:rPr lang="en-US" sz="4000" dirty="0">
                <a:latin typeface="Arial" panose="020B0604020202020204" pitchFamily="34" charset="0"/>
                <a:cs typeface="Arial" panose="020B0604020202020204" pitchFamily="34" charset="0"/>
              </a:rPr>
              <a:t>Why Community Assessment?</a:t>
            </a:r>
          </a:p>
        </p:txBody>
      </p:sp>
      <p:sp>
        <p:nvSpPr>
          <p:cNvPr id="6" name="Content Placeholder 5"/>
          <p:cNvSpPr>
            <a:spLocks noGrp="1"/>
          </p:cNvSpPr>
          <p:nvPr>
            <p:ph idx="1"/>
          </p:nvPr>
        </p:nvSpPr>
        <p:spPr>
          <a:xfrm>
            <a:off x="457200" y="1600200"/>
            <a:ext cx="4876800" cy="4419599"/>
          </a:xfrm>
        </p:spPr>
        <p:txBody>
          <a:bodyPr>
            <a:normAutofit fontScale="92500" lnSpcReduction="10000"/>
          </a:bodyPr>
          <a:lstStyle/>
          <a:p>
            <a:pPr marL="457200" indent="-274320">
              <a:spcBef>
                <a:spcPts val="1200"/>
              </a:spcBef>
              <a:spcAft>
                <a:spcPts val="600"/>
              </a:spcAft>
            </a:pPr>
            <a:r>
              <a:rPr lang="en-US" dirty="0"/>
              <a:t>Identify factors that affect health in a target population</a:t>
            </a:r>
          </a:p>
          <a:p>
            <a:pPr marL="857250" lvl="1" indent="-274320">
              <a:lnSpc>
                <a:spcPct val="110000"/>
              </a:lnSpc>
              <a:spcBef>
                <a:spcPts val="0"/>
              </a:spcBef>
            </a:pPr>
            <a:r>
              <a:rPr lang="en-US" i="1" dirty="0"/>
              <a:t>Especially modifiable factors </a:t>
            </a:r>
          </a:p>
          <a:p>
            <a:pPr marL="457200" indent="-274320">
              <a:spcBef>
                <a:spcPts val="1200"/>
              </a:spcBef>
              <a:spcAft>
                <a:spcPts val="600"/>
              </a:spcAft>
            </a:pPr>
            <a:r>
              <a:rPr lang="en-US" dirty="0"/>
              <a:t>Locate service gaps and opportunities </a:t>
            </a:r>
          </a:p>
          <a:p>
            <a:pPr marL="457200" indent="-274320">
              <a:spcBef>
                <a:spcPts val="1200"/>
              </a:spcBef>
              <a:spcAft>
                <a:spcPts val="600"/>
              </a:spcAft>
            </a:pPr>
            <a:r>
              <a:rPr lang="en-US" dirty="0"/>
              <a:t>Obtain data </a:t>
            </a:r>
          </a:p>
          <a:p>
            <a:pPr marL="857250" lvl="1" indent="-274320">
              <a:lnSpc>
                <a:spcPct val="120000"/>
              </a:lnSpc>
              <a:spcBef>
                <a:spcPts val="0"/>
              </a:spcBef>
            </a:pPr>
            <a:r>
              <a:rPr lang="en-US" i="1" dirty="0"/>
              <a:t>To inform program planning</a:t>
            </a:r>
          </a:p>
          <a:p>
            <a:pPr marL="857250" lvl="1" indent="-274320">
              <a:lnSpc>
                <a:spcPct val="120000"/>
              </a:lnSpc>
              <a:spcBef>
                <a:spcPts val="0"/>
              </a:spcBef>
            </a:pPr>
            <a:r>
              <a:rPr lang="en-US" i="1" dirty="0"/>
              <a:t>For evaluation</a:t>
            </a:r>
          </a:p>
          <a:p>
            <a:pPr marL="857250" lvl="1" indent="-274320">
              <a:lnSpc>
                <a:spcPct val="120000"/>
              </a:lnSpc>
              <a:spcBef>
                <a:spcPts val="0"/>
              </a:spcBef>
            </a:pPr>
            <a:r>
              <a:rPr lang="en-US" i="1" dirty="0"/>
              <a:t>For use in grant writing</a:t>
            </a:r>
          </a:p>
          <a:p>
            <a:endParaRPr lang="en-US" dirty="0"/>
          </a:p>
        </p:txBody>
      </p:sp>
      <p:pic>
        <p:nvPicPr>
          <p:cNvPr id="8" name="Picture 7"/>
          <p:cNvPicPr>
            <a:picLocks noChangeAspect="1"/>
          </p:cNvPicPr>
          <p:nvPr/>
        </p:nvPicPr>
        <p:blipFill>
          <a:blip r:embed="rId4"/>
          <a:stretch>
            <a:fillRect/>
          </a:stretch>
        </p:blipFill>
        <p:spPr>
          <a:xfrm>
            <a:off x="5666729" y="2959228"/>
            <a:ext cx="2613087" cy="1554480"/>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9" name="Picture 8"/>
          <p:cNvPicPr>
            <a:picLocks noChangeAspect="1"/>
          </p:cNvPicPr>
          <p:nvPr/>
        </p:nvPicPr>
        <p:blipFill>
          <a:blip r:embed="rId5"/>
          <a:stretch>
            <a:fillRect/>
          </a:stretch>
        </p:blipFill>
        <p:spPr>
          <a:xfrm>
            <a:off x="5666730" y="4532810"/>
            <a:ext cx="2631846" cy="1554480"/>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a:blip r:embed="rId6"/>
          <a:stretch>
            <a:fillRect/>
          </a:stretch>
        </p:blipFill>
        <p:spPr>
          <a:xfrm>
            <a:off x="5666730" y="1385646"/>
            <a:ext cx="2628958" cy="1554480"/>
          </a:xfrm>
          <a:prstGeom prst="rect">
            <a:avLst/>
          </a:prstGeom>
          <a:ln w="38100" cap="sq">
            <a:noFill/>
            <a:prstDash val="solid"/>
            <a:miter lim="800000"/>
          </a:ln>
          <a:effectLst>
            <a:outerShdw blurRad="50800" dist="38100" dir="2700000" algn="tl" rotWithShape="0">
              <a:srgbClr val="000000">
                <a:alpha val="43000"/>
              </a:srgbClr>
            </a:outerShdw>
          </a:effectLst>
        </p:spPr>
      </p:pic>
    </p:spTree>
    <p:custDataLst>
      <p:tags r:id="rId1"/>
    </p:custDataLst>
    <p:extLst>
      <p:ext uri="{BB962C8B-B14F-4D97-AF65-F5344CB8AC3E}">
        <p14:creationId xmlns:p14="http://schemas.microsoft.com/office/powerpoint/2010/main" val="7528594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extLst/>
          </p:nvPr>
        </p:nvSpPr>
        <p:spPr bwMode="auto">
          <a:xfrm>
            <a:off x="458788" y="1493837"/>
            <a:ext cx="8229600" cy="45259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a:bodyPr>
          <a:lstStyle/>
          <a:p>
            <a:pPr>
              <a:spcBef>
                <a:spcPts val="2400"/>
              </a:spcBef>
            </a:pPr>
            <a:r>
              <a:rPr lang="en-US" altLang="en-US" sz="2700" dirty="0"/>
              <a:t>Provides a picture of community’s health</a:t>
            </a:r>
          </a:p>
          <a:p>
            <a:pPr>
              <a:spcBef>
                <a:spcPts val="2400"/>
              </a:spcBef>
            </a:pPr>
            <a:r>
              <a:rPr lang="en-US" altLang="en-US" sz="2700" dirty="0"/>
              <a:t>Ensures approaches/interventions will be designed and planned in a way to maximize community benefit</a:t>
            </a:r>
          </a:p>
          <a:p>
            <a:pPr>
              <a:spcBef>
                <a:spcPts val="2400"/>
              </a:spcBef>
            </a:pPr>
            <a:r>
              <a:rPr lang="en-US" altLang="en-US" sz="2700" dirty="0"/>
              <a:t>Ensures everyone has a common understanding of the issues</a:t>
            </a:r>
          </a:p>
          <a:p>
            <a:pPr>
              <a:spcBef>
                <a:spcPts val="2400"/>
              </a:spcBef>
            </a:pPr>
            <a:r>
              <a:rPr lang="en-US" altLang="en-US" sz="2700" dirty="0"/>
              <a:t>Serves as a “call to action”</a:t>
            </a:r>
          </a:p>
          <a:p>
            <a:pPr>
              <a:spcBef>
                <a:spcPts val="2400"/>
              </a:spcBef>
            </a:pPr>
            <a:r>
              <a:rPr lang="en-US" altLang="en-US" sz="2700" dirty="0"/>
              <a:t>Provides baseline data to evaluate if efforts are making a change</a:t>
            </a:r>
          </a:p>
        </p:txBody>
      </p:sp>
      <p:sp>
        <p:nvSpPr>
          <p:cNvPr id="3" name="Title 2"/>
          <p:cNvSpPr>
            <a:spLocks noGrp="1"/>
          </p:cNvSpPr>
          <p:nvPr>
            <p:ph type="title"/>
          </p:nvPr>
        </p:nvSpPr>
        <p:spPr>
          <a:xfrm>
            <a:off x="513217" y="296409"/>
            <a:ext cx="8763000" cy="1143000"/>
          </a:xfrm>
        </p:spPr>
        <p:txBody>
          <a:bodyPr>
            <a:normAutofit/>
          </a:bodyPr>
          <a:lstStyle/>
          <a:p>
            <a:pPr algn="l"/>
            <a:r>
              <a:rPr lang="en-US" sz="4000" dirty="0">
                <a:latin typeface="Arial" panose="020B0604020202020204" pitchFamily="34" charset="0"/>
                <a:cs typeface="Arial" panose="020B0604020202020204" pitchFamily="34" charset="0"/>
              </a:rPr>
              <a:t>Benefits of Local Data</a:t>
            </a:r>
          </a:p>
        </p:txBody>
      </p:sp>
    </p:spTree>
    <p:custDataLst>
      <p:tags r:id="rId1"/>
    </p:custDataLst>
    <p:extLst>
      <p:ext uri="{BB962C8B-B14F-4D97-AF65-F5344CB8AC3E}">
        <p14:creationId xmlns:p14="http://schemas.microsoft.com/office/powerpoint/2010/main" val="91477720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763000" cy="1143000"/>
          </a:xfrm>
        </p:spPr>
        <p:txBody>
          <a:bodyPr>
            <a:noAutofit/>
          </a:bodyPr>
          <a:lstStyle/>
          <a:p>
            <a:pPr algn="l"/>
            <a:r>
              <a:rPr lang="en-US" sz="3600" dirty="0">
                <a:latin typeface="Arial" panose="020B0604020202020204" pitchFamily="34" charset="0"/>
                <a:cs typeface="Arial" panose="020B0604020202020204" pitchFamily="34" charset="0"/>
              </a:rPr>
              <a:t>Activity: Community Assessment Worksheet</a:t>
            </a:r>
          </a:p>
        </p:txBody>
      </p:sp>
      <p:pic>
        <p:nvPicPr>
          <p:cNvPr id="5" name="Picture 4"/>
          <p:cNvPicPr>
            <a:picLocks noChangeAspect="1"/>
          </p:cNvPicPr>
          <p:nvPr/>
        </p:nvPicPr>
        <p:blipFill>
          <a:blip r:embed="rId4"/>
          <a:stretch>
            <a:fillRect/>
          </a:stretch>
        </p:blipFill>
        <p:spPr>
          <a:xfrm>
            <a:off x="3550049" y="1676400"/>
            <a:ext cx="5329237" cy="4128181"/>
          </a:xfrm>
          <a:prstGeom prst="rect">
            <a:avLst/>
          </a:prstGeom>
          <a:ln w="127000" cap="sq">
            <a:noFill/>
            <a:miter lim="800000"/>
          </a:ln>
          <a:effectLst>
            <a:outerShdw blurRad="57150" dist="50800" dir="2700000" algn="tl" rotWithShape="0">
              <a:srgbClr val="000000">
                <a:alpha val="40000"/>
              </a:srgbClr>
            </a:outerShdw>
          </a:effectLst>
        </p:spPr>
      </p:pic>
      <p:sp>
        <p:nvSpPr>
          <p:cNvPr id="2" name="Rectangle 1"/>
          <p:cNvSpPr/>
          <p:nvPr/>
        </p:nvSpPr>
        <p:spPr>
          <a:xfrm>
            <a:off x="32657" y="1981199"/>
            <a:ext cx="3505200" cy="2308324"/>
          </a:xfrm>
          <a:prstGeom prst="rect">
            <a:avLst/>
          </a:prstGeom>
        </p:spPr>
        <p:txBody>
          <a:bodyPr wrap="square">
            <a:spAutoFit/>
          </a:bodyPr>
          <a:lstStyle/>
          <a:p>
            <a:pPr marL="857250" lvl="1" indent="-457200">
              <a:buClr>
                <a:schemeClr val="tx1"/>
              </a:buClr>
              <a:buFont typeface="+mj-lt"/>
              <a:buAutoNum type="arabicPeriod"/>
            </a:pPr>
            <a:r>
              <a:rPr lang="en-US" dirty="0"/>
              <a:t>List three things that you would like to know about your community before developing a health promotion plan.</a:t>
            </a:r>
          </a:p>
          <a:p>
            <a:pPr marL="857250" lvl="1" indent="-457200">
              <a:buClr>
                <a:schemeClr val="tx1"/>
              </a:buClr>
              <a:buFont typeface="+mj-lt"/>
              <a:buAutoNum type="arabicPeriod"/>
            </a:pPr>
            <a:endParaRPr lang="en-US" dirty="0"/>
          </a:p>
          <a:p>
            <a:pPr marL="857250" lvl="1" indent="-457200">
              <a:buClr>
                <a:schemeClr val="tx1"/>
              </a:buClr>
              <a:buFont typeface="+mj-lt"/>
              <a:buAutoNum type="arabicPeriod"/>
            </a:pPr>
            <a:r>
              <a:rPr lang="en-US" dirty="0"/>
              <a:t>Where can you find this information?</a:t>
            </a:r>
          </a:p>
        </p:txBody>
      </p:sp>
    </p:spTree>
    <p:custDataLst>
      <p:tags r:id="rId1"/>
    </p:custDataLst>
    <p:extLst>
      <p:ext uri="{BB962C8B-B14F-4D97-AF65-F5344CB8AC3E}">
        <p14:creationId xmlns:p14="http://schemas.microsoft.com/office/powerpoint/2010/main" val="18399977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37"/>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2_Office Theme">
  <a:themeElements>
    <a:clrScheme name="Custom 20">
      <a:dk1>
        <a:sysClr val="windowText" lastClr="000000"/>
      </a:dk1>
      <a:lt1>
        <a:sysClr val="window" lastClr="FFFFFF"/>
      </a:lt1>
      <a:dk2>
        <a:srgbClr val="1F497D"/>
      </a:dk2>
      <a:lt2>
        <a:srgbClr val="EEECE1"/>
      </a:lt2>
      <a:accent1>
        <a:srgbClr val="599ACF"/>
      </a:accent1>
      <a:accent2>
        <a:srgbClr val="C0504D"/>
      </a:accent2>
      <a:accent3>
        <a:srgbClr val="96E45B"/>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18112</TotalTime>
  <Words>4529</Words>
  <Application>Microsoft Macintosh PowerPoint</Application>
  <PresentationFormat>On-screen Show (4:3)</PresentationFormat>
  <Paragraphs>599</Paragraphs>
  <Slides>34</Slides>
  <Notes>33</Notes>
  <HiddenSlides>4</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Calibri</vt:lpstr>
      <vt:lpstr>Georgia</vt:lpstr>
      <vt:lpstr>ＭＳ Ｐゴシック</vt:lpstr>
      <vt:lpstr>Times</vt:lpstr>
      <vt:lpstr>Times New Roman</vt:lpstr>
      <vt:lpstr>Tw Cen MT</vt:lpstr>
      <vt:lpstr>Arial</vt:lpstr>
      <vt:lpstr>2_Office Theme</vt:lpstr>
      <vt:lpstr>Conducting Community Assessments</vt:lpstr>
      <vt:lpstr>Where Do We Stand?</vt:lpstr>
      <vt:lpstr>Session Objectives</vt:lpstr>
      <vt:lpstr>Let’s Get Started!</vt:lpstr>
      <vt:lpstr>Definition</vt:lpstr>
      <vt:lpstr>Why Community Assessment?</vt:lpstr>
      <vt:lpstr>Why Community Assessment?</vt:lpstr>
      <vt:lpstr>Benefits of Local Data</vt:lpstr>
      <vt:lpstr>Activity: Community Assessment Worksheet</vt:lpstr>
      <vt:lpstr>Assessment Questions</vt:lpstr>
      <vt:lpstr>Questions to Answer about Your  Community</vt:lpstr>
      <vt:lpstr>Personal Determinants of Health Behaviors</vt:lpstr>
      <vt:lpstr>Asset-focused Assessment</vt:lpstr>
      <vt:lpstr>PowerPoint Presentation</vt:lpstr>
      <vt:lpstr>PowerPoint Presentation</vt:lpstr>
      <vt:lpstr>Where to Find Secondary Data</vt:lpstr>
      <vt:lpstr>Secondary Data Sources</vt:lpstr>
      <vt:lpstr>National Data Source Example</vt:lpstr>
      <vt:lpstr>National Data Source Example</vt:lpstr>
      <vt:lpstr>National Data Source Example</vt:lpstr>
      <vt:lpstr>Secondary Data: Conducting Literature Review</vt:lpstr>
      <vt:lpstr>Primary Data Collection Approaches</vt:lpstr>
      <vt:lpstr>Focus of Primary Data Collection</vt:lpstr>
      <vt:lpstr>Identify Determinants and Factors Contributing to the Problem </vt:lpstr>
      <vt:lpstr>“What Should Be”</vt:lpstr>
      <vt:lpstr>Prioritizing What to Address</vt:lpstr>
      <vt:lpstr>Establishing Goals and Objectives</vt:lpstr>
      <vt:lpstr>Writing SMART Objectives</vt:lpstr>
      <vt:lpstr>Levels of Objectives</vt:lpstr>
      <vt:lpstr>Example of a Goal </vt:lpstr>
      <vt:lpstr>Example Objectives</vt:lpstr>
      <vt:lpstr>Take Home Points</vt:lpstr>
      <vt:lpstr>Questions?</vt:lpstr>
      <vt:lpstr>References </vt:lpstr>
    </vt:vector>
  </TitlesOfParts>
  <Company>unc-ch</Company>
  <LinksUpToDate>false</LinksUpToDate>
  <SharedDoc>false</SharedDoc>
  <HyperlinksChanged>false</HyperlinksChanged>
  <AppVersion>15.0039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regina mccoy</dc:creator>
  <cp:lastModifiedBy>Knocke, Kathleen E</cp:lastModifiedBy>
  <cp:revision>1248</cp:revision>
  <cp:lastPrinted>2014-09-17T20:30:00Z</cp:lastPrinted>
  <dcterms:created xsi:type="dcterms:W3CDTF">2012-04-12T15:36:39Z</dcterms:created>
  <dcterms:modified xsi:type="dcterms:W3CDTF">2017-11-10T22:31:52Z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957AE157-0522-42B7-83BE-65DAC243CD20</vt:lpwstr>
  </property>
  <property fmtid="{D5CDD505-2E9C-101B-9397-08002B2CF9AE}" pid="3" name="ArticulatePath">
    <vt:lpwstr>Session 4 Selecting EBA</vt:lpwstr>
  </property>
</Properties>
</file>