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notesSlides/notesSlide7.xml" ContentType="application/vnd.openxmlformats-officedocument.presentationml.notesSlide+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tags/tag15.xml" ContentType="application/vnd.openxmlformats-officedocument.presentationml.tags+xml"/>
  <Override PartName="/ppt/notesSlides/notesSlide10.xml" ContentType="application/vnd.openxmlformats-officedocument.presentationml.notesSlide+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432" r:id="rId2"/>
    <p:sldId id="456" r:id="rId3"/>
    <p:sldId id="434" r:id="rId4"/>
    <p:sldId id="435" r:id="rId5"/>
    <p:sldId id="436" r:id="rId6"/>
    <p:sldId id="437" r:id="rId7"/>
    <p:sldId id="438" r:id="rId8"/>
    <p:sldId id="439" r:id="rId9"/>
    <p:sldId id="440" r:id="rId10"/>
    <p:sldId id="441" r:id="rId11"/>
    <p:sldId id="442" r:id="rId12"/>
    <p:sldId id="443" r:id="rId13"/>
    <p:sldId id="444" r:id="rId14"/>
    <p:sldId id="445" r:id="rId15"/>
    <p:sldId id="446" r:id="rId16"/>
    <p:sldId id="457" r:id="rId17"/>
    <p:sldId id="447" r:id="rId18"/>
    <p:sldId id="448" r:id="rId19"/>
    <p:sldId id="449" r:id="rId20"/>
    <p:sldId id="458" r:id="rId21"/>
    <p:sldId id="450" r:id="rId22"/>
    <p:sldId id="451" r:id="rId23"/>
    <p:sldId id="452" r:id="rId24"/>
    <p:sldId id="453" r:id="rId25"/>
    <p:sldId id="459" r:id="rId26"/>
    <p:sldId id="455" r:id="rId27"/>
    <p:sldId id="454" r:id="rId28"/>
  </p:sldIdLst>
  <p:sldSz cx="9144000" cy="6858000" type="screen4x3"/>
  <p:notesSz cx="7086600" cy="9372600"/>
  <p:custDataLst>
    <p:tags r:id="rId3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2">
          <p15:clr>
            <a:srgbClr val="A4A3A4"/>
          </p15:clr>
        </p15:guide>
        <p15:guide id="2" pos="22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tsangi, Anamika" initials="SA" lastIdx="7" clrIdx="0">
    <p:extLst/>
  </p:cmAuthor>
  <p:cmAuthor id="2" name="Rohweder, Catherine Lois" initials="RCL" lastIdx="3" clrIdx="1">
    <p:extLst/>
  </p:cmAuthor>
  <p:cmAuthor id="3" name="Knocke, Kathleen E" initials="KKE" lastIdx="5" clrIdx="2">
    <p:extLst/>
  </p:cmAuthor>
  <p:cmAuthor id="4" name="Knocke, Kathleen E" initials="KKE [2]" lastIdx="1"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DCED"/>
    <a:srgbClr val="5B9BCD"/>
    <a:srgbClr val="DEEBF5"/>
    <a:srgbClr val="95E65D"/>
    <a:srgbClr val="CECEEF"/>
    <a:srgbClr val="660099"/>
    <a:srgbClr val="2E4E76"/>
    <a:srgbClr val="254367"/>
    <a:srgbClr val="000072"/>
    <a:srgbClr val="DAED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28" autoAdjust="0"/>
    <p:restoredTop sz="72727" autoAdjust="0"/>
  </p:normalViewPr>
  <p:slideViewPr>
    <p:cSldViewPr snapToObjects="1">
      <p:cViewPr varScale="1">
        <p:scale>
          <a:sx n="69" d="100"/>
          <a:sy n="69" d="100"/>
        </p:scale>
        <p:origin x="864" y="192"/>
      </p:cViewPr>
      <p:guideLst>
        <p:guide orient="horz" pos="2160"/>
        <p:guide pos="2880"/>
      </p:guideLst>
    </p:cSldViewPr>
  </p:slideViewPr>
  <p:outlineViewPr>
    <p:cViewPr>
      <p:scale>
        <a:sx n="33" d="100"/>
        <a:sy n="33" d="100"/>
      </p:scale>
      <p:origin x="0" y="0"/>
    </p:cViewPr>
  </p:outlineViewPr>
  <p:notesTextViewPr>
    <p:cViewPr>
      <p:scale>
        <a:sx n="110" d="100"/>
        <a:sy n="110" d="100"/>
      </p:scale>
      <p:origin x="0" y="0"/>
    </p:cViewPr>
  </p:notesTextViewPr>
  <p:sorterViewPr>
    <p:cViewPr>
      <p:scale>
        <a:sx n="66" d="100"/>
        <a:sy n="66" d="100"/>
      </p:scale>
      <p:origin x="0" y="0"/>
    </p:cViewPr>
  </p:sorterViewPr>
  <p:notesViewPr>
    <p:cSldViewPr snapToObjects="1">
      <p:cViewPr varScale="1">
        <p:scale>
          <a:sx n="86" d="100"/>
          <a:sy n="86" d="100"/>
        </p:scale>
        <p:origin x="3804" y="102"/>
      </p:cViewPr>
      <p:guideLst>
        <p:guide orient="horz" pos="2952"/>
        <p:guide pos="2232"/>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tags" Target="tags/tag1.xml"/><Relationship Id="rId32" Type="http://schemas.openxmlformats.org/officeDocument/2006/relationships/commentAuthors" Target="commentAuthor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A940D0-1D11-4FD2-A234-711F7CB57399}" type="doc">
      <dgm:prSet loTypeId="urn:microsoft.com/office/officeart/2005/8/layout/vList6" loCatId="list" qsTypeId="urn:microsoft.com/office/officeart/2005/8/quickstyle/simple1" qsCatId="simple" csTypeId="urn:microsoft.com/office/officeart/2005/8/colors/colorful4" csCatId="colorful" phldr="1"/>
      <dgm:spPr/>
      <dgm:t>
        <a:bodyPr/>
        <a:lstStyle/>
        <a:p>
          <a:endParaRPr lang="en-US"/>
        </a:p>
      </dgm:t>
    </dgm:pt>
    <dgm:pt modelId="{ED883AD5-DB33-4DE4-B058-22D36937E154}">
      <dgm:prSet phldrT="[Text]"/>
      <dgm:spPr/>
      <dgm:t>
        <a:bodyPr/>
        <a:lstStyle/>
        <a:p>
          <a:r>
            <a:rPr lang="en-US" dirty="0" smtClean="0">
              <a:latin typeface="Arial" panose="020B0604020202020204" pitchFamily="34" charset="0"/>
              <a:cs typeface="Arial" panose="020B0604020202020204" pitchFamily="34" charset="0"/>
            </a:rPr>
            <a:t>Avoid technical terms</a:t>
          </a:r>
          <a:endParaRPr lang="en-US" dirty="0">
            <a:latin typeface="Arial" panose="020B0604020202020204" pitchFamily="34" charset="0"/>
            <a:cs typeface="Arial" panose="020B0604020202020204" pitchFamily="34" charset="0"/>
          </a:endParaRPr>
        </a:p>
      </dgm:t>
    </dgm:pt>
    <dgm:pt modelId="{8EB67F68-7272-4F85-ADAC-2A24B012124C}" type="parTrans" cxnId="{44599295-6DFD-4190-8B43-8905C1BB6D5E}">
      <dgm:prSet/>
      <dgm:spPr/>
      <dgm:t>
        <a:bodyPr/>
        <a:lstStyle/>
        <a:p>
          <a:endParaRPr lang="en-US">
            <a:latin typeface="Arial" panose="020B0604020202020204" pitchFamily="34" charset="0"/>
            <a:cs typeface="Arial" panose="020B0604020202020204" pitchFamily="34" charset="0"/>
          </a:endParaRPr>
        </a:p>
      </dgm:t>
    </dgm:pt>
    <dgm:pt modelId="{A86736CB-623E-4280-8178-229D982BA897}" type="sibTrans" cxnId="{44599295-6DFD-4190-8B43-8905C1BB6D5E}">
      <dgm:prSet/>
      <dgm:spPr/>
      <dgm:t>
        <a:bodyPr/>
        <a:lstStyle/>
        <a:p>
          <a:endParaRPr lang="en-US">
            <a:latin typeface="Arial" panose="020B0604020202020204" pitchFamily="34" charset="0"/>
            <a:cs typeface="Arial" panose="020B0604020202020204" pitchFamily="34" charset="0"/>
          </a:endParaRPr>
        </a:p>
      </dgm:t>
    </dgm:pt>
    <dgm:pt modelId="{F72247DB-9D73-4E48-8CD8-3D365CFC40D6}">
      <dgm:prSet phldrT="[Text]"/>
      <dgm:spPr/>
      <dgm:t>
        <a:bodyPr anchor="ctr"/>
        <a:lstStyle/>
        <a:p>
          <a:r>
            <a:rPr lang="en-US" dirty="0" smtClean="0">
              <a:latin typeface="Arial" panose="020B0604020202020204" pitchFamily="34" charset="0"/>
              <a:cs typeface="Arial" panose="020B0604020202020204" pitchFamily="34" charset="0"/>
            </a:rPr>
            <a:t>e.g., “cohort”</a:t>
          </a:r>
          <a:endParaRPr lang="en-US" dirty="0">
            <a:latin typeface="Arial" panose="020B0604020202020204" pitchFamily="34" charset="0"/>
            <a:cs typeface="Arial" panose="020B0604020202020204" pitchFamily="34" charset="0"/>
          </a:endParaRPr>
        </a:p>
      </dgm:t>
    </dgm:pt>
    <dgm:pt modelId="{3ACF16BF-BCF9-4633-8C2A-BC915FD25405}" type="parTrans" cxnId="{F60D48F9-F80A-40DD-93A7-9379E02FED8E}">
      <dgm:prSet/>
      <dgm:spPr/>
      <dgm:t>
        <a:bodyPr/>
        <a:lstStyle/>
        <a:p>
          <a:endParaRPr lang="en-US">
            <a:latin typeface="Arial" panose="020B0604020202020204" pitchFamily="34" charset="0"/>
            <a:cs typeface="Arial" panose="020B0604020202020204" pitchFamily="34" charset="0"/>
          </a:endParaRPr>
        </a:p>
      </dgm:t>
    </dgm:pt>
    <dgm:pt modelId="{B16773CA-AA67-48E6-92E0-A14AF7C77EE9}" type="sibTrans" cxnId="{F60D48F9-F80A-40DD-93A7-9379E02FED8E}">
      <dgm:prSet/>
      <dgm:spPr/>
      <dgm:t>
        <a:bodyPr/>
        <a:lstStyle/>
        <a:p>
          <a:endParaRPr lang="en-US">
            <a:latin typeface="Arial" panose="020B0604020202020204" pitchFamily="34" charset="0"/>
            <a:cs typeface="Arial" panose="020B0604020202020204" pitchFamily="34" charset="0"/>
          </a:endParaRPr>
        </a:p>
      </dgm:t>
    </dgm:pt>
    <dgm:pt modelId="{00A07945-F98B-4ECE-88A8-087717E3243D}">
      <dgm:prSet phldrT="[Text]"/>
      <dgm:spPr/>
      <dgm:t>
        <a:bodyPr/>
        <a:lstStyle/>
        <a:p>
          <a:r>
            <a:rPr lang="en-US" dirty="0" smtClean="0">
              <a:latin typeface="Arial" panose="020B0604020202020204" pitchFamily="34" charset="0"/>
              <a:cs typeface="Arial" panose="020B0604020202020204" pitchFamily="34" charset="0"/>
            </a:rPr>
            <a:t>Avoid difficult math concepts</a:t>
          </a:r>
          <a:endParaRPr lang="en-US" dirty="0">
            <a:latin typeface="Arial" panose="020B0604020202020204" pitchFamily="34" charset="0"/>
            <a:cs typeface="Arial" panose="020B0604020202020204" pitchFamily="34" charset="0"/>
          </a:endParaRPr>
        </a:p>
      </dgm:t>
    </dgm:pt>
    <dgm:pt modelId="{6287B552-7C0E-43AB-87B2-AEF47EC69B04}" type="parTrans" cxnId="{009A0B56-C2BD-4A7B-B5F1-56DD98F23999}">
      <dgm:prSet/>
      <dgm:spPr/>
      <dgm:t>
        <a:bodyPr/>
        <a:lstStyle/>
        <a:p>
          <a:endParaRPr lang="en-US">
            <a:latin typeface="Arial" panose="020B0604020202020204" pitchFamily="34" charset="0"/>
            <a:cs typeface="Arial" panose="020B0604020202020204" pitchFamily="34" charset="0"/>
          </a:endParaRPr>
        </a:p>
      </dgm:t>
    </dgm:pt>
    <dgm:pt modelId="{88AD878A-B190-440B-A0ED-F626980428CD}" type="sibTrans" cxnId="{009A0B56-C2BD-4A7B-B5F1-56DD98F23999}">
      <dgm:prSet/>
      <dgm:spPr/>
      <dgm:t>
        <a:bodyPr/>
        <a:lstStyle/>
        <a:p>
          <a:endParaRPr lang="en-US">
            <a:latin typeface="Arial" panose="020B0604020202020204" pitchFamily="34" charset="0"/>
            <a:cs typeface="Arial" panose="020B0604020202020204" pitchFamily="34" charset="0"/>
          </a:endParaRPr>
        </a:p>
      </dgm:t>
    </dgm:pt>
    <dgm:pt modelId="{746A661C-0B43-46CC-8087-E17B62299E56}">
      <dgm:prSet phldrT="[Text]"/>
      <dgm:spPr/>
      <dgm:t>
        <a:bodyPr anchor="ctr"/>
        <a:lstStyle/>
        <a:p>
          <a:r>
            <a:rPr lang="en-US" dirty="0" smtClean="0">
              <a:latin typeface="Arial" panose="020B0604020202020204" pitchFamily="34" charset="0"/>
              <a:cs typeface="Arial" panose="020B0604020202020204" pitchFamily="34" charset="0"/>
            </a:rPr>
            <a:t>e.g., “relative risk”</a:t>
          </a:r>
          <a:endParaRPr lang="en-US" dirty="0">
            <a:latin typeface="Arial" panose="020B0604020202020204" pitchFamily="34" charset="0"/>
            <a:cs typeface="Arial" panose="020B0604020202020204" pitchFamily="34" charset="0"/>
          </a:endParaRPr>
        </a:p>
      </dgm:t>
    </dgm:pt>
    <dgm:pt modelId="{8E5F2967-C226-49D1-A50D-3DC8496FE5CF}" type="parTrans" cxnId="{BFB05C3D-C62F-40AD-B4BE-2A590C13C8A4}">
      <dgm:prSet/>
      <dgm:spPr/>
      <dgm:t>
        <a:bodyPr/>
        <a:lstStyle/>
        <a:p>
          <a:endParaRPr lang="en-US">
            <a:latin typeface="Arial" panose="020B0604020202020204" pitchFamily="34" charset="0"/>
            <a:cs typeface="Arial" panose="020B0604020202020204" pitchFamily="34" charset="0"/>
          </a:endParaRPr>
        </a:p>
      </dgm:t>
    </dgm:pt>
    <dgm:pt modelId="{33D450EC-A16B-4526-9EBE-48AA14CE9680}" type="sibTrans" cxnId="{BFB05C3D-C62F-40AD-B4BE-2A590C13C8A4}">
      <dgm:prSet/>
      <dgm:spPr/>
      <dgm:t>
        <a:bodyPr/>
        <a:lstStyle/>
        <a:p>
          <a:endParaRPr lang="en-US">
            <a:latin typeface="Arial" panose="020B0604020202020204" pitchFamily="34" charset="0"/>
            <a:cs typeface="Arial" panose="020B0604020202020204" pitchFamily="34" charset="0"/>
          </a:endParaRPr>
        </a:p>
      </dgm:t>
    </dgm:pt>
    <dgm:pt modelId="{62C2DA91-2ADE-47FE-BE3C-7B65174A93B1}">
      <dgm:prSet phldrT="[Text]"/>
      <dgm:spPr/>
      <dgm:t>
        <a:bodyPr/>
        <a:lstStyle/>
        <a:p>
          <a:r>
            <a:rPr lang="en-US" dirty="0" smtClean="0">
              <a:latin typeface="Arial" panose="020B0604020202020204" pitchFamily="34" charset="0"/>
              <a:cs typeface="Arial" panose="020B0604020202020204" pitchFamily="34" charset="0"/>
            </a:rPr>
            <a:t>Focus on main message</a:t>
          </a:r>
          <a:endParaRPr lang="en-US" dirty="0">
            <a:latin typeface="Arial" panose="020B0604020202020204" pitchFamily="34" charset="0"/>
            <a:cs typeface="Arial" panose="020B0604020202020204" pitchFamily="34" charset="0"/>
          </a:endParaRPr>
        </a:p>
      </dgm:t>
    </dgm:pt>
    <dgm:pt modelId="{976B639A-A54E-45A7-83C9-28B1A588A24A}" type="parTrans" cxnId="{0CCF1706-BC8B-4691-BAF9-E65FB2703FB8}">
      <dgm:prSet/>
      <dgm:spPr/>
      <dgm:t>
        <a:bodyPr/>
        <a:lstStyle/>
        <a:p>
          <a:endParaRPr lang="en-US">
            <a:latin typeface="Arial" panose="020B0604020202020204" pitchFamily="34" charset="0"/>
            <a:cs typeface="Arial" panose="020B0604020202020204" pitchFamily="34" charset="0"/>
          </a:endParaRPr>
        </a:p>
      </dgm:t>
    </dgm:pt>
    <dgm:pt modelId="{A588777D-7D5D-4D91-A75E-3FD155D0F8DC}" type="sibTrans" cxnId="{0CCF1706-BC8B-4691-BAF9-E65FB2703FB8}">
      <dgm:prSet/>
      <dgm:spPr/>
      <dgm:t>
        <a:bodyPr/>
        <a:lstStyle/>
        <a:p>
          <a:endParaRPr lang="en-US">
            <a:latin typeface="Arial" panose="020B0604020202020204" pitchFamily="34" charset="0"/>
            <a:cs typeface="Arial" panose="020B0604020202020204" pitchFamily="34" charset="0"/>
          </a:endParaRPr>
        </a:p>
      </dgm:t>
    </dgm:pt>
    <dgm:pt modelId="{A9947019-A647-41BF-A65A-EAF88FC1C1F6}">
      <dgm:prSet phldrT="[Text]"/>
      <dgm:spPr/>
      <dgm:t>
        <a:bodyPr anchor="ctr"/>
        <a:lstStyle/>
        <a:p>
          <a:r>
            <a:rPr lang="en-US" dirty="0" smtClean="0">
              <a:latin typeface="Arial" panose="020B0604020202020204" pitchFamily="34" charset="0"/>
              <a:cs typeface="Arial" panose="020B0604020202020204" pitchFamily="34" charset="0"/>
            </a:rPr>
            <a:t>instead of detailed argument</a:t>
          </a:r>
          <a:endParaRPr lang="en-US" dirty="0">
            <a:latin typeface="Arial" panose="020B0604020202020204" pitchFamily="34" charset="0"/>
            <a:cs typeface="Arial" panose="020B0604020202020204" pitchFamily="34" charset="0"/>
          </a:endParaRPr>
        </a:p>
      </dgm:t>
    </dgm:pt>
    <dgm:pt modelId="{5449260C-64FD-4873-9728-531230856BD6}" type="parTrans" cxnId="{3916F259-0171-4A64-A8F7-8BE951C3972D}">
      <dgm:prSet/>
      <dgm:spPr/>
      <dgm:t>
        <a:bodyPr/>
        <a:lstStyle/>
        <a:p>
          <a:endParaRPr lang="en-US">
            <a:latin typeface="Arial" panose="020B0604020202020204" pitchFamily="34" charset="0"/>
            <a:cs typeface="Arial" panose="020B0604020202020204" pitchFamily="34" charset="0"/>
          </a:endParaRPr>
        </a:p>
      </dgm:t>
    </dgm:pt>
    <dgm:pt modelId="{ABDB91FD-1764-402C-83BB-2E710E9B3B6D}" type="sibTrans" cxnId="{3916F259-0171-4A64-A8F7-8BE951C3972D}">
      <dgm:prSet/>
      <dgm:spPr/>
      <dgm:t>
        <a:bodyPr/>
        <a:lstStyle/>
        <a:p>
          <a:endParaRPr lang="en-US">
            <a:latin typeface="Arial" panose="020B0604020202020204" pitchFamily="34" charset="0"/>
            <a:cs typeface="Arial" panose="020B0604020202020204" pitchFamily="34" charset="0"/>
          </a:endParaRPr>
        </a:p>
      </dgm:t>
    </dgm:pt>
    <dgm:pt modelId="{F46B8F28-3307-4688-B26E-60809976D912}">
      <dgm:prSet phldrT="[Text]"/>
      <dgm:spPr/>
      <dgm:t>
        <a:bodyPr/>
        <a:lstStyle/>
        <a:p>
          <a:r>
            <a:rPr lang="en-US" dirty="0" smtClean="0">
              <a:latin typeface="Arial" panose="020B0604020202020204" pitchFamily="34" charset="0"/>
              <a:cs typeface="Arial" panose="020B0604020202020204" pitchFamily="34" charset="0"/>
            </a:rPr>
            <a:t>Explain impact of data</a:t>
          </a:r>
          <a:endParaRPr lang="en-US" dirty="0">
            <a:latin typeface="Arial" panose="020B0604020202020204" pitchFamily="34" charset="0"/>
            <a:cs typeface="Arial" panose="020B0604020202020204" pitchFamily="34" charset="0"/>
          </a:endParaRPr>
        </a:p>
      </dgm:t>
    </dgm:pt>
    <dgm:pt modelId="{01AE2E43-DCF7-4F2E-BD8C-3BF9F972EEFF}" type="parTrans" cxnId="{31A31F65-882F-4C76-A4F2-327190846948}">
      <dgm:prSet/>
      <dgm:spPr/>
      <dgm:t>
        <a:bodyPr/>
        <a:lstStyle/>
        <a:p>
          <a:endParaRPr lang="en-US">
            <a:latin typeface="Arial" panose="020B0604020202020204" pitchFamily="34" charset="0"/>
            <a:cs typeface="Arial" panose="020B0604020202020204" pitchFamily="34" charset="0"/>
          </a:endParaRPr>
        </a:p>
      </dgm:t>
    </dgm:pt>
    <dgm:pt modelId="{09EEB8A5-D3FA-479F-8994-4D4920A66204}" type="sibTrans" cxnId="{31A31F65-882F-4C76-A4F2-327190846948}">
      <dgm:prSet/>
      <dgm:spPr/>
      <dgm:t>
        <a:bodyPr/>
        <a:lstStyle/>
        <a:p>
          <a:endParaRPr lang="en-US">
            <a:latin typeface="Arial" panose="020B0604020202020204" pitchFamily="34" charset="0"/>
            <a:cs typeface="Arial" panose="020B0604020202020204" pitchFamily="34" charset="0"/>
          </a:endParaRPr>
        </a:p>
      </dgm:t>
    </dgm:pt>
    <dgm:pt modelId="{8C7E156D-1DE5-4826-A0B7-3F1A7732E80E}">
      <dgm:prSet phldrT="[Text]"/>
      <dgm:spPr/>
      <dgm:t>
        <a:bodyPr anchor="ctr"/>
        <a:lstStyle/>
        <a:p>
          <a:r>
            <a:rPr lang="en-US" dirty="0" smtClean="0">
              <a:latin typeface="Arial" panose="020B0604020202020204" pitchFamily="34" charset="0"/>
              <a:cs typeface="Arial" panose="020B0604020202020204" pitchFamily="34" charset="0"/>
            </a:rPr>
            <a:t>make data’s relevance clear</a:t>
          </a:r>
          <a:endParaRPr lang="en-US" dirty="0">
            <a:latin typeface="Arial" panose="020B0604020202020204" pitchFamily="34" charset="0"/>
            <a:cs typeface="Arial" panose="020B0604020202020204" pitchFamily="34" charset="0"/>
          </a:endParaRPr>
        </a:p>
      </dgm:t>
    </dgm:pt>
    <dgm:pt modelId="{D1764CCB-4346-427D-956F-7F6FD2BEA4FF}" type="parTrans" cxnId="{207D6AD9-5B4F-4EA3-B3AA-7E4EF2DF6874}">
      <dgm:prSet/>
      <dgm:spPr/>
      <dgm:t>
        <a:bodyPr/>
        <a:lstStyle/>
        <a:p>
          <a:endParaRPr lang="en-US">
            <a:latin typeface="Arial" panose="020B0604020202020204" pitchFamily="34" charset="0"/>
            <a:cs typeface="Arial" panose="020B0604020202020204" pitchFamily="34" charset="0"/>
          </a:endParaRPr>
        </a:p>
      </dgm:t>
    </dgm:pt>
    <dgm:pt modelId="{116DB562-59A3-42ED-B61F-FCB22346C615}" type="sibTrans" cxnId="{207D6AD9-5B4F-4EA3-B3AA-7E4EF2DF6874}">
      <dgm:prSet/>
      <dgm:spPr/>
      <dgm:t>
        <a:bodyPr/>
        <a:lstStyle/>
        <a:p>
          <a:endParaRPr lang="en-US">
            <a:latin typeface="Arial" panose="020B0604020202020204" pitchFamily="34" charset="0"/>
            <a:cs typeface="Arial" panose="020B0604020202020204" pitchFamily="34" charset="0"/>
          </a:endParaRPr>
        </a:p>
      </dgm:t>
    </dgm:pt>
    <dgm:pt modelId="{93A57C75-6B99-4E0A-A37F-6D129CA9C85C}" type="pres">
      <dgm:prSet presAssocID="{B8A940D0-1D11-4FD2-A234-711F7CB57399}" presName="Name0" presStyleCnt="0">
        <dgm:presLayoutVars>
          <dgm:dir/>
          <dgm:animLvl val="lvl"/>
          <dgm:resizeHandles/>
        </dgm:presLayoutVars>
      </dgm:prSet>
      <dgm:spPr/>
      <dgm:t>
        <a:bodyPr/>
        <a:lstStyle/>
        <a:p>
          <a:endParaRPr lang="en-US"/>
        </a:p>
      </dgm:t>
    </dgm:pt>
    <dgm:pt modelId="{76CBEA2D-FA49-4A60-AD86-2999A28A8A28}" type="pres">
      <dgm:prSet presAssocID="{ED883AD5-DB33-4DE4-B058-22D36937E154}" presName="linNode" presStyleCnt="0"/>
      <dgm:spPr/>
    </dgm:pt>
    <dgm:pt modelId="{F28408BA-5E06-446E-BA42-68402EC8043D}" type="pres">
      <dgm:prSet presAssocID="{ED883AD5-DB33-4DE4-B058-22D36937E154}" presName="parentShp" presStyleLbl="node1" presStyleIdx="0" presStyleCnt="4">
        <dgm:presLayoutVars>
          <dgm:bulletEnabled val="1"/>
        </dgm:presLayoutVars>
      </dgm:prSet>
      <dgm:spPr/>
      <dgm:t>
        <a:bodyPr/>
        <a:lstStyle/>
        <a:p>
          <a:endParaRPr lang="en-US"/>
        </a:p>
      </dgm:t>
    </dgm:pt>
    <dgm:pt modelId="{7C8FD847-E56F-4524-A907-05AFD9F3BBF5}" type="pres">
      <dgm:prSet presAssocID="{ED883AD5-DB33-4DE4-B058-22D36937E154}" presName="childShp" presStyleLbl="bgAccFollowNode1" presStyleIdx="0" presStyleCnt="4" custLinFactNeighborX="-593" custLinFactNeighborY="-126">
        <dgm:presLayoutVars>
          <dgm:bulletEnabled val="1"/>
        </dgm:presLayoutVars>
      </dgm:prSet>
      <dgm:spPr/>
      <dgm:t>
        <a:bodyPr/>
        <a:lstStyle/>
        <a:p>
          <a:endParaRPr lang="en-US"/>
        </a:p>
      </dgm:t>
    </dgm:pt>
    <dgm:pt modelId="{D3AF94A7-993E-435B-A1C3-73FF8BAB077B}" type="pres">
      <dgm:prSet presAssocID="{A86736CB-623E-4280-8178-229D982BA897}" presName="spacing" presStyleCnt="0"/>
      <dgm:spPr/>
    </dgm:pt>
    <dgm:pt modelId="{EA2FA561-3455-4474-B1E9-0189B1CEDE36}" type="pres">
      <dgm:prSet presAssocID="{00A07945-F98B-4ECE-88A8-087717E3243D}" presName="linNode" presStyleCnt="0"/>
      <dgm:spPr/>
    </dgm:pt>
    <dgm:pt modelId="{4CCB8D91-DD38-49B1-AEE5-445764DE6256}" type="pres">
      <dgm:prSet presAssocID="{00A07945-F98B-4ECE-88A8-087717E3243D}" presName="parentShp" presStyleLbl="node1" presStyleIdx="1" presStyleCnt="4">
        <dgm:presLayoutVars>
          <dgm:bulletEnabled val="1"/>
        </dgm:presLayoutVars>
      </dgm:prSet>
      <dgm:spPr/>
      <dgm:t>
        <a:bodyPr/>
        <a:lstStyle/>
        <a:p>
          <a:endParaRPr lang="en-US"/>
        </a:p>
      </dgm:t>
    </dgm:pt>
    <dgm:pt modelId="{54259C72-6A9C-495F-939E-7A1156258C00}" type="pres">
      <dgm:prSet presAssocID="{00A07945-F98B-4ECE-88A8-087717E3243D}" presName="childShp" presStyleLbl="bgAccFollowNode1" presStyleIdx="1" presStyleCnt="4">
        <dgm:presLayoutVars>
          <dgm:bulletEnabled val="1"/>
        </dgm:presLayoutVars>
      </dgm:prSet>
      <dgm:spPr/>
      <dgm:t>
        <a:bodyPr/>
        <a:lstStyle/>
        <a:p>
          <a:endParaRPr lang="en-US"/>
        </a:p>
      </dgm:t>
    </dgm:pt>
    <dgm:pt modelId="{0CC455F9-A1D0-411B-85F0-04C0CADA4B58}" type="pres">
      <dgm:prSet presAssocID="{88AD878A-B190-440B-A0ED-F626980428CD}" presName="spacing" presStyleCnt="0"/>
      <dgm:spPr/>
    </dgm:pt>
    <dgm:pt modelId="{F825C226-9ED9-4FA9-A092-E7406B0F0017}" type="pres">
      <dgm:prSet presAssocID="{62C2DA91-2ADE-47FE-BE3C-7B65174A93B1}" presName="linNode" presStyleCnt="0"/>
      <dgm:spPr/>
    </dgm:pt>
    <dgm:pt modelId="{F3E3D0BA-EE77-4525-8202-5D10D79F33D9}" type="pres">
      <dgm:prSet presAssocID="{62C2DA91-2ADE-47FE-BE3C-7B65174A93B1}" presName="parentShp" presStyleLbl="node1" presStyleIdx="2" presStyleCnt="4">
        <dgm:presLayoutVars>
          <dgm:bulletEnabled val="1"/>
        </dgm:presLayoutVars>
      </dgm:prSet>
      <dgm:spPr/>
      <dgm:t>
        <a:bodyPr/>
        <a:lstStyle/>
        <a:p>
          <a:endParaRPr lang="en-US"/>
        </a:p>
      </dgm:t>
    </dgm:pt>
    <dgm:pt modelId="{7F32DC47-CC1A-49E4-8B2A-1B652151CBFE}" type="pres">
      <dgm:prSet presAssocID="{62C2DA91-2ADE-47FE-BE3C-7B65174A93B1}" presName="childShp" presStyleLbl="bgAccFollowNode1" presStyleIdx="2" presStyleCnt="4">
        <dgm:presLayoutVars>
          <dgm:bulletEnabled val="1"/>
        </dgm:presLayoutVars>
      </dgm:prSet>
      <dgm:spPr/>
      <dgm:t>
        <a:bodyPr/>
        <a:lstStyle/>
        <a:p>
          <a:endParaRPr lang="en-US"/>
        </a:p>
      </dgm:t>
    </dgm:pt>
    <dgm:pt modelId="{426F0909-0597-4FDD-8BF7-416CD86B7EF8}" type="pres">
      <dgm:prSet presAssocID="{A588777D-7D5D-4D91-A75E-3FD155D0F8DC}" presName="spacing" presStyleCnt="0"/>
      <dgm:spPr/>
    </dgm:pt>
    <dgm:pt modelId="{3973397B-791B-478F-BE38-E9422E5F8B7F}" type="pres">
      <dgm:prSet presAssocID="{F46B8F28-3307-4688-B26E-60809976D912}" presName="linNode" presStyleCnt="0"/>
      <dgm:spPr/>
    </dgm:pt>
    <dgm:pt modelId="{A8A721DE-A767-4AD4-BDED-8F30D36FE5DE}" type="pres">
      <dgm:prSet presAssocID="{F46B8F28-3307-4688-B26E-60809976D912}" presName="parentShp" presStyleLbl="node1" presStyleIdx="3" presStyleCnt="4">
        <dgm:presLayoutVars>
          <dgm:bulletEnabled val="1"/>
        </dgm:presLayoutVars>
      </dgm:prSet>
      <dgm:spPr/>
      <dgm:t>
        <a:bodyPr/>
        <a:lstStyle/>
        <a:p>
          <a:endParaRPr lang="en-US"/>
        </a:p>
      </dgm:t>
    </dgm:pt>
    <dgm:pt modelId="{8FAC585C-7341-4CA9-ABDD-2A902AE9A894}" type="pres">
      <dgm:prSet presAssocID="{F46B8F28-3307-4688-B26E-60809976D912}" presName="childShp" presStyleLbl="bgAccFollowNode1" presStyleIdx="3" presStyleCnt="4">
        <dgm:presLayoutVars>
          <dgm:bulletEnabled val="1"/>
        </dgm:presLayoutVars>
      </dgm:prSet>
      <dgm:spPr/>
      <dgm:t>
        <a:bodyPr/>
        <a:lstStyle/>
        <a:p>
          <a:endParaRPr lang="en-US"/>
        </a:p>
      </dgm:t>
    </dgm:pt>
  </dgm:ptLst>
  <dgm:cxnLst>
    <dgm:cxn modelId="{0CCF1706-BC8B-4691-BAF9-E65FB2703FB8}" srcId="{B8A940D0-1D11-4FD2-A234-711F7CB57399}" destId="{62C2DA91-2ADE-47FE-BE3C-7B65174A93B1}" srcOrd="2" destOrd="0" parTransId="{976B639A-A54E-45A7-83C9-28B1A588A24A}" sibTransId="{A588777D-7D5D-4D91-A75E-3FD155D0F8DC}"/>
    <dgm:cxn modelId="{E1FE74D0-D0C8-4B92-BB9C-7B3DB1901F5D}" type="presOf" srcId="{A9947019-A647-41BF-A65A-EAF88FC1C1F6}" destId="{7F32DC47-CC1A-49E4-8B2A-1B652151CBFE}" srcOrd="0" destOrd="0" presId="urn:microsoft.com/office/officeart/2005/8/layout/vList6"/>
    <dgm:cxn modelId="{3916F259-0171-4A64-A8F7-8BE951C3972D}" srcId="{62C2DA91-2ADE-47FE-BE3C-7B65174A93B1}" destId="{A9947019-A647-41BF-A65A-EAF88FC1C1F6}" srcOrd="0" destOrd="0" parTransId="{5449260C-64FD-4873-9728-531230856BD6}" sibTransId="{ABDB91FD-1764-402C-83BB-2E710E9B3B6D}"/>
    <dgm:cxn modelId="{44599295-6DFD-4190-8B43-8905C1BB6D5E}" srcId="{B8A940D0-1D11-4FD2-A234-711F7CB57399}" destId="{ED883AD5-DB33-4DE4-B058-22D36937E154}" srcOrd="0" destOrd="0" parTransId="{8EB67F68-7272-4F85-ADAC-2A24B012124C}" sibTransId="{A86736CB-623E-4280-8178-229D982BA897}"/>
    <dgm:cxn modelId="{30D46C75-31C9-4E0A-A418-B4B2A70FA264}" type="presOf" srcId="{00A07945-F98B-4ECE-88A8-087717E3243D}" destId="{4CCB8D91-DD38-49B1-AEE5-445764DE6256}" srcOrd="0" destOrd="0" presId="urn:microsoft.com/office/officeart/2005/8/layout/vList6"/>
    <dgm:cxn modelId="{4B32E697-F047-49CE-9136-0D9D70333F50}" type="presOf" srcId="{F46B8F28-3307-4688-B26E-60809976D912}" destId="{A8A721DE-A767-4AD4-BDED-8F30D36FE5DE}" srcOrd="0" destOrd="0" presId="urn:microsoft.com/office/officeart/2005/8/layout/vList6"/>
    <dgm:cxn modelId="{DF2DF4B3-EADC-49F7-8BCA-74DE5C368520}" type="presOf" srcId="{62C2DA91-2ADE-47FE-BE3C-7B65174A93B1}" destId="{F3E3D0BA-EE77-4525-8202-5D10D79F33D9}" srcOrd="0" destOrd="0" presId="urn:microsoft.com/office/officeart/2005/8/layout/vList6"/>
    <dgm:cxn modelId="{66E499BF-0C5D-465F-9EC3-269547DD0A54}" type="presOf" srcId="{ED883AD5-DB33-4DE4-B058-22D36937E154}" destId="{F28408BA-5E06-446E-BA42-68402EC8043D}" srcOrd="0" destOrd="0" presId="urn:microsoft.com/office/officeart/2005/8/layout/vList6"/>
    <dgm:cxn modelId="{EB08F456-CB5C-4EE6-889F-AAA7DEF6F07B}" type="presOf" srcId="{8C7E156D-1DE5-4826-A0B7-3F1A7732E80E}" destId="{8FAC585C-7341-4CA9-ABDD-2A902AE9A894}" srcOrd="0" destOrd="0" presId="urn:microsoft.com/office/officeart/2005/8/layout/vList6"/>
    <dgm:cxn modelId="{8860E7FA-B956-407C-ABB1-6CBFF204AC12}" type="presOf" srcId="{746A661C-0B43-46CC-8087-E17B62299E56}" destId="{54259C72-6A9C-495F-939E-7A1156258C00}" srcOrd="0" destOrd="0" presId="urn:microsoft.com/office/officeart/2005/8/layout/vList6"/>
    <dgm:cxn modelId="{207D6AD9-5B4F-4EA3-B3AA-7E4EF2DF6874}" srcId="{F46B8F28-3307-4688-B26E-60809976D912}" destId="{8C7E156D-1DE5-4826-A0B7-3F1A7732E80E}" srcOrd="0" destOrd="0" parTransId="{D1764CCB-4346-427D-956F-7F6FD2BEA4FF}" sibTransId="{116DB562-59A3-42ED-B61F-FCB22346C615}"/>
    <dgm:cxn modelId="{009A0B56-C2BD-4A7B-B5F1-56DD98F23999}" srcId="{B8A940D0-1D11-4FD2-A234-711F7CB57399}" destId="{00A07945-F98B-4ECE-88A8-087717E3243D}" srcOrd="1" destOrd="0" parTransId="{6287B552-7C0E-43AB-87B2-AEF47EC69B04}" sibTransId="{88AD878A-B190-440B-A0ED-F626980428CD}"/>
    <dgm:cxn modelId="{9E260C36-F0F2-4F97-986D-DE33AB29141E}" type="presOf" srcId="{B8A940D0-1D11-4FD2-A234-711F7CB57399}" destId="{93A57C75-6B99-4E0A-A37F-6D129CA9C85C}" srcOrd="0" destOrd="0" presId="urn:microsoft.com/office/officeart/2005/8/layout/vList6"/>
    <dgm:cxn modelId="{F60D48F9-F80A-40DD-93A7-9379E02FED8E}" srcId="{ED883AD5-DB33-4DE4-B058-22D36937E154}" destId="{F72247DB-9D73-4E48-8CD8-3D365CFC40D6}" srcOrd="0" destOrd="0" parTransId="{3ACF16BF-BCF9-4633-8C2A-BC915FD25405}" sibTransId="{B16773CA-AA67-48E6-92E0-A14AF7C77EE9}"/>
    <dgm:cxn modelId="{82743826-B37B-4E10-981F-AF55B7EFFE82}" type="presOf" srcId="{F72247DB-9D73-4E48-8CD8-3D365CFC40D6}" destId="{7C8FD847-E56F-4524-A907-05AFD9F3BBF5}" srcOrd="0" destOrd="0" presId="urn:microsoft.com/office/officeart/2005/8/layout/vList6"/>
    <dgm:cxn modelId="{31A31F65-882F-4C76-A4F2-327190846948}" srcId="{B8A940D0-1D11-4FD2-A234-711F7CB57399}" destId="{F46B8F28-3307-4688-B26E-60809976D912}" srcOrd="3" destOrd="0" parTransId="{01AE2E43-DCF7-4F2E-BD8C-3BF9F972EEFF}" sibTransId="{09EEB8A5-D3FA-479F-8994-4D4920A66204}"/>
    <dgm:cxn modelId="{BFB05C3D-C62F-40AD-B4BE-2A590C13C8A4}" srcId="{00A07945-F98B-4ECE-88A8-087717E3243D}" destId="{746A661C-0B43-46CC-8087-E17B62299E56}" srcOrd="0" destOrd="0" parTransId="{8E5F2967-C226-49D1-A50D-3DC8496FE5CF}" sibTransId="{33D450EC-A16B-4526-9EBE-48AA14CE9680}"/>
    <dgm:cxn modelId="{F7FD6713-380D-4828-85B1-0CD4FE9A5C6E}" type="presParOf" srcId="{93A57C75-6B99-4E0A-A37F-6D129CA9C85C}" destId="{76CBEA2D-FA49-4A60-AD86-2999A28A8A28}" srcOrd="0" destOrd="0" presId="urn:microsoft.com/office/officeart/2005/8/layout/vList6"/>
    <dgm:cxn modelId="{F04E3149-7E6E-4AD9-859A-8A5D914929EE}" type="presParOf" srcId="{76CBEA2D-FA49-4A60-AD86-2999A28A8A28}" destId="{F28408BA-5E06-446E-BA42-68402EC8043D}" srcOrd="0" destOrd="0" presId="urn:microsoft.com/office/officeart/2005/8/layout/vList6"/>
    <dgm:cxn modelId="{F5864F61-EB85-4E10-A137-4E2AB722CCA1}" type="presParOf" srcId="{76CBEA2D-FA49-4A60-AD86-2999A28A8A28}" destId="{7C8FD847-E56F-4524-A907-05AFD9F3BBF5}" srcOrd="1" destOrd="0" presId="urn:microsoft.com/office/officeart/2005/8/layout/vList6"/>
    <dgm:cxn modelId="{31EDDEF6-1577-4929-98F6-6688080936A6}" type="presParOf" srcId="{93A57C75-6B99-4E0A-A37F-6D129CA9C85C}" destId="{D3AF94A7-993E-435B-A1C3-73FF8BAB077B}" srcOrd="1" destOrd="0" presId="urn:microsoft.com/office/officeart/2005/8/layout/vList6"/>
    <dgm:cxn modelId="{A333D138-56DD-4CB1-A651-EE47CFAB54AC}" type="presParOf" srcId="{93A57C75-6B99-4E0A-A37F-6D129CA9C85C}" destId="{EA2FA561-3455-4474-B1E9-0189B1CEDE36}" srcOrd="2" destOrd="0" presId="urn:microsoft.com/office/officeart/2005/8/layout/vList6"/>
    <dgm:cxn modelId="{53D67468-D91D-4875-8D95-CDEC32070B97}" type="presParOf" srcId="{EA2FA561-3455-4474-B1E9-0189B1CEDE36}" destId="{4CCB8D91-DD38-49B1-AEE5-445764DE6256}" srcOrd="0" destOrd="0" presId="urn:microsoft.com/office/officeart/2005/8/layout/vList6"/>
    <dgm:cxn modelId="{81302131-7DBC-4866-9749-3C82B03D9D3E}" type="presParOf" srcId="{EA2FA561-3455-4474-B1E9-0189B1CEDE36}" destId="{54259C72-6A9C-495F-939E-7A1156258C00}" srcOrd="1" destOrd="0" presId="urn:microsoft.com/office/officeart/2005/8/layout/vList6"/>
    <dgm:cxn modelId="{8E4D401D-BED3-40C4-B119-946BE300B968}" type="presParOf" srcId="{93A57C75-6B99-4E0A-A37F-6D129CA9C85C}" destId="{0CC455F9-A1D0-411B-85F0-04C0CADA4B58}" srcOrd="3" destOrd="0" presId="urn:microsoft.com/office/officeart/2005/8/layout/vList6"/>
    <dgm:cxn modelId="{87285A51-1852-47A6-BE94-AD92C6907E64}" type="presParOf" srcId="{93A57C75-6B99-4E0A-A37F-6D129CA9C85C}" destId="{F825C226-9ED9-4FA9-A092-E7406B0F0017}" srcOrd="4" destOrd="0" presId="urn:microsoft.com/office/officeart/2005/8/layout/vList6"/>
    <dgm:cxn modelId="{6E0A2E63-C470-40FF-B673-0C70925A232C}" type="presParOf" srcId="{F825C226-9ED9-4FA9-A092-E7406B0F0017}" destId="{F3E3D0BA-EE77-4525-8202-5D10D79F33D9}" srcOrd="0" destOrd="0" presId="urn:microsoft.com/office/officeart/2005/8/layout/vList6"/>
    <dgm:cxn modelId="{C1CCF4C5-4AB4-4FDB-A02F-8DACAFA2881D}" type="presParOf" srcId="{F825C226-9ED9-4FA9-A092-E7406B0F0017}" destId="{7F32DC47-CC1A-49E4-8B2A-1B652151CBFE}" srcOrd="1" destOrd="0" presId="urn:microsoft.com/office/officeart/2005/8/layout/vList6"/>
    <dgm:cxn modelId="{A356BAC4-2ED5-4AFE-92B2-21374BF34D9D}" type="presParOf" srcId="{93A57C75-6B99-4E0A-A37F-6D129CA9C85C}" destId="{426F0909-0597-4FDD-8BF7-416CD86B7EF8}" srcOrd="5" destOrd="0" presId="urn:microsoft.com/office/officeart/2005/8/layout/vList6"/>
    <dgm:cxn modelId="{FE7C37C1-4150-4DE2-9F9B-DF3FD9173594}" type="presParOf" srcId="{93A57C75-6B99-4E0A-A37F-6D129CA9C85C}" destId="{3973397B-791B-478F-BE38-E9422E5F8B7F}" srcOrd="6" destOrd="0" presId="urn:microsoft.com/office/officeart/2005/8/layout/vList6"/>
    <dgm:cxn modelId="{46DE2838-F0F5-4FC8-BB1A-682824566645}" type="presParOf" srcId="{3973397B-791B-478F-BE38-E9422E5F8B7F}" destId="{A8A721DE-A767-4AD4-BDED-8F30D36FE5DE}" srcOrd="0" destOrd="0" presId="urn:microsoft.com/office/officeart/2005/8/layout/vList6"/>
    <dgm:cxn modelId="{2E0C6D42-1387-477B-9D9B-DAFFF493DD55}" type="presParOf" srcId="{3973397B-791B-478F-BE38-E9422E5F8B7F}" destId="{8FAC585C-7341-4CA9-ABDD-2A902AE9A894}"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8FD847-E56F-4524-A907-05AFD9F3BBF5}">
      <dsp:nvSpPr>
        <dsp:cNvPr id="0" name=""/>
        <dsp:cNvSpPr/>
      </dsp:nvSpPr>
      <dsp:spPr>
        <a:xfrm>
          <a:off x="3181421" y="0"/>
          <a:ext cx="4800600" cy="944562"/>
        </a:xfrm>
        <a:prstGeom prst="rightArrow">
          <a:avLst>
            <a:gd name="adj1" fmla="val 75000"/>
            <a:gd name="adj2" fmla="val 50000"/>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Arial" panose="020B0604020202020204" pitchFamily="34" charset="0"/>
              <a:cs typeface="Arial" panose="020B0604020202020204" pitchFamily="34" charset="0"/>
            </a:rPr>
            <a:t>e.g., “cohort”</a:t>
          </a:r>
          <a:endParaRPr lang="en-US" sz="2600" kern="1200" dirty="0">
            <a:latin typeface="Arial" panose="020B0604020202020204" pitchFamily="34" charset="0"/>
            <a:cs typeface="Arial" panose="020B0604020202020204" pitchFamily="34" charset="0"/>
          </a:endParaRPr>
        </a:p>
      </dsp:txBody>
      <dsp:txXfrm>
        <a:off x="3181421" y="118070"/>
        <a:ext cx="4446389" cy="708422"/>
      </dsp:txXfrm>
    </dsp:sp>
    <dsp:sp modelId="{F28408BA-5E06-446E-BA42-68402EC8043D}">
      <dsp:nvSpPr>
        <dsp:cNvPr id="0" name=""/>
        <dsp:cNvSpPr/>
      </dsp:nvSpPr>
      <dsp:spPr>
        <a:xfrm>
          <a:off x="0" y="1190"/>
          <a:ext cx="3200400" cy="944562"/>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latin typeface="Arial" panose="020B0604020202020204" pitchFamily="34" charset="0"/>
              <a:cs typeface="Arial" panose="020B0604020202020204" pitchFamily="34" charset="0"/>
            </a:rPr>
            <a:t>Avoid technical terms</a:t>
          </a:r>
          <a:endParaRPr lang="en-US" sz="2800" kern="1200" dirty="0">
            <a:latin typeface="Arial" panose="020B0604020202020204" pitchFamily="34" charset="0"/>
            <a:cs typeface="Arial" panose="020B0604020202020204" pitchFamily="34" charset="0"/>
          </a:endParaRPr>
        </a:p>
      </dsp:txBody>
      <dsp:txXfrm>
        <a:off x="46110" y="47300"/>
        <a:ext cx="3108180" cy="852342"/>
      </dsp:txXfrm>
    </dsp:sp>
    <dsp:sp modelId="{54259C72-6A9C-495F-939E-7A1156258C00}">
      <dsp:nvSpPr>
        <dsp:cNvPr id="0" name=""/>
        <dsp:cNvSpPr/>
      </dsp:nvSpPr>
      <dsp:spPr>
        <a:xfrm>
          <a:off x="3200399" y="1040209"/>
          <a:ext cx="4800600" cy="944562"/>
        </a:xfrm>
        <a:prstGeom prst="rightArrow">
          <a:avLst>
            <a:gd name="adj1" fmla="val 75000"/>
            <a:gd name="adj2" fmla="val 50000"/>
          </a:avLst>
        </a:prstGeom>
        <a:solidFill>
          <a:schemeClr val="accent4">
            <a:tint val="40000"/>
            <a:alpha val="90000"/>
            <a:hueOff val="-1315237"/>
            <a:satOff val="7386"/>
            <a:lumOff val="469"/>
            <a:alphaOff val="0"/>
          </a:schemeClr>
        </a:solidFill>
        <a:ln w="25400" cap="flat" cmpd="sng" algn="ctr">
          <a:solidFill>
            <a:schemeClr val="accent4">
              <a:tint val="40000"/>
              <a:alpha val="90000"/>
              <a:hueOff val="-1315237"/>
              <a:satOff val="7386"/>
              <a:lumOff val="4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Arial" panose="020B0604020202020204" pitchFamily="34" charset="0"/>
              <a:cs typeface="Arial" panose="020B0604020202020204" pitchFamily="34" charset="0"/>
            </a:rPr>
            <a:t>e.g., “relative risk”</a:t>
          </a:r>
          <a:endParaRPr lang="en-US" sz="2600" kern="1200" dirty="0">
            <a:latin typeface="Arial" panose="020B0604020202020204" pitchFamily="34" charset="0"/>
            <a:cs typeface="Arial" panose="020B0604020202020204" pitchFamily="34" charset="0"/>
          </a:endParaRPr>
        </a:p>
      </dsp:txBody>
      <dsp:txXfrm>
        <a:off x="3200399" y="1158279"/>
        <a:ext cx="4446389" cy="708422"/>
      </dsp:txXfrm>
    </dsp:sp>
    <dsp:sp modelId="{4CCB8D91-DD38-49B1-AEE5-445764DE6256}">
      <dsp:nvSpPr>
        <dsp:cNvPr id="0" name=""/>
        <dsp:cNvSpPr/>
      </dsp:nvSpPr>
      <dsp:spPr>
        <a:xfrm>
          <a:off x="0" y="1040209"/>
          <a:ext cx="3200400" cy="944562"/>
        </a:xfrm>
        <a:prstGeom prst="round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latin typeface="Arial" panose="020B0604020202020204" pitchFamily="34" charset="0"/>
              <a:cs typeface="Arial" panose="020B0604020202020204" pitchFamily="34" charset="0"/>
            </a:rPr>
            <a:t>Avoid difficult math concepts</a:t>
          </a:r>
          <a:endParaRPr lang="en-US" sz="2800" kern="1200" dirty="0">
            <a:latin typeface="Arial" panose="020B0604020202020204" pitchFamily="34" charset="0"/>
            <a:cs typeface="Arial" panose="020B0604020202020204" pitchFamily="34" charset="0"/>
          </a:endParaRPr>
        </a:p>
      </dsp:txBody>
      <dsp:txXfrm>
        <a:off x="46110" y="1086319"/>
        <a:ext cx="3108180" cy="852342"/>
      </dsp:txXfrm>
    </dsp:sp>
    <dsp:sp modelId="{7F32DC47-CC1A-49E4-8B2A-1B652151CBFE}">
      <dsp:nvSpPr>
        <dsp:cNvPr id="0" name=""/>
        <dsp:cNvSpPr/>
      </dsp:nvSpPr>
      <dsp:spPr>
        <a:xfrm>
          <a:off x="3200399" y="2079228"/>
          <a:ext cx="4800600" cy="944562"/>
        </a:xfrm>
        <a:prstGeom prst="rightArrow">
          <a:avLst>
            <a:gd name="adj1" fmla="val 75000"/>
            <a:gd name="adj2" fmla="val 50000"/>
          </a:avLst>
        </a:prstGeom>
        <a:solidFill>
          <a:schemeClr val="accent4">
            <a:tint val="40000"/>
            <a:alpha val="90000"/>
            <a:hueOff val="-2630473"/>
            <a:satOff val="14771"/>
            <a:lumOff val="939"/>
            <a:alphaOff val="0"/>
          </a:schemeClr>
        </a:solidFill>
        <a:ln w="25400" cap="flat" cmpd="sng" algn="ctr">
          <a:solidFill>
            <a:schemeClr val="accent4">
              <a:tint val="40000"/>
              <a:alpha val="90000"/>
              <a:hueOff val="-2630473"/>
              <a:satOff val="14771"/>
              <a:lumOff val="93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Arial" panose="020B0604020202020204" pitchFamily="34" charset="0"/>
              <a:cs typeface="Arial" panose="020B0604020202020204" pitchFamily="34" charset="0"/>
            </a:rPr>
            <a:t>instead of detailed argument</a:t>
          </a:r>
          <a:endParaRPr lang="en-US" sz="2600" kern="1200" dirty="0">
            <a:latin typeface="Arial" panose="020B0604020202020204" pitchFamily="34" charset="0"/>
            <a:cs typeface="Arial" panose="020B0604020202020204" pitchFamily="34" charset="0"/>
          </a:endParaRPr>
        </a:p>
      </dsp:txBody>
      <dsp:txXfrm>
        <a:off x="3200399" y="2197298"/>
        <a:ext cx="4446389" cy="708422"/>
      </dsp:txXfrm>
    </dsp:sp>
    <dsp:sp modelId="{F3E3D0BA-EE77-4525-8202-5D10D79F33D9}">
      <dsp:nvSpPr>
        <dsp:cNvPr id="0" name=""/>
        <dsp:cNvSpPr/>
      </dsp:nvSpPr>
      <dsp:spPr>
        <a:xfrm>
          <a:off x="0" y="2079228"/>
          <a:ext cx="3200400" cy="944562"/>
        </a:xfrm>
        <a:prstGeom prst="round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latin typeface="Arial" panose="020B0604020202020204" pitchFamily="34" charset="0"/>
              <a:cs typeface="Arial" panose="020B0604020202020204" pitchFamily="34" charset="0"/>
            </a:rPr>
            <a:t>Focus on main message</a:t>
          </a:r>
          <a:endParaRPr lang="en-US" sz="2800" kern="1200" dirty="0">
            <a:latin typeface="Arial" panose="020B0604020202020204" pitchFamily="34" charset="0"/>
            <a:cs typeface="Arial" panose="020B0604020202020204" pitchFamily="34" charset="0"/>
          </a:endParaRPr>
        </a:p>
      </dsp:txBody>
      <dsp:txXfrm>
        <a:off x="46110" y="2125338"/>
        <a:ext cx="3108180" cy="852342"/>
      </dsp:txXfrm>
    </dsp:sp>
    <dsp:sp modelId="{8FAC585C-7341-4CA9-ABDD-2A902AE9A894}">
      <dsp:nvSpPr>
        <dsp:cNvPr id="0" name=""/>
        <dsp:cNvSpPr/>
      </dsp:nvSpPr>
      <dsp:spPr>
        <a:xfrm>
          <a:off x="3200399" y="3118246"/>
          <a:ext cx="4800600" cy="944562"/>
        </a:xfrm>
        <a:prstGeom prst="rightArrow">
          <a:avLst>
            <a:gd name="adj1" fmla="val 75000"/>
            <a:gd name="adj2" fmla="val 50000"/>
          </a:avLst>
        </a:prstGeom>
        <a:solidFill>
          <a:schemeClr val="accent4">
            <a:tint val="40000"/>
            <a:alpha val="90000"/>
            <a:hueOff val="-3945710"/>
            <a:satOff val="22157"/>
            <a:lumOff val="1408"/>
            <a:alphaOff val="0"/>
          </a:schemeClr>
        </a:solidFill>
        <a:ln w="25400" cap="flat" cmpd="sng" algn="ctr">
          <a:solidFill>
            <a:schemeClr val="accent4">
              <a:tint val="40000"/>
              <a:alpha val="90000"/>
              <a:hueOff val="-3945710"/>
              <a:satOff val="22157"/>
              <a:lumOff val="14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6510" tIns="16510" rIns="16510" bIns="16510" numCol="1" spcCol="1270" anchor="ctr" anchorCtr="0">
          <a:noAutofit/>
        </a:bodyPr>
        <a:lstStyle/>
        <a:p>
          <a:pPr marL="228600" lvl="1" indent="-228600" algn="l" defTabSz="1155700">
            <a:lnSpc>
              <a:spcPct val="90000"/>
            </a:lnSpc>
            <a:spcBef>
              <a:spcPct val="0"/>
            </a:spcBef>
            <a:spcAft>
              <a:spcPct val="15000"/>
            </a:spcAft>
            <a:buChar char="•"/>
          </a:pPr>
          <a:r>
            <a:rPr lang="en-US" sz="2600" kern="1200" dirty="0" smtClean="0">
              <a:latin typeface="Arial" panose="020B0604020202020204" pitchFamily="34" charset="0"/>
              <a:cs typeface="Arial" panose="020B0604020202020204" pitchFamily="34" charset="0"/>
            </a:rPr>
            <a:t>make data’s relevance clear</a:t>
          </a:r>
          <a:endParaRPr lang="en-US" sz="2600" kern="1200" dirty="0">
            <a:latin typeface="Arial" panose="020B0604020202020204" pitchFamily="34" charset="0"/>
            <a:cs typeface="Arial" panose="020B0604020202020204" pitchFamily="34" charset="0"/>
          </a:endParaRPr>
        </a:p>
      </dsp:txBody>
      <dsp:txXfrm>
        <a:off x="3200399" y="3236316"/>
        <a:ext cx="4446389" cy="708422"/>
      </dsp:txXfrm>
    </dsp:sp>
    <dsp:sp modelId="{A8A721DE-A767-4AD4-BDED-8F30D36FE5DE}">
      <dsp:nvSpPr>
        <dsp:cNvPr id="0" name=""/>
        <dsp:cNvSpPr/>
      </dsp:nvSpPr>
      <dsp:spPr>
        <a:xfrm>
          <a:off x="0" y="3118246"/>
          <a:ext cx="3200400" cy="944562"/>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a:lnSpc>
              <a:spcPct val="90000"/>
            </a:lnSpc>
            <a:spcBef>
              <a:spcPct val="0"/>
            </a:spcBef>
            <a:spcAft>
              <a:spcPct val="35000"/>
            </a:spcAft>
          </a:pPr>
          <a:r>
            <a:rPr lang="en-US" sz="2800" kern="1200" dirty="0" smtClean="0">
              <a:latin typeface="Arial" panose="020B0604020202020204" pitchFamily="34" charset="0"/>
              <a:cs typeface="Arial" panose="020B0604020202020204" pitchFamily="34" charset="0"/>
            </a:rPr>
            <a:t>Explain impact of data</a:t>
          </a:r>
          <a:endParaRPr lang="en-US" sz="2800" kern="1200" dirty="0">
            <a:latin typeface="Arial" panose="020B0604020202020204" pitchFamily="34" charset="0"/>
            <a:cs typeface="Arial" panose="020B0604020202020204" pitchFamily="34" charset="0"/>
          </a:endParaRPr>
        </a:p>
      </dsp:txBody>
      <dsp:txXfrm>
        <a:off x="46110" y="3164356"/>
        <a:ext cx="3108180" cy="852342"/>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dirty="0"/>
          </a:p>
        </p:txBody>
      </p:sp>
      <p:sp>
        <p:nvSpPr>
          <p:cNvPr id="3" name="Date Placeholder 2"/>
          <p:cNvSpPr>
            <a:spLocks noGrp="1"/>
          </p:cNvSpPr>
          <p:nvPr>
            <p:ph type="dt" sz="quarter" idx="1"/>
          </p:nvPr>
        </p:nvSpPr>
        <p:spPr>
          <a:xfrm>
            <a:off x="4014100" y="0"/>
            <a:ext cx="3070860" cy="468630"/>
          </a:xfrm>
          <a:prstGeom prst="rect">
            <a:avLst/>
          </a:prstGeom>
        </p:spPr>
        <p:txBody>
          <a:bodyPr vert="horz" lIns="94046" tIns="47023" rIns="94046" bIns="47023" rtlCol="0"/>
          <a:lstStyle>
            <a:lvl1pPr algn="r">
              <a:defRPr sz="1200"/>
            </a:lvl1pPr>
          </a:lstStyle>
          <a:p>
            <a:fld id="{36875781-92B0-45B1-9181-6D63C194258A}" type="datetimeFigureOut">
              <a:rPr lang="en-US" smtClean="0"/>
              <a:pPr/>
              <a:t>11/10/17</a:t>
            </a:fld>
            <a:endParaRPr lang="en-US" dirty="0"/>
          </a:p>
        </p:txBody>
      </p:sp>
      <p:sp>
        <p:nvSpPr>
          <p:cNvPr id="4" name="Footer Placeholder 3"/>
          <p:cNvSpPr>
            <a:spLocks noGrp="1"/>
          </p:cNvSpPr>
          <p:nvPr>
            <p:ph type="ftr" sz="quarter" idx="2"/>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14100" y="8902343"/>
            <a:ext cx="3070860" cy="468630"/>
          </a:xfrm>
          <a:prstGeom prst="rect">
            <a:avLst/>
          </a:prstGeom>
        </p:spPr>
        <p:txBody>
          <a:bodyPr vert="horz" lIns="94046" tIns="47023" rIns="94046" bIns="47023" rtlCol="0" anchor="b"/>
          <a:lstStyle>
            <a:lvl1pPr algn="r">
              <a:defRPr sz="1200"/>
            </a:lvl1pPr>
          </a:lstStyle>
          <a:p>
            <a:fld id="{9268E24D-3B96-4486-B221-D41E284D0481}" type="slidenum">
              <a:rPr lang="en-US" smtClean="0"/>
              <a:pPr/>
              <a:t>‹#›</a:t>
            </a:fld>
            <a:endParaRPr lang="en-US" dirty="0"/>
          </a:p>
        </p:txBody>
      </p:sp>
    </p:spTree>
    <p:extLst>
      <p:ext uri="{BB962C8B-B14F-4D97-AF65-F5344CB8AC3E}">
        <p14:creationId xmlns:p14="http://schemas.microsoft.com/office/powerpoint/2010/main" val="7925701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0860" cy="468630"/>
          </a:xfrm>
          <a:prstGeom prst="rect">
            <a:avLst/>
          </a:prstGeom>
        </p:spPr>
        <p:txBody>
          <a:bodyPr vert="horz" lIns="94046" tIns="47023" rIns="94046" bIns="47023" rtlCol="0"/>
          <a:lstStyle>
            <a:lvl1pPr algn="l">
              <a:defRPr sz="1200"/>
            </a:lvl1pPr>
          </a:lstStyle>
          <a:p>
            <a:endParaRPr lang="en-US" dirty="0"/>
          </a:p>
        </p:txBody>
      </p:sp>
      <p:sp>
        <p:nvSpPr>
          <p:cNvPr id="3" name="Date Placeholder 2"/>
          <p:cNvSpPr>
            <a:spLocks noGrp="1"/>
          </p:cNvSpPr>
          <p:nvPr>
            <p:ph type="dt" idx="1"/>
          </p:nvPr>
        </p:nvSpPr>
        <p:spPr>
          <a:xfrm>
            <a:off x="4014100" y="0"/>
            <a:ext cx="3070860" cy="468630"/>
          </a:xfrm>
          <a:prstGeom prst="rect">
            <a:avLst/>
          </a:prstGeom>
        </p:spPr>
        <p:txBody>
          <a:bodyPr vert="horz" lIns="94046" tIns="47023" rIns="94046" bIns="47023" rtlCol="0"/>
          <a:lstStyle>
            <a:lvl1pPr algn="r">
              <a:defRPr sz="1200"/>
            </a:lvl1pPr>
          </a:lstStyle>
          <a:p>
            <a:fld id="{0230BDE6-4E85-4A6F-80F6-88781F3271F9}" type="datetimeFigureOut">
              <a:rPr lang="en-US" smtClean="0"/>
              <a:pPr/>
              <a:t>11/10/17</a:t>
            </a:fld>
            <a:endParaRPr lang="en-US" dirty="0"/>
          </a:p>
        </p:txBody>
      </p:sp>
      <p:sp>
        <p:nvSpPr>
          <p:cNvPr id="4" name="Slide Image Placeholder 3"/>
          <p:cNvSpPr>
            <a:spLocks noGrp="1" noRot="1" noChangeAspect="1"/>
          </p:cNvSpPr>
          <p:nvPr>
            <p:ph type="sldImg" idx="2"/>
          </p:nvPr>
        </p:nvSpPr>
        <p:spPr>
          <a:xfrm>
            <a:off x="1200150" y="703263"/>
            <a:ext cx="4686300" cy="3514725"/>
          </a:xfrm>
          <a:prstGeom prst="rect">
            <a:avLst/>
          </a:prstGeom>
          <a:noFill/>
          <a:ln w="12700">
            <a:solidFill>
              <a:prstClr val="black"/>
            </a:solidFill>
          </a:ln>
        </p:spPr>
        <p:txBody>
          <a:bodyPr vert="horz" lIns="94046" tIns="47023" rIns="94046" bIns="47023" rtlCol="0" anchor="ctr"/>
          <a:lstStyle/>
          <a:p>
            <a:endParaRPr lang="en-US" dirty="0"/>
          </a:p>
        </p:txBody>
      </p:sp>
      <p:sp>
        <p:nvSpPr>
          <p:cNvPr id="5" name="Notes Placeholder 4"/>
          <p:cNvSpPr>
            <a:spLocks noGrp="1"/>
          </p:cNvSpPr>
          <p:nvPr>
            <p:ph type="body" sz="quarter" idx="3"/>
          </p:nvPr>
        </p:nvSpPr>
        <p:spPr>
          <a:xfrm>
            <a:off x="708660" y="4451985"/>
            <a:ext cx="5669280" cy="4217670"/>
          </a:xfrm>
          <a:prstGeom prst="rect">
            <a:avLst/>
          </a:prstGeom>
        </p:spPr>
        <p:txBody>
          <a:bodyPr vert="horz" lIns="94046" tIns="47023" rIns="94046" bIns="4702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02343"/>
            <a:ext cx="3070860" cy="468630"/>
          </a:xfrm>
          <a:prstGeom prst="rect">
            <a:avLst/>
          </a:prstGeom>
        </p:spPr>
        <p:txBody>
          <a:bodyPr vert="horz" lIns="94046" tIns="47023" rIns="94046" bIns="47023"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14100" y="8902343"/>
            <a:ext cx="3070860" cy="468630"/>
          </a:xfrm>
          <a:prstGeom prst="rect">
            <a:avLst/>
          </a:prstGeom>
        </p:spPr>
        <p:txBody>
          <a:bodyPr vert="horz" lIns="94046" tIns="47023" rIns="94046" bIns="47023" rtlCol="0" anchor="b"/>
          <a:lstStyle>
            <a:lvl1pPr algn="r">
              <a:defRPr sz="1200"/>
            </a:lvl1pPr>
          </a:lstStyle>
          <a:p>
            <a:fld id="{EB425539-E251-4053-9A4D-8F8D7FFF5CE1}" type="slidenum">
              <a:rPr lang="en-US" smtClean="0"/>
              <a:pPr/>
              <a:t>‹#›</a:t>
            </a:fld>
            <a:endParaRPr lang="en-US" dirty="0"/>
          </a:p>
        </p:txBody>
      </p:sp>
    </p:spTree>
    <p:extLst>
      <p:ext uri="{BB962C8B-B14F-4D97-AF65-F5344CB8AC3E}">
        <p14:creationId xmlns:p14="http://schemas.microsoft.com/office/powerpoint/2010/main" val="3310442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u="sng" dirty="0" smtClean="0"/>
              <a:t> Talking Points:</a:t>
            </a:r>
          </a:p>
          <a:p>
            <a:pPr marL="0" indent="0">
              <a:buFont typeface="Arial" pitchFamily="34" charset="0"/>
              <a:buNone/>
            </a:pPr>
            <a:endParaRPr lang="en-US" dirty="0" smtClean="0"/>
          </a:p>
          <a:p>
            <a:pPr marL="171450" indent="-171450">
              <a:buFont typeface="Arial" pitchFamily="34" charset="0"/>
              <a:buChar char="•"/>
            </a:pPr>
            <a:r>
              <a:rPr lang="en-US" dirty="0" smtClean="0"/>
              <a:t>In</a:t>
            </a:r>
            <a:r>
              <a:rPr lang="en-US" baseline="0" dirty="0" smtClean="0"/>
              <a:t> this session we will </a:t>
            </a:r>
            <a:r>
              <a:rPr lang="en-US" sz="1200" b="0" strike="noStrike" kern="1200" baseline="0" dirty="0" smtClean="0">
                <a:solidFill>
                  <a:schemeClr val="tx1"/>
                </a:solidFill>
                <a:effectLst/>
                <a:latin typeface="+mn-lt"/>
                <a:ea typeface="+mn-ea"/>
                <a:cs typeface="Arial" panose="020B0604020202020204" pitchFamily="34" charset="0"/>
              </a:rPr>
              <a:t>provide you with best practices for creating a communication plan for your evidence-based strategy.</a:t>
            </a:r>
            <a:endParaRPr lang="en-US" sz="1200" b="0" kern="1200" baseline="0" dirty="0" smtClean="0">
              <a:solidFill>
                <a:schemeClr val="tx1"/>
              </a:solidFill>
              <a:effectLst/>
              <a:latin typeface="+mn-lt"/>
              <a:ea typeface="+mn-ea"/>
              <a:cs typeface="Arial" panose="020B0604020202020204" pitchFamily="34" charset="0"/>
            </a:endParaRPr>
          </a:p>
          <a:p>
            <a:pPr marL="0" indent="0">
              <a:buFont typeface="Arial" pitchFamily="34" charset="0"/>
              <a:buNone/>
            </a:pPr>
            <a:endParaRPr lang="en-US" b="1" u="sng" dirty="0" smtClean="0"/>
          </a:p>
          <a:p>
            <a:pPr marL="0" indent="0">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EB425539-E251-4053-9A4D-8F8D7FFF5CE1}"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457373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b="1" u="sng" dirty="0" smtClean="0"/>
              <a:t>Talking Points:</a:t>
            </a:r>
          </a:p>
          <a:p>
            <a:endParaRPr lang="en-US" dirty="0" smtClean="0"/>
          </a:p>
          <a:p>
            <a:r>
              <a:rPr lang="en-US" b="1" i="1" dirty="0" smtClean="0"/>
              <a:t>Using same list of audiences from prior</a:t>
            </a:r>
            <a:r>
              <a:rPr lang="en-US" b="1" i="1" baseline="0" dirty="0" smtClean="0"/>
              <a:t> slide, talk about channels that might be most effective.</a:t>
            </a:r>
            <a:endParaRPr lang="en-US" b="1" i="1"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10</a:t>
            </a:fld>
            <a:endParaRPr lang="en-US"/>
          </a:p>
        </p:txBody>
      </p:sp>
    </p:spTree>
    <p:extLst>
      <p:ext uri="{BB962C8B-B14F-4D97-AF65-F5344CB8AC3E}">
        <p14:creationId xmlns:p14="http://schemas.microsoft.com/office/powerpoint/2010/main" val="4032924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b="1" u="sng" dirty="0" smtClean="0"/>
              <a:t>Talking Points:</a:t>
            </a:r>
          </a:p>
          <a:p>
            <a:endParaRPr lang="en-US" dirty="0" smtClean="0"/>
          </a:p>
          <a:p>
            <a:pPr marL="171450" indent="-171450">
              <a:buFont typeface="Arial" panose="020B0604020202020204" pitchFamily="34" charset="0"/>
              <a:buChar char="•"/>
            </a:pPr>
            <a:r>
              <a:rPr lang="en-US" dirty="0" smtClean="0"/>
              <a:t>A key point to remember is that tailoring messages requires that you know your audience. </a:t>
            </a:r>
          </a:p>
          <a:p>
            <a:pPr marL="171450" indent="-171450">
              <a:buFont typeface="Arial" panose="020B0604020202020204" pitchFamily="34" charset="0"/>
              <a:buChar char="•"/>
            </a:pPr>
            <a:r>
              <a:rPr lang="en-US" dirty="0" smtClean="0"/>
              <a:t>It’s important</a:t>
            </a:r>
            <a:r>
              <a:rPr lang="en-US" baseline="0" dirty="0" smtClean="0"/>
              <a:t> to get feedback/test message content, format, and channels.</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none" baseline="0" dirty="0" smtClean="0">
                <a:latin typeface="+mn-lt"/>
                <a:cs typeface="Times New Roman" panose="02020603050405020304" pitchFamily="18" charset="0"/>
              </a:rPr>
              <a:t>Although this is time intensive up-front, it will help ensure the overall success of your EBI implementation and sustainability.</a:t>
            </a:r>
          </a:p>
          <a:p>
            <a:r>
              <a:rPr lang="en-US" dirty="0" smtClean="0"/>
              <a:t> </a:t>
            </a:r>
          </a:p>
          <a:p>
            <a:r>
              <a:rPr lang="en-US" b="1" i="1" dirty="0" smtClean="0"/>
              <a:t>*Ask the audience: What are some ways you might get feedback</a:t>
            </a:r>
            <a:r>
              <a:rPr lang="en-US" b="1" i="1" baseline="0" dirty="0" smtClean="0"/>
              <a:t> from members of your intended audience?</a:t>
            </a:r>
            <a:endParaRPr lang="en-US" b="1" i="1" dirty="0"/>
          </a:p>
        </p:txBody>
      </p:sp>
      <p:sp>
        <p:nvSpPr>
          <p:cNvPr id="4" name="Slide Number Placeholder 3"/>
          <p:cNvSpPr>
            <a:spLocks noGrp="1"/>
          </p:cNvSpPr>
          <p:nvPr>
            <p:ph type="sldNum" sz="quarter" idx="10"/>
          </p:nvPr>
        </p:nvSpPr>
        <p:spPr/>
        <p:txBody>
          <a:bodyPr/>
          <a:lstStyle/>
          <a:p>
            <a:fld id="{3E505E57-8595-4787-9666-FEBF6AE793E1}" type="slidenum">
              <a:rPr lang="en-US" smtClean="0"/>
              <a:pPr/>
              <a:t>11</a:t>
            </a:fld>
            <a:endParaRPr lang="en-US"/>
          </a:p>
        </p:txBody>
      </p:sp>
    </p:spTree>
    <p:extLst>
      <p:ext uri="{BB962C8B-B14F-4D97-AF65-F5344CB8AC3E}">
        <p14:creationId xmlns:p14="http://schemas.microsoft.com/office/powerpoint/2010/main" val="894453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b="1" u="sng" dirty="0" smtClean="0"/>
              <a:t>Talking Points:</a:t>
            </a:r>
          </a:p>
          <a:p>
            <a:pPr marL="171450" indent="-171450">
              <a:buFont typeface="Arial" panose="020B0604020202020204" pitchFamily="34" charset="0"/>
              <a:buChar char="•"/>
            </a:pPr>
            <a:endParaRPr lang="en-US" sz="1200" dirty="0" smtClean="0">
              <a:solidFill>
                <a:schemeClr val="bg1"/>
              </a:solidFill>
            </a:endParaRPr>
          </a:p>
          <a:p>
            <a:pPr marL="171450" indent="-171450">
              <a:buFont typeface="Arial" panose="020B0604020202020204" pitchFamily="34" charset="0"/>
              <a:buChar char="•"/>
            </a:pPr>
            <a:r>
              <a:rPr lang="en-US" sz="1200" dirty="0" smtClean="0">
                <a:solidFill>
                  <a:schemeClr val="bg1"/>
                </a:solidFill>
              </a:rPr>
              <a:t>Interpersonal communication channels are among the most effective.</a:t>
            </a:r>
            <a:endParaRPr lang="en-US" dirty="0" smtClean="0"/>
          </a:p>
          <a:p>
            <a:pPr marL="171450" indent="-171450">
              <a:buFont typeface="Arial" panose="020B0604020202020204" pitchFamily="34" charset="0"/>
              <a:buChar char="•"/>
            </a:pPr>
            <a:r>
              <a:rPr lang="en-US" b="1" i="1" dirty="0" smtClean="0"/>
              <a:t>Ask the audience:</a:t>
            </a:r>
            <a:r>
              <a:rPr lang="en-US" b="1" i="1" baseline="0" dirty="0" smtClean="0"/>
              <a:t> </a:t>
            </a:r>
            <a:r>
              <a:rPr lang="en-US" dirty="0" smtClean="0"/>
              <a:t>Who are the</a:t>
            </a:r>
            <a:r>
              <a:rPr lang="en-US" baseline="0" dirty="0" smtClean="0"/>
              <a:t> trusted opinion leaders in the communities you are a part of. In Your worksite, neighborhood, faith community? The school your children attend? </a:t>
            </a:r>
            <a:r>
              <a:rPr lang="en-US" dirty="0" smtClean="0"/>
              <a:t>Flip back to slide 10 – how might you engage</a:t>
            </a:r>
            <a:r>
              <a:rPr lang="en-US" baseline="0" dirty="0" smtClean="0"/>
              <a:t> trusted opinion leaders to assist with your communications? For example, ask head of the PTA to post information on the PTA Facebook page. Or have the PE teacher write a brief article for the school newsletter.</a:t>
            </a:r>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12</a:t>
            </a:fld>
            <a:endParaRPr lang="en-US"/>
          </a:p>
        </p:txBody>
      </p:sp>
    </p:spTree>
    <p:extLst>
      <p:ext uri="{BB962C8B-B14F-4D97-AF65-F5344CB8AC3E}">
        <p14:creationId xmlns:p14="http://schemas.microsoft.com/office/powerpoint/2010/main" val="3461767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1" dirty="0" smtClean="0">
                <a:ea typeface="ＭＳ Ｐゴシック" charset="0"/>
                <a:cs typeface="ＭＳ Ｐゴシック" charset="0"/>
              </a:rPr>
              <a:t>Using the</a:t>
            </a:r>
            <a:r>
              <a:rPr lang="en-US" b="1" i="1" baseline="0" dirty="0" smtClean="0">
                <a:ea typeface="ＭＳ Ｐゴシック" charset="0"/>
                <a:cs typeface="ＭＳ Ｐゴシック" charset="0"/>
              </a:rPr>
              <a:t> Communication Plan Activity</a:t>
            </a:r>
            <a:endParaRPr lang="en-US" b="1" i="1" dirty="0" smtClean="0">
              <a:ea typeface="ＭＳ Ｐゴシック" charset="0"/>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ea typeface="ＭＳ Ｐゴシック" charset="0"/>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smtClean="0">
                <a:ea typeface="ＭＳ Ｐゴシック" charset="0"/>
                <a:cs typeface="ＭＳ Ｐゴシック" charset="0"/>
              </a:rPr>
              <a:t>Activity</a:t>
            </a:r>
            <a:r>
              <a:rPr lang="en-US" b="1" u="sng" baseline="0" dirty="0" smtClean="0">
                <a:ea typeface="ＭＳ Ｐゴシック" charset="0"/>
                <a:cs typeface="ＭＳ Ｐゴシック" charset="0"/>
              </a:rPr>
              <a:t> Instructions:</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ea typeface="ＭＳ Ｐゴシック" charset="0"/>
                <a:cs typeface="ＭＳ Ｐゴシック" charset="0"/>
              </a:rPr>
              <a:t>Share Communication</a:t>
            </a:r>
            <a:r>
              <a:rPr lang="en-US" baseline="0" dirty="0" smtClean="0">
                <a:ea typeface="ＭＳ Ｐゴシック" charset="0"/>
                <a:cs typeface="ＭＳ Ｐゴシック" charset="0"/>
              </a:rPr>
              <a:t> Plan Handout (template and/or blank) </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ea typeface="ＭＳ Ｐゴシック" charset="0"/>
                <a:cs typeface="ＭＳ Ｐゴシック" charset="0"/>
              </a:rPr>
              <a:t>Have audience work in pairs or groups, give them about 10 minutes to work on activity</a:t>
            </a:r>
          </a:p>
          <a:p>
            <a:pPr marL="171450" marR="0" indent="-1714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ea typeface="ＭＳ Ｐゴシック" charset="0"/>
                <a:cs typeface="ＭＳ Ｐゴシック" charset="0"/>
              </a:rPr>
              <a:t>Have everyone report back to the main group.</a:t>
            </a:r>
            <a:endParaRPr lang="en-US" dirty="0" smtClean="0">
              <a:ea typeface="ＭＳ Ｐゴシック" charset="0"/>
              <a:cs typeface="ＭＳ Ｐゴシック" charset="0"/>
            </a:endParaRPr>
          </a:p>
          <a:p>
            <a:endParaRPr lang="en-US" dirty="0" smtClean="0"/>
          </a:p>
        </p:txBody>
      </p:sp>
      <p:sp>
        <p:nvSpPr>
          <p:cNvPr id="4" name="Slide Number Placeholder 3"/>
          <p:cNvSpPr>
            <a:spLocks noGrp="1"/>
          </p:cNvSpPr>
          <p:nvPr>
            <p:ph type="sldNum" sz="quarter" idx="10"/>
          </p:nvPr>
        </p:nvSpPr>
        <p:spPr/>
        <p:txBody>
          <a:bodyPr/>
          <a:lstStyle/>
          <a:p>
            <a:fld id="{26656114-1D70-4D64-852C-D181A1E80028}" type="slidenum">
              <a:rPr lang="en-US" smtClean="0"/>
              <a:pPr/>
              <a:t>13</a:t>
            </a:fld>
            <a:endParaRPr lang="en-US"/>
          </a:p>
        </p:txBody>
      </p:sp>
    </p:spTree>
    <p:extLst>
      <p:ext uri="{BB962C8B-B14F-4D97-AF65-F5344CB8AC3E}">
        <p14:creationId xmlns:p14="http://schemas.microsoft.com/office/powerpoint/2010/main" val="42449422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smtClean="0"/>
              <a:t>Talking Points:</a:t>
            </a: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US" sz="1200" dirty="0" smtClean="0">
                <a:latin typeface="+mn-lt"/>
              </a:rPr>
              <a:t>When you are communicating about the assessment, planning, implementation,</a:t>
            </a:r>
            <a:r>
              <a:rPr lang="en-US" sz="1200" baseline="0" dirty="0" smtClean="0">
                <a:latin typeface="+mn-lt"/>
              </a:rPr>
              <a:t> or results/impact/evaluation of your EBI, here are some tips for presenting audience-friendly data.</a:t>
            </a:r>
            <a:endParaRPr lang="en-US" sz="1200" dirty="0" smtClean="0">
              <a:latin typeface="+mn-lt"/>
            </a:endParaRP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US" sz="1200" baseline="0" dirty="0" smtClean="0">
                <a:latin typeface="+mn-lt"/>
              </a:rPr>
              <a:t>Avoid technical terms and difficult math concepts. Select one or two key messages and focus on those messages.  </a:t>
            </a: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US" sz="1200" baseline="0" dirty="0" smtClean="0">
                <a:latin typeface="+mn-lt"/>
              </a:rPr>
              <a:t>Focus on your main message (often called the ‘SOCO: Single Overriding Communication Objective’). Avoid getting into the weeds or details of the data which can steer you off message. In other words, what is the single message or action your audience should take away?</a:t>
            </a: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r>
              <a:rPr lang="en-US" sz="1200" baseline="0" dirty="0" smtClean="0">
                <a:latin typeface="+mn-lt"/>
              </a:rPr>
              <a:t>Also focus on the relevance – how is this data important to your specific audience member- how does it impact them?</a:t>
            </a:r>
          </a:p>
          <a:p>
            <a:pPr marL="171450" marR="0" indent="-171450" algn="l" defTabSz="914400" rtl="0" eaLnBrk="0" fontAlgn="base" latinLnBrk="0" hangingPunct="0">
              <a:lnSpc>
                <a:spcPct val="100000"/>
              </a:lnSpc>
              <a:spcBef>
                <a:spcPts val="0"/>
              </a:spcBef>
              <a:spcAft>
                <a:spcPct val="0"/>
              </a:spcAft>
              <a:buClrTx/>
              <a:buSzTx/>
              <a:buFont typeface="Arial" panose="020B0604020202020204" pitchFamily="34" charset="0"/>
              <a:buChar char="•"/>
              <a:tabLst/>
              <a:defRPr/>
            </a:pPr>
            <a:endParaRPr lang="en-US" sz="1200" dirty="0" smtClean="0">
              <a:latin typeface="+mn-lt"/>
            </a:endParaRPr>
          </a:p>
          <a:p>
            <a:pPr>
              <a:lnSpc>
                <a:spcPct val="100000"/>
              </a:lnSpc>
              <a:spcBef>
                <a:spcPts val="0"/>
              </a:spcBef>
            </a:pPr>
            <a:endParaRPr lang="en-US" sz="1200" b="1" dirty="0" smtClean="0">
              <a:latin typeface="+mn-lt"/>
            </a:endParaRPr>
          </a:p>
          <a:p>
            <a:pPr>
              <a:lnSpc>
                <a:spcPct val="100000"/>
              </a:lnSpc>
              <a:spcBef>
                <a:spcPts val="0"/>
              </a:spcBef>
            </a:pPr>
            <a:endParaRPr lang="en-US" sz="120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3E505E57-8595-4787-9666-FEBF6AE793E1}" type="slidenum">
              <a:rPr lang="en-US" smtClean="0"/>
              <a:pPr/>
              <a:t>14</a:t>
            </a:fld>
            <a:endParaRPr lang="en-US"/>
          </a:p>
        </p:txBody>
      </p:sp>
    </p:spTree>
    <p:extLst>
      <p:ext uri="{BB962C8B-B14F-4D97-AF65-F5344CB8AC3E}">
        <p14:creationId xmlns:p14="http://schemas.microsoft.com/office/powerpoint/2010/main" val="4171844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0000"/>
              </a:lnSpc>
              <a:spcBef>
                <a:spcPts val="0"/>
              </a:spcBef>
            </a:pPr>
            <a:r>
              <a:rPr lang="en-US" sz="1200" b="1" u="sng" dirty="0" smtClean="0">
                <a:latin typeface="+mn-lt"/>
              </a:rPr>
              <a:t>Talking Points</a:t>
            </a:r>
          </a:p>
          <a:p>
            <a:pPr marL="171450" indent="-171450">
              <a:lnSpc>
                <a:spcPct val="100000"/>
              </a:lnSpc>
              <a:spcBef>
                <a:spcPts val="0"/>
              </a:spcBef>
              <a:buFont typeface="Arial" panose="020B0604020202020204" pitchFamily="34" charset="0"/>
              <a:buChar char="•"/>
            </a:pPr>
            <a:r>
              <a:rPr lang="en-US" sz="1200" baseline="0" dirty="0" smtClean="0">
                <a:latin typeface="+mn-lt"/>
              </a:rPr>
              <a:t>It’s also important to emphasize when sharing data or EBI evaluation results to avoid overly complex graphics.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smtClean="0">
                <a:latin typeface="+mn-lt"/>
              </a:rPr>
              <a:t>Both of these graphics have</a:t>
            </a:r>
            <a:r>
              <a:rPr lang="en-US" sz="1200" baseline="0" dirty="0" smtClean="0">
                <a:latin typeface="+mn-lt"/>
              </a:rPr>
              <a:t> more data than most people will readily take the time to absorb. </a:t>
            </a:r>
          </a:p>
          <a:p>
            <a:pPr marL="171450" indent="-171450">
              <a:lnSpc>
                <a:spcPct val="100000"/>
              </a:lnSpc>
              <a:spcBef>
                <a:spcPts val="0"/>
              </a:spcBef>
              <a:buFont typeface="Arial" panose="020B0604020202020204" pitchFamily="34" charset="0"/>
              <a:buChar char="•"/>
            </a:pPr>
            <a:r>
              <a:rPr lang="en-US" sz="1200" baseline="0" dirty="0" smtClean="0">
                <a:latin typeface="+mn-lt"/>
              </a:rPr>
              <a:t>In public health, we sometimes forget that audiences may not be as familiar with distilling information from data charts and graphs. The general rule is, if this graph was left on a table, would someone picking it up be able to understand the key messages quickly?</a:t>
            </a:r>
          </a:p>
          <a:p>
            <a:pPr marL="171450" indent="-171450">
              <a:lnSpc>
                <a:spcPct val="100000"/>
              </a:lnSpc>
              <a:spcBef>
                <a:spcPts val="0"/>
              </a:spcBef>
              <a:buFont typeface="Arial" panose="020B0604020202020204" pitchFamily="34" charset="0"/>
              <a:buChar char="•"/>
            </a:pPr>
            <a:r>
              <a:rPr lang="en-US" sz="1200" baseline="0" dirty="0" smtClean="0">
                <a:latin typeface="+mn-lt"/>
              </a:rPr>
              <a:t>Instead of complex graphics, consider using: </a:t>
            </a:r>
            <a:r>
              <a:rPr lang="en-US" sz="1200" dirty="0" smtClean="0">
                <a:latin typeface="+mn-lt"/>
              </a:rPr>
              <a:t>simple graphics, infographics, stories, photos (with permissions of course),</a:t>
            </a:r>
            <a:r>
              <a:rPr lang="en-US" sz="1200" baseline="0" dirty="0" smtClean="0">
                <a:latin typeface="+mn-lt"/>
              </a:rPr>
              <a:t> q</a:t>
            </a:r>
            <a:r>
              <a:rPr lang="en-US" sz="1200" dirty="0" smtClean="0">
                <a:latin typeface="+mn-lt"/>
              </a:rPr>
              <a:t>uotations, summary statistics, or maps.</a:t>
            </a:r>
            <a:r>
              <a:rPr lang="en-US" sz="1200" baseline="0" dirty="0" smtClean="0">
                <a:latin typeface="+mn-lt"/>
              </a:rPr>
              <a:t> </a:t>
            </a:r>
            <a:endParaRPr lang="en-US" sz="1200"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15</a:t>
            </a:fld>
            <a:endParaRPr lang="en-US" dirty="0"/>
          </a:p>
        </p:txBody>
      </p:sp>
    </p:spTree>
    <p:extLst>
      <p:ext uri="{BB962C8B-B14F-4D97-AF65-F5344CB8AC3E}">
        <p14:creationId xmlns:p14="http://schemas.microsoft.com/office/powerpoint/2010/main" val="6786692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Here’s an example of an infographic sharing the impact of the Safe Routes to Schools program.</a:t>
            </a:r>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b="1" i="1" dirty="0" smtClean="0"/>
              <a:t>*Ask</a:t>
            </a:r>
            <a:r>
              <a:rPr lang="en-US" b="1" i="1" baseline="0" dirty="0" smtClean="0"/>
              <a:t> the audience: what are some other ideas for sharing program impact?</a:t>
            </a:r>
            <a:endParaRPr lang="en-US" b="1" i="1" dirty="0" smtClean="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16</a:t>
            </a:fld>
            <a:endParaRPr lang="en-US" dirty="0"/>
          </a:p>
        </p:txBody>
      </p:sp>
    </p:spTree>
    <p:extLst>
      <p:ext uri="{BB962C8B-B14F-4D97-AF65-F5344CB8AC3E}">
        <p14:creationId xmlns:p14="http://schemas.microsoft.com/office/powerpoint/2010/main" val="3599200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With any communication plan, it can be challenging getting</a:t>
            </a:r>
            <a:r>
              <a:rPr lang="en-US" baseline="0" dirty="0" smtClean="0"/>
              <a:t> your audience’s attention.</a:t>
            </a:r>
          </a:p>
          <a:p>
            <a:pPr marL="171450" indent="-171450">
              <a:buFont typeface="Arial" panose="020B0604020202020204" pitchFamily="34" charset="0"/>
              <a:buChar char="•"/>
            </a:pPr>
            <a:r>
              <a:rPr lang="en-US" baseline="0" dirty="0" smtClean="0"/>
              <a:t>Here are some ideas.</a:t>
            </a:r>
            <a:endParaRPr lang="en-US" dirty="0" smtClean="0"/>
          </a:p>
        </p:txBody>
      </p:sp>
      <p:sp>
        <p:nvSpPr>
          <p:cNvPr id="4" name="Slide Number Placeholder 3"/>
          <p:cNvSpPr>
            <a:spLocks noGrp="1"/>
          </p:cNvSpPr>
          <p:nvPr>
            <p:ph type="sldNum" sz="quarter" idx="10"/>
          </p:nvPr>
        </p:nvSpPr>
        <p:spPr/>
        <p:txBody>
          <a:bodyPr/>
          <a:lstStyle/>
          <a:p>
            <a:fld id="{EB425539-E251-4053-9A4D-8F8D7FFF5CE1}" type="slidenum">
              <a:rPr lang="en-US" smtClean="0"/>
              <a:pPr/>
              <a:t>17</a:t>
            </a:fld>
            <a:endParaRPr lang="en-US" dirty="0"/>
          </a:p>
        </p:txBody>
      </p:sp>
    </p:spTree>
    <p:extLst>
      <p:ext uri="{BB962C8B-B14F-4D97-AF65-F5344CB8AC3E}">
        <p14:creationId xmlns:p14="http://schemas.microsoft.com/office/powerpoint/2010/main" val="1136099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You</a:t>
            </a:r>
            <a:r>
              <a:rPr lang="en-US" baseline="0" dirty="0" smtClean="0"/>
              <a:t> can incorporate the following elements to help improve your communication message and format.</a:t>
            </a:r>
            <a:endParaRPr lang="en-US" dirty="0" smtClean="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18</a:t>
            </a:fld>
            <a:endParaRPr lang="en-US" dirty="0"/>
          </a:p>
        </p:txBody>
      </p:sp>
    </p:spTree>
    <p:extLst>
      <p:ext uri="{BB962C8B-B14F-4D97-AF65-F5344CB8AC3E}">
        <p14:creationId xmlns:p14="http://schemas.microsoft.com/office/powerpoint/2010/main" val="3948508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You</a:t>
            </a:r>
            <a:r>
              <a:rPr lang="en-US" baseline="0" dirty="0" smtClean="0"/>
              <a:t> can incorporate the following elements to help improve your communication message and format.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Example –</a:t>
            </a:r>
            <a:r>
              <a:rPr lang="en-US" baseline="0" dirty="0" smtClean="0"/>
              <a:t> what’s trending in right direction, what’s wrong. What’s your key point, combine with photos</a:t>
            </a:r>
            <a:endParaRPr lang="en-US" dirty="0" smtClean="0"/>
          </a:p>
          <a:p>
            <a:pPr marL="171450" indent="-171450">
              <a:buFont typeface="Arial" panose="020B0604020202020204"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19</a:t>
            </a:fld>
            <a:endParaRPr lang="en-US" dirty="0"/>
          </a:p>
        </p:txBody>
      </p:sp>
    </p:spTree>
    <p:extLst>
      <p:ext uri="{BB962C8B-B14F-4D97-AF65-F5344CB8AC3E}">
        <p14:creationId xmlns:p14="http://schemas.microsoft.com/office/powerpoint/2010/main" val="15372847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0" indent="0">
              <a:buFont typeface="Arial" pitchFamily="34" charset="0"/>
              <a:buNone/>
            </a:pPr>
            <a:r>
              <a:rPr lang="en-US" b="0" u="none" dirty="0" smtClean="0">
                <a:latin typeface="+mn-lt"/>
                <a:cs typeface="Times New Roman" panose="02020603050405020304" pitchFamily="18" charset="0"/>
              </a:rPr>
              <a:t>The session</a:t>
            </a:r>
            <a:r>
              <a:rPr lang="en-US" b="0" u="none" baseline="0" dirty="0" smtClean="0">
                <a:latin typeface="+mn-lt"/>
                <a:cs typeface="Times New Roman" panose="02020603050405020304" pitchFamily="18" charset="0"/>
              </a:rPr>
              <a:t> objectives</a:t>
            </a:r>
            <a:r>
              <a:rPr lang="en-US" b="0" u="none" dirty="0" smtClean="0">
                <a:latin typeface="+mn-lt"/>
                <a:cs typeface="Times New Roman" panose="02020603050405020304" pitchFamily="18" charset="0"/>
              </a:rPr>
              <a:t> are</a:t>
            </a:r>
            <a:r>
              <a:rPr lang="en-US" b="0" u="none" baseline="0" dirty="0" smtClean="0">
                <a:latin typeface="+mn-lt"/>
                <a:cs typeface="Times New Roman" panose="02020603050405020304" pitchFamily="18" charset="0"/>
              </a:rPr>
              <a:t>:</a:t>
            </a:r>
          </a:p>
          <a:p>
            <a:pPr marL="171450" indent="-171450">
              <a:spcBef>
                <a:spcPts val="0"/>
              </a:spcBef>
              <a:buFont typeface="Arial" panose="020B0604020202020204" pitchFamily="34" charset="0"/>
              <a:buChar char="•"/>
            </a:pPr>
            <a:r>
              <a:rPr lang="en-US" sz="1200" dirty="0" smtClean="0"/>
              <a:t>Create a communication plan</a:t>
            </a:r>
          </a:p>
          <a:p>
            <a:pPr marL="171450" indent="-171450">
              <a:spcBef>
                <a:spcPts val="0"/>
              </a:spcBef>
              <a:buFont typeface="Arial" panose="020B0604020202020204" pitchFamily="34" charset="0"/>
              <a:buChar char="•"/>
            </a:pPr>
            <a:r>
              <a:rPr lang="en-US" sz="1200" dirty="0" smtClean="0"/>
              <a:t>Frame your message for specific audiences</a:t>
            </a:r>
          </a:p>
          <a:p>
            <a:pPr marL="171450" indent="-171450">
              <a:spcBef>
                <a:spcPts val="0"/>
              </a:spcBef>
              <a:buFont typeface="Arial" panose="020B0604020202020204" pitchFamily="34" charset="0"/>
              <a:buChar char="•"/>
            </a:pPr>
            <a:r>
              <a:rPr lang="en-US" sz="1200" dirty="0" smtClean="0"/>
              <a:t>Select communications channels that will reach your audiences</a:t>
            </a:r>
          </a:p>
          <a:p>
            <a:pPr marL="457200" indent="-457200">
              <a:spcBef>
                <a:spcPts val="0"/>
              </a:spcBef>
              <a:spcAft>
                <a:spcPts val="0"/>
              </a:spcAft>
              <a:buSzPct val="100000"/>
              <a:buFont typeface="Arial" panose="020B0604020202020204" pitchFamily="34" charset="0"/>
              <a:buChar char="•"/>
              <a:defRPr/>
            </a:pPr>
            <a:endParaRPr lang="en-US" altLang="ja-JP" sz="1200" b="0" dirty="0" smtClean="0">
              <a:latin typeface="+mn-lt"/>
            </a:endParaRPr>
          </a:p>
          <a:p>
            <a:pPr marL="0" indent="0">
              <a:buFont typeface="Arial" pitchFamily="34" charset="0"/>
              <a:buNone/>
            </a:pPr>
            <a:r>
              <a:rPr lang="en-US" b="1" i="1" baseline="0" dirty="0" smtClean="0"/>
              <a:t>*Questions welcome throughout.</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a:t>
            </a:fld>
            <a:endParaRPr lang="en-US" dirty="0"/>
          </a:p>
        </p:txBody>
      </p:sp>
    </p:spTree>
    <p:extLst>
      <p:ext uri="{BB962C8B-B14F-4D97-AF65-F5344CB8AC3E}">
        <p14:creationId xmlns:p14="http://schemas.microsoft.com/office/powerpoint/2010/main" val="316320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You</a:t>
            </a:r>
            <a:r>
              <a:rPr lang="en-US" baseline="0" dirty="0" smtClean="0"/>
              <a:t> can incorporate the following elements to help improve your communication message and format.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Example –</a:t>
            </a:r>
            <a:r>
              <a:rPr lang="en-US" baseline="0" dirty="0" smtClean="0"/>
              <a:t> what’s trending in right direction, what’s wrong. What’s your key point, combine with photos</a:t>
            </a:r>
            <a:endParaRPr lang="en-US" dirty="0" smtClean="0"/>
          </a:p>
          <a:p>
            <a:pPr marL="171450" indent="-171450">
              <a:buFont typeface="Arial" panose="020B0604020202020204" pitchFamily="34" charset="0"/>
              <a:buChar char="•"/>
            </a:pPr>
            <a:endParaRPr lang="en-US" dirty="0" smtClean="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20</a:t>
            </a:fld>
            <a:endParaRPr lang="en-US" dirty="0"/>
          </a:p>
        </p:txBody>
      </p:sp>
    </p:spTree>
    <p:extLst>
      <p:ext uri="{BB962C8B-B14F-4D97-AF65-F5344CB8AC3E}">
        <p14:creationId xmlns:p14="http://schemas.microsoft.com/office/powerpoint/2010/main" val="2687494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r>
              <a:rPr lang="en-US" dirty="0" smtClean="0"/>
              <a:t>Here’s an example of the Healthy</a:t>
            </a:r>
            <a:r>
              <a:rPr lang="en-US" baseline="0" dirty="0" smtClean="0"/>
              <a:t> Start Coalition in Indian River County, Florida hosting a celebration event to promote their progress in infant mortality, helping infants reach their first birthday.</a:t>
            </a:r>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21</a:t>
            </a:fld>
            <a:endParaRPr lang="en-US" dirty="0"/>
          </a:p>
        </p:txBody>
      </p:sp>
    </p:spTree>
    <p:extLst>
      <p:ext uri="{BB962C8B-B14F-4D97-AF65-F5344CB8AC3E}">
        <p14:creationId xmlns:p14="http://schemas.microsoft.com/office/powerpoint/2010/main" val="19376189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Working</a:t>
            </a:r>
            <a:r>
              <a:rPr lang="en-US" baseline="0" dirty="0" smtClean="0"/>
              <a:t> with your media partners is key in promoting your EBI.</a:t>
            </a:r>
          </a:p>
          <a:p>
            <a:pPr marL="171450" indent="-171450">
              <a:buFont typeface="Arial" panose="020B0604020202020204" pitchFamily="34" charset="0"/>
              <a:buChar char="•"/>
            </a:pPr>
            <a:r>
              <a:rPr lang="en-US" baseline="0" dirty="0" smtClean="0"/>
              <a:t>Here are some strategies to consider.</a:t>
            </a:r>
          </a:p>
          <a:p>
            <a:pPr marL="171450" indent="-171450">
              <a:buFont typeface="Arial" panose="020B0604020202020204" pitchFamily="34" charset="0"/>
              <a:buChar cha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22</a:t>
            </a:fld>
            <a:endParaRPr lang="en-US"/>
          </a:p>
        </p:txBody>
      </p:sp>
    </p:spTree>
    <p:extLst>
      <p:ext uri="{BB962C8B-B14F-4D97-AF65-F5344CB8AC3E}">
        <p14:creationId xmlns:p14="http://schemas.microsoft.com/office/powerpoint/2010/main" val="39070447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More practical tips for working with media</a:t>
            </a:r>
            <a:r>
              <a:rPr lang="en-US" baseline="0" dirty="0" smtClean="0"/>
              <a:t> partners.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1" i="1" baseline="0" dirty="0" smtClean="0"/>
              <a:t>*Ask the audience: do you have any experience working with local media – any approaches you’d like to share?</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23</a:t>
            </a:fld>
            <a:endParaRPr lang="en-US" dirty="0"/>
          </a:p>
        </p:txBody>
      </p:sp>
    </p:spTree>
    <p:extLst>
      <p:ext uri="{BB962C8B-B14F-4D97-AF65-F5344CB8AC3E}">
        <p14:creationId xmlns:p14="http://schemas.microsoft.com/office/powerpoint/2010/main" val="6743923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u="sng" dirty="0" smtClean="0">
                <a:latin typeface="+mn-lt"/>
              </a:rPr>
              <a:t>Talking Points</a:t>
            </a:r>
          </a:p>
          <a:p>
            <a:pPr marL="171450" indent="-171450">
              <a:buFont typeface="Arial" panose="020B0604020202020204" pitchFamily="34" charset="0"/>
              <a:buChar char="•"/>
            </a:pPr>
            <a:r>
              <a:rPr lang="en-US" dirty="0" smtClean="0"/>
              <a:t>Lastly, when thinking about growing</a:t>
            </a:r>
            <a:r>
              <a:rPr lang="en-US" baseline="0" dirty="0" smtClean="0"/>
              <a:t> support and sustainability for your EBS, consider a communication plan with lawmakers (local, state, etc.)</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1" i="1" baseline="0" dirty="0" smtClean="0"/>
              <a:t>*Ask the audience: do you have any experience working with lawmakers – any strategies you’d like to share?</a:t>
            </a:r>
          </a:p>
          <a:p>
            <a:endParaRPr lang="en-US" dirty="0" smtClean="0"/>
          </a:p>
          <a:p>
            <a:endParaRPr lang="en-US" dirty="0" smtClean="0"/>
          </a:p>
          <a:p>
            <a:endParaRPr lang="en-US"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24</a:t>
            </a:fld>
            <a:endParaRPr lang="en-US"/>
          </a:p>
        </p:txBody>
      </p:sp>
    </p:spTree>
    <p:extLst>
      <p:ext uri="{BB962C8B-B14F-4D97-AF65-F5344CB8AC3E}">
        <p14:creationId xmlns:p14="http://schemas.microsoft.com/office/powerpoint/2010/main" val="3743071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Instructions: </a:t>
            </a:r>
          </a:p>
          <a:p>
            <a:pPr marL="0" indent="0">
              <a:buFont typeface="Arial" panose="020B0604020202020204" pitchFamily="34" charset="0"/>
              <a:buNone/>
            </a:pPr>
            <a:r>
              <a:rPr lang="en-US" b="1" i="1" baseline="0" dirty="0" smtClean="0">
                <a:latin typeface="+mn-lt"/>
                <a:cs typeface="Times New Roman" panose="02020603050405020304" pitchFamily="18" charset="0"/>
              </a:rPr>
              <a:t>*Hand out activity sheet or direct </a:t>
            </a:r>
            <a:r>
              <a:rPr lang="en-US" b="1" i="1" dirty="0" smtClean="0">
                <a:latin typeface="+mn-lt"/>
                <a:cs typeface="Times New Roman" panose="02020603050405020304" pitchFamily="18" charset="0"/>
              </a:rPr>
              <a:t>participants</a:t>
            </a:r>
            <a:r>
              <a:rPr lang="en-US" b="1" i="1" baseline="0" dirty="0" smtClean="0">
                <a:latin typeface="+mn-lt"/>
                <a:cs typeface="Times New Roman" panose="02020603050405020304" pitchFamily="18" charset="0"/>
              </a:rPr>
              <a:t> to the correct handout in the training binder.</a:t>
            </a:r>
          </a:p>
          <a:p>
            <a:pPr marL="0" indent="0">
              <a:buFont typeface="Arial" panose="020B0604020202020204" pitchFamily="34" charset="0"/>
              <a:buNone/>
            </a:pPr>
            <a:r>
              <a:rPr lang="en-US" b="1" i="1" baseline="0" dirty="0" smtClean="0">
                <a:latin typeface="+mn-lt"/>
                <a:cs typeface="Times New Roman" panose="02020603050405020304" pitchFamily="18" charset="0"/>
              </a:rPr>
              <a:t>They can review the instructions and work on this activity in small groups at tables.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Ask the participants to take out the blank </a:t>
            </a:r>
            <a:r>
              <a:rPr lang="en-US" sz="1200" b="1" i="1" kern="1200" dirty="0" smtClean="0">
                <a:solidFill>
                  <a:schemeClr val="tx1"/>
                </a:solidFill>
                <a:effectLst/>
                <a:latin typeface="+mn-lt"/>
                <a:ea typeface="+mn-ea"/>
                <a:cs typeface="+mn-cs"/>
              </a:rPr>
              <a:t>Communication Plan </a:t>
            </a:r>
            <a:r>
              <a:rPr lang="en-US" sz="1200" kern="1200" dirty="0" smtClean="0">
                <a:solidFill>
                  <a:schemeClr val="tx1"/>
                </a:solidFill>
                <a:effectLst/>
                <a:latin typeface="+mn-lt"/>
                <a:ea typeface="+mn-ea"/>
                <a:cs typeface="+mn-cs"/>
              </a:rPr>
              <a:t>sheet, and think about what program or policy they would like to apply it to. If they do not have one in mind, ask them to consider using Body and Soul or FLU-FIT/FOBT as an example.</a:t>
            </a:r>
            <a:endParaRPr lang="en-US" dirty="0" smtClean="0">
              <a:effectLst/>
            </a:endParaRPr>
          </a:p>
          <a:p>
            <a:pPr lvl="0"/>
            <a:endParaRPr lang="en-US" sz="12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Ask the participants to: Discuss the Communication Plan in a small or large group (8 minutes)</a:t>
            </a:r>
          </a:p>
          <a:p>
            <a:r>
              <a:rPr lang="en-US" sz="1200" kern="1200" dirty="0" smtClean="0">
                <a:solidFill>
                  <a:schemeClr val="tx1"/>
                </a:solidFill>
                <a:effectLst/>
                <a:latin typeface="+mn-lt"/>
                <a:ea typeface="+mn-ea"/>
                <a:cs typeface="+mn-cs"/>
              </a:rPr>
              <a:t> </a:t>
            </a:r>
            <a:endParaRPr lang="en-US" sz="1100" kern="1200" dirty="0" smtClean="0">
              <a:solidFill>
                <a:schemeClr val="tx1"/>
              </a:solidFill>
              <a:effectLst/>
              <a:latin typeface="+mn-lt"/>
              <a:ea typeface="+mn-ea"/>
              <a:cs typeface="+mn-cs"/>
            </a:endParaRPr>
          </a:p>
          <a:p>
            <a:pPr lvl="0"/>
            <a:r>
              <a:rPr lang="en-US" sz="1200" kern="1200" dirty="0" smtClean="0">
                <a:solidFill>
                  <a:schemeClr val="tx1"/>
                </a:solidFill>
                <a:effectLst/>
                <a:latin typeface="+mn-lt"/>
                <a:ea typeface="+mn-ea"/>
                <a:cs typeface="+mn-cs"/>
              </a:rPr>
              <a:t>Ask participants to briefly share any key take-</a:t>
            </a:r>
            <a:r>
              <a:rPr lang="en-US" sz="1200" kern="1200" dirty="0" err="1" smtClean="0">
                <a:solidFill>
                  <a:schemeClr val="tx1"/>
                </a:solidFill>
                <a:effectLst/>
                <a:latin typeface="+mn-lt"/>
                <a:ea typeface="+mn-ea"/>
                <a:cs typeface="+mn-cs"/>
              </a:rPr>
              <a:t>aways</a:t>
            </a:r>
            <a:r>
              <a:rPr lang="en-US" sz="1200" kern="1200" dirty="0" smtClean="0">
                <a:solidFill>
                  <a:schemeClr val="tx1"/>
                </a:solidFill>
                <a:effectLst/>
                <a:latin typeface="+mn-lt"/>
                <a:ea typeface="+mn-ea"/>
                <a:cs typeface="+mn-cs"/>
              </a:rPr>
              <a:t> from activity – is this something they plan to use? Why or why not? (2 min)</a:t>
            </a:r>
            <a:endParaRPr lang="en-US" dirty="0">
              <a:effectLst/>
            </a:endParaRPr>
          </a:p>
        </p:txBody>
      </p:sp>
      <p:sp>
        <p:nvSpPr>
          <p:cNvPr id="4" name="Slide Number Placeholder 3"/>
          <p:cNvSpPr>
            <a:spLocks noGrp="1"/>
          </p:cNvSpPr>
          <p:nvPr>
            <p:ph type="sldNum" sz="quarter" idx="10"/>
          </p:nvPr>
        </p:nvSpPr>
        <p:spPr/>
        <p:txBody>
          <a:bodyPr/>
          <a:lstStyle/>
          <a:p>
            <a:fld id="{657E10A9-DFB6-4BFC-8612-8558C798901C}" type="slidenum">
              <a:rPr lang="en-US" smtClean="0"/>
              <a:t>25</a:t>
            </a:fld>
            <a:endParaRPr lang="en-US" dirty="0"/>
          </a:p>
        </p:txBody>
      </p:sp>
    </p:spTree>
    <p:extLst>
      <p:ext uri="{BB962C8B-B14F-4D97-AF65-F5344CB8AC3E}">
        <p14:creationId xmlns:p14="http://schemas.microsoft.com/office/powerpoint/2010/main" val="28587747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smtClean="0"/>
              <a:t>Ask the Audience:</a:t>
            </a:r>
          </a:p>
          <a:p>
            <a:r>
              <a:rPr lang="en-US" smtClean="0"/>
              <a:t>Do you have any questions?</a:t>
            </a:r>
            <a:endParaRPr lang="en-US" dirty="0"/>
          </a:p>
        </p:txBody>
      </p:sp>
      <p:sp>
        <p:nvSpPr>
          <p:cNvPr id="4" name="Header Placeholder 3"/>
          <p:cNvSpPr>
            <a:spLocks noGrp="1"/>
          </p:cNvSpPr>
          <p:nvPr>
            <p:ph type="hdr" sz="quarter" idx="10"/>
          </p:nvPr>
        </p:nvSpPr>
        <p:spPr/>
        <p:txBody>
          <a:bodyPr/>
          <a:lstStyle/>
          <a:p>
            <a:pPr>
              <a:defRPr/>
            </a:pPr>
            <a:endParaRPr lang="en-US" dirty="0"/>
          </a:p>
        </p:txBody>
      </p:sp>
      <p:sp>
        <p:nvSpPr>
          <p:cNvPr id="5" name="Date Placeholder 4"/>
          <p:cNvSpPr>
            <a:spLocks noGrp="1"/>
          </p:cNvSpPr>
          <p:nvPr>
            <p:ph type="dt"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B65CA0A1-9738-434D-BD52-E4B073A3D162}" type="slidenum">
              <a:rPr lang="en-US" smtClean="0"/>
              <a:pPr>
                <a:defRPr/>
              </a:pPr>
              <a:t>26</a:t>
            </a:fld>
            <a:endParaRPr lang="en-US"/>
          </a:p>
        </p:txBody>
      </p:sp>
    </p:spTree>
    <p:extLst>
      <p:ext uri="{BB962C8B-B14F-4D97-AF65-F5344CB8AC3E}">
        <p14:creationId xmlns:p14="http://schemas.microsoft.com/office/powerpoint/2010/main" val="2247082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The following individuals provided input on this slide set: Chan</a:t>
            </a:r>
            <a:r>
              <a:rPr lang="en-US" baseline="0" dirty="0" smtClean="0"/>
              <a:t> Thai, NCI; </a:t>
            </a:r>
            <a:r>
              <a:rPr lang="en-US" baseline="0" dirty="0" err="1" smtClean="0"/>
              <a:t>Anatasha</a:t>
            </a:r>
            <a:r>
              <a:rPr lang="en-US" baseline="0" dirty="0" smtClean="0"/>
              <a:t> Crawford, CDC; April Oh, NCI)</a:t>
            </a:r>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27</a:t>
            </a:fld>
            <a:endParaRPr lang="en-US"/>
          </a:p>
        </p:txBody>
      </p:sp>
    </p:spTree>
    <p:extLst>
      <p:ext uri="{BB962C8B-B14F-4D97-AF65-F5344CB8AC3E}">
        <p14:creationId xmlns:p14="http://schemas.microsoft.com/office/powerpoint/2010/main" val="740300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0" indent="0">
              <a:buFont typeface="Arial" pitchFamily="34" charset="0"/>
              <a:buNone/>
            </a:pPr>
            <a:r>
              <a:rPr lang="en-US" b="0" u="none" dirty="0" smtClean="0">
                <a:latin typeface="+mn-lt"/>
                <a:cs typeface="Times New Roman" panose="02020603050405020304" pitchFamily="18" charset="0"/>
              </a:rPr>
              <a:t>Let’s first talk</a:t>
            </a:r>
            <a:r>
              <a:rPr lang="en-US" b="0" u="none" baseline="0" dirty="0" smtClean="0">
                <a:latin typeface="+mn-lt"/>
                <a:cs typeface="Times New Roman" panose="02020603050405020304" pitchFamily="18" charset="0"/>
              </a:rPr>
              <a:t> about what we mean by communication. It comes in many forms. For your EBS, communication can refer to the following (list). </a:t>
            </a:r>
          </a:p>
          <a:p>
            <a:pPr marL="0" indent="0">
              <a:buFont typeface="Arial" pitchFamily="34" charset="0"/>
              <a:buNone/>
            </a:pPr>
            <a:endParaRPr lang="en-US" b="0" u="none" baseline="0" dirty="0" smtClean="0">
              <a:latin typeface="+mn-lt"/>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i="1" baseline="0" dirty="0" smtClean="0"/>
              <a:t>*Ask the audience: any that are missing?</a:t>
            </a:r>
          </a:p>
          <a:p>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3</a:t>
            </a:fld>
            <a:endParaRPr lang="en-US"/>
          </a:p>
        </p:txBody>
      </p:sp>
    </p:spTree>
    <p:extLst>
      <p:ext uri="{BB962C8B-B14F-4D97-AF65-F5344CB8AC3E}">
        <p14:creationId xmlns:p14="http://schemas.microsoft.com/office/powerpoint/2010/main" val="3429668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171450" indent="-171450">
              <a:buFont typeface="Arial" panose="020B0604020202020204" pitchFamily="34" charset="0"/>
              <a:buChar char="•"/>
            </a:pPr>
            <a:r>
              <a:rPr lang="en-US" b="0" u="none" dirty="0" smtClean="0">
                <a:latin typeface="+mn-lt"/>
                <a:cs typeface="Times New Roman" panose="02020603050405020304" pitchFamily="18" charset="0"/>
              </a:rPr>
              <a:t>There are many benefits to</a:t>
            </a:r>
            <a:r>
              <a:rPr lang="en-US" b="0" u="none" baseline="0" dirty="0" smtClean="0">
                <a:latin typeface="+mn-lt"/>
                <a:cs typeface="Times New Roman" panose="02020603050405020304" pitchFamily="18" charset="0"/>
              </a:rPr>
              <a:t> outlining a communication plan. </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When planning for and implementing an EBI, there are also several layers to communicating – what you need to do internally with your own agency to build energy and momentum, and how to communicate with external partners and clients.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Communication plans help focus your purpose, what audiences to consider, tailored messages for each audience, channels, roles and responsibilities of staff, timeline, and evaluation.</a:t>
            </a:r>
          </a:p>
          <a:p>
            <a:pPr marL="171450" indent="-171450">
              <a:buFont typeface="Arial" panose="020B0604020202020204" pitchFamily="34" charset="0"/>
              <a:buChar char="•"/>
            </a:pPr>
            <a:r>
              <a:rPr lang="en-US" dirty="0" smtClean="0"/>
              <a:t>Evaluation</a:t>
            </a:r>
            <a:r>
              <a:rPr lang="en-US" baseline="0" dirty="0" smtClean="0"/>
              <a:t> </a:t>
            </a:r>
            <a:r>
              <a:rPr lang="en-US" dirty="0" smtClean="0"/>
              <a:t>metrics</a:t>
            </a:r>
            <a:r>
              <a:rPr lang="en-US" baseline="0" dirty="0" smtClean="0"/>
              <a:t> might include how many messages, how many people/communities the message will reach.</a:t>
            </a:r>
          </a:p>
          <a:p>
            <a:endParaRPr lang="en-US" dirty="0" smtClean="0"/>
          </a:p>
          <a:p>
            <a:r>
              <a:rPr lang="en-US" dirty="0" smtClean="0"/>
              <a:t>Let’s walk</a:t>
            </a:r>
            <a:r>
              <a:rPr lang="en-US" baseline="0" dirty="0" smtClean="0"/>
              <a:t> through each of these in more detail.</a:t>
            </a:r>
            <a:endParaRPr lang="en-US"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4</a:t>
            </a:fld>
            <a:endParaRPr lang="en-US"/>
          </a:p>
        </p:txBody>
      </p:sp>
    </p:spTree>
    <p:extLst>
      <p:ext uri="{BB962C8B-B14F-4D97-AF65-F5344CB8AC3E}">
        <p14:creationId xmlns:p14="http://schemas.microsoft.com/office/powerpoint/2010/main" val="1067638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In a communication plan, you first want to identify your purposes for communicating.</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When thinking about planning and implementing EBI, these can be some potential purposes.</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5</a:t>
            </a:fld>
            <a:endParaRPr lang="en-US" dirty="0"/>
          </a:p>
        </p:txBody>
      </p:sp>
    </p:spTree>
    <p:extLst>
      <p:ext uri="{BB962C8B-B14F-4D97-AF65-F5344CB8AC3E}">
        <p14:creationId xmlns:p14="http://schemas.microsoft.com/office/powerpoint/2010/main" val="1477076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Once you’ve identified what the purpose of communication will be for your EBI, you need to identify all the potential audiences.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This step is very important and is best done collaboratively, because often someone will get left out and it can cause delays in implementation or even building trust for your organization if you are working with community members or clients in particular. </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For each audience, consider literacy, culture, languages and values  - each will be different.</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6</a:t>
            </a:fld>
            <a:endParaRPr lang="en-US" dirty="0"/>
          </a:p>
        </p:txBody>
      </p:sp>
    </p:spTree>
    <p:extLst>
      <p:ext uri="{BB962C8B-B14F-4D97-AF65-F5344CB8AC3E}">
        <p14:creationId xmlns:p14="http://schemas.microsoft.com/office/powerpoint/2010/main" val="38052625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1" u="sng" dirty="0" smtClean="0"/>
              <a:t>Talking Points: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Developing the message and format will vary depending on which audiences you are considering.</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It helps to analyze your audience and seek input from those familiar with working with that particular audience.</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Also important to keep messages brief and to the point.</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7</a:t>
            </a:fld>
            <a:endParaRPr lang="en-US" dirty="0"/>
          </a:p>
        </p:txBody>
      </p:sp>
    </p:spTree>
    <p:extLst>
      <p:ext uri="{BB962C8B-B14F-4D97-AF65-F5344CB8AC3E}">
        <p14:creationId xmlns:p14="http://schemas.microsoft.com/office/powerpoint/2010/main" val="1894373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a:t>
            </a:r>
            <a:r>
              <a:rPr lang="en-US" b="1" u="sng" dirty="0" smtClean="0"/>
              <a:t>Talking Points:</a:t>
            </a:r>
          </a:p>
          <a:p>
            <a:pPr marL="171450" indent="-171450">
              <a:buFont typeface="Arial" panose="020B0604020202020204" pitchFamily="34" charset="0"/>
              <a:buChar char="•"/>
            </a:pPr>
            <a:r>
              <a:rPr lang="en-US" b="0" u="none" baseline="0" dirty="0" smtClean="0">
                <a:latin typeface="+mn-lt"/>
                <a:cs typeface="Times New Roman" panose="02020603050405020304" pitchFamily="18" charset="0"/>
              </a:rPr>
              <a:t>Taking the time to tailor your messages and formats to each audience is key in ensuring your communication is relevant and credible.</a:t>
            </a:r>
          </a:p>
          <a:p>
            <a:endParaRPr lang="en-US" dirty="0"/>
          </a:p>
        </p:txBody>
      </p:sp>
      <p:sp>
        <p:nvSpPr>
          <p:cNvPr id="4" name="Slide Number Placeholder 3"/>
          <p:cNvSpPr>
            <a:spLocks noGrp="1"/>
          </p:cNvSpPr>
          <p:nvPr>
            <p:ph type="sldNum" sz="quarter" idx="10"/>
          </p:nvPr>
        </p:nvSpPr>
        <p:spPr/>
        <p:txBody>
          <a:bodyPr/>
          <a:lstStyle/>
          <a:p>
            <a:fld id="{3E505E57-8595-4787-9666-FEBF6AE793E1}" type="slidenum">
              <a:rPr lang="en-US" smtClean="0"/>
              <a:pPr/>
              <a:t>8</a:t>
            </a:fld>
            <a:endParaRPr lang="en-US"/>
          </a:p>
        </p:txBody>
      </p:sp>
    </p:spTree>
    <p:extLst>
      <p:ext uri="{BB962C8B-B14F-4D97-AF65-F5344CB8AC3E}">
        <p14:creationId xmlns:p14="http://schemas.microsoft.com/office/powerpoint/2010/main" val="3910360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b="1" u="sng" dirty="0" smtClean="0"/>
              <a:t>Talking Points:</a:t>
            </a:r>
          </a:p>
          <a:p>
            <a:endParaRPr lang="en-US" dirty="0" smtClean="0"/>
          </a:p>
          <a:p>
            <a:pPr marL="171450" indent="-171450">
              <a:buFont typeface="Arial" panose="020B0604020202020204" pitchFamily="34" charset="0"/>
              <a:buChar char="•"/>
            </a:pPr>
            <a:r>
              <a:rPr lang="en-US" dirty="0" smtClean="0"/>
              <a:t>Here’s an example of tailoring a message to an audience using the scientifically-supported EBS Safe Routes to Schools, which</a:t>
            </a:r>
            <a:r>
              <a:rPr lang="en-US" baseline="0" dirty="0" smtClean="0"/>
              <a:t> is a </a:t>
            </a:r>
            <a:r>
              <a:rPr lang="en-US" dirty="0" smtClean="0"/>
              <a:t>federally supported program that promotes walking and biking to school through education and incentives. </a:t>
            </a:r>
          </a:p>
          <a:p>
            <a:pPr marL="171450" indent="-171450">
              <a:buFont typeface="Arial" panose="020B0604020202020204" pitchFamily="34" charset="0"/>
              <a:buChar char="•"/>
            </a:pPr>
            <a:endParaRPr lang="en-US" dirty="0" smtClean="0"/>
          </a:p>
          <a:p>
            <a:pPr marL="0" indent="0">
              <a:buFont typeface="Arial" panose="020B0604020202020204" pitchFamily="34" charset="0"/>
              <a:buNone/>
            </a:pPr>
            <a:r>
              <a:rPr lang="en-US" b="1" i="1" dirty="0" smtClean="0"/>
              <a:t>*Ask the audience: Who are </a:t>
            </a:r>
            <a:r>
              <a:rPr lang="en-US" b="1" i="1" baseline="0" dirty="0" smtClean="0"/>
              <a:t>some different audiences that you might want to engage in a Safe Routes to Schools initiative? (get them to list). </a:t>
            </a:r>
            <a:r>
              <a:rPr lang="en-US" b="1" i="1" dirty="0" smtClean="0"/>
              <a:t>Which of these message might be most effective</a:t>
            </a:r>
            <a:r>
              <a:rPr lang="en-US" b="1" i="1" baseline="0" dirty="0" smtClean="0"/>
              <a:t> with each audience (have them select a message for several of the identified audiences).  </a:t>
            </a:r>
            <a:endParaRPr lang="en-US" b="1" i="1" dirty="0"/>
          </a:p>
        </p:txBody>
      </p:sp>
      <p:sp>
        <p:nvSpPr>
          <p:cNvPr id="4" name="Slide Number Placeholder 3"/>
          <p:cNvSpPr>
            <a:spLocks noGrp="1"/>
          </p:cNvSpPr>
          <p:nvPr>
            <p:ph type="sldNum" sz="quarter" idx="10"/>
          </p:nvPr>
        </p:nvSpPr>
        <p:spPr/>
        <p:txBody>
          <a:bodyPr/>
          <a:lstStyle/>
          <a:p>
            <a:fld id="{26656114-1D70-4D64-852C-D181A1E80028}" type="slidenum">
              <a:rPr lang="en-US" smtClean="0"/>
              <a:pPr/>
              <a:t>9</a:t>
            </a:fld>
            <a:endParaRPr lang="en-US"/>
          </a:p>
        </p:txBody>
      </p:sp>
    </p:spTree>
    <p:extLst>
      <p:ext uri="{BB962C8B-B14F-4D97-AF65-F5344CB8AC3E}">
        <p14:creationId xmlns:p14="http://schemas.microsoft.com/office/powerpoint/2010/main" val="2368189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s>
</file>

<file path=ppt/slideLayouts/_rels/slideLayout2.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Master" Target="../slideMasters/slideMaster1.xml"/><Relationship Id="rId3" Type="http://schemas.openxmlformats.org/officeDocument/2006/relationships/image" Target="../media/image2.gif"/></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xml"/><Relationship Id="rId3" Type="http://schemas.openxmlformats.org/officeDocument/2006/relationships/image" Target="../media/image3.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1.xml"/><Relationship Id="rId3" Type="http://schemas.openxmlformats.org/officeDocument/2006/relationships/image" Target="../media/image2.gi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0" hasCustomPrompt="1"/>
          </p:nvPr>
        </p:nvSpPr>
        <p:spPr>
          <a:xfrm>
            <a:off x="990600" y="1169987"/>
            <a:ext cx="7543800" cy="1192213"/>
          </a:xfrm>
        </p:spPr>
        <p:txBody>
          <a:bodyPr wrap="square" anchor="ctr">
            <a:normAutofit/>
          </a:bodyPr>
          <a:lstStyle>
            <a:lvl1pPr marL="0" indent="0" algn="l">
              <a:spcAft>
                <a:spcPts val="0"/>
              </a:spcAft>
              <a:buNone/>
              <a:defRPr sz="4000" b="0" i="0" baseline="0">
                <a:solidFill>
                  <a:schemeClr val="bg1"/>
                </a:solidFill>
                <a:latin typeface="Georgia"/>
                <a:cs typeface="Georgia"/>
              </a:defRPr>
            </a:lvl1pPr>
          </a:lstStyle>
          <a:p>
            <a:pPr lvl="0"/>
            <a:r>
              <a:rPr lang="en-US" dirty="0" smtClean="0"/>
              <a:t>Main Slide Title Font is 40pt Georgia regular</a:t>
            </a:r>
          </a:p>
        </p:txBody>
      </p:sp>
      <p:sp>
        <p:nvSpPr>
          <p:cNvPr id="3" name="Subtitle 2"/>
          <p:cNvSpPr>
            <a:spLocks noGrp="1"/>
          </p:cNvSpPr>
          <p:nvPr>
            <p:ph type="subTitle" idx="1" hasCustomPrompt="1"/>
          </p:nvPr>
        </p:nvSpPr>
        <p:spPr>
          <a:xfrm>
            <a:off x="990600" y="3009900"/>
            <a:ext cx="7772400" cy="1752600"/>
          </a:xfrm>
        </p:spPr>
        <p:txBody>
          <a:bodyPr>
            <a:normAutofit/>
          </a:bodyPr>
          <a:lstStyle>
            <a:lvl1pPr marL="0" indent="0" algn="l">
              <a:buNone/>
              <a:defRPr sz="2800" baseline="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Subtitle font is 28pt Arial regular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sid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smtClean="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smtClean="0">
                <a:latin typeface="Arial" pitchFamily="34" charset="0"/>
                <a:cs typeface="Arial" pitchFamily="34" charset="0"/>
              </a:rPr>
              <a:t>Slide body text is 24pt Arial regular</a:t>
            </a:r>
          </a:p>
        </p:txBody>
      </p:sp>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Minimal footer graphic">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3"/>
          <p:cNvSpPr>
            <a:spLocks noGrp="1"/>
          </p:cNvSpPr>
          <p:nvPr userDrawn="1">
            <p:ph type="title" idx="4294967295" hasCustomPrompt="1"/>
          </p:nvPr>
        </p:nvSpPr>
        <p:spPr>
          <a:xfrm>
            <a:off x="457200" y="2590800"/>
            <a:ext cx="8229600" cy="1143000"/>
          </a:xfrm>
        </p:spPr>
        <p:txBody>
          <a:bodyPr>
            <a:normAutofit/>
          </a:bodyPr>
          <a:lstStyle/>
          <a:p>
            <a:r>
              <a:rPr lang="en-US" sz="1000" dirty="0" smtClean="0">
                <a:solidFill>
                  <a:srgbClr val="660099"/>
                </a:solidFill>
                <a:latin typeface="Arial"/>
                <a:cs typeface="Arial"/>
              </a:rPr>
              <a:t>( minimal slide for charts/graphs/etc )</a:t>
            </a:r>
            <a:endParaRPr lang="en-US" sz="1000" dirty="0"/>
          </a:p>
        </p:txBody>
      </p:sp>
    </p:spTree>
    <p:custDataLst>
      <p:tags r:id="rId1"/>
    </p:custData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941178" y="1143000"/>
            <a:ext cx="7772400" cy="1219200"/>
          </a:xfrm>
        </p:spPr>
        <p:txBody>
          <a:bodyPr/>
          <a:lstStyle>
            <a:lvl1pPr algn="l">
              <a:defRPr sz="4000" b="0">
                <a:solidFill>
                  <a:schemeClr val="bg1"/>
                </a:solidFill>
                <a:latin typeface="Georgia" pitchFamily="18" charset="0"/>
              </a:defRPr>
            </a:lvl1pPr>
          </a:lstStyle>
          <a:p>
            <a:r>
              <a:rPr lang="en-US" dirty="0"/>
              <a:t>Click to edit Master title style</a:t>
            </a:r>
          </a:p>
        </p:txBody>
      </p:sp>
      <p:sp>
        <p:nvSpPr>
          <p:cNvPr id="25603" name="Rectangle 3"/>
          <p:cNvSpPr>
            <a:spLocks noGrp="1" noChangeArrowheads="1"/>
          </p:cNvSpPr>
          <p:nvPr>
            <p:ph type="subTitle" idx="1"/>
          </p:nvPr>
        </p:nvSpPr>
        <p:spPr>
          <a:xfrm>
            <a:off x="941178" y="3048000"/>
            <a:ext cx="7772400" cy="1752600"/>
          </a:xfrm>
          <a:prstGeom prst="rect">
            <a:avLst/>
          </a:prstGeom>
        </p:spPr>
        <p:txBody>
          <a:bodyPr/>
          <a:lstStyle>
            <a:lvl1pPr marL="0" indent="0" algn="l">
              <a:buFontTx/>
              <a:buNone/>
              <a:defRPr sz="2800">
                <a:solidFill>
                  <a:srgbClr val="002060"/>
                </a:solidFill>
                <a:latin typeface="Arial" pitchFamily="34" charset="0"/>
                <a:cs typeface="Arial" pitchFamily="34" charset="0"/>
              </a:defRPr>
            </a:lvl1pPr>
          </a:lstStyle>
          <a:p>
            <a:r>
              <a:rPr lang="en-US" dirty="0"/>
              <a:t>Click to edit Master subtitle style</a:t>
            </a:r>
          </a:p>
        </p:txBody>
      </p:sp>
    </p:spTree>
    <p:extLst>
      <p:ext uri="{BB962C8B-B14F-4D97-AF65-F5344CB8AC3E}">
        <p14:creationId xmlns:p14="http://schemas.microsoft.com/office/powerpoint/2010/main" val="3804578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467600" cy="990600"/>
          </a:xfrm>
        </p:spPr>
        <p:txBody>
          <a:bodyPr/>
          <a:lstStyle>
            <a:lvl1pPr algn="l">
              <a:defRPr sz="4000" b="0">
                <a:solidFill>
                  <a:schemeClr val="bg1"/>
                </a:solidFill>
                <a:latin typeface="Georgia" pitchFamily="18"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914400" y="1676400"/>
            <a:ext cx="7467600" cy="4343400"/>
          </a:xfrm>
          <a:prstGeom prst="rect">
            <a:avLst/>
          </a:prstGeo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2400">
                <a:latin typeface="Arial" pitchFamily="34" charset="0"/>
                <a:cs typeface="Arial" pitchFamily="34" charset="0"/>
              </a:defRPr>
            </a:lvl4pPr>
            <a:lvl5pPr>
              <a:defRPr sz="2400">
                <a:latin typeface="Arial" pitchFamily="34" charset="0"/>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ustDataLst>
      <p:tags r:id="rId1"/>
    </p:custDataLst>
    <p:extLst>
      <p:ext uri="{BB962C8B-B14F-4D97-AF65-F5344CB8AC3E}">
        <p14:creationId xmlns:p14="http://schemas.microsoft.com/office/powerpoint/2010/main" val="6873182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D60AEF76-60FC-4AFE-9C73-4DF3BDA87186}" type="datetimeFigureOut">
              <a:rPr lang="en-US" smtClean="0"/>
              <a:pPr/>
              <a:t>11/10/17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A06F67-BC68-4541-AEB1-45729333249C}"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880990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D64C5E0-0E0D-4E4B-8F62-F6266B1E2B8D}" type="slidenum">
              <a:rPr lang="en-US"/>
              <a:pPr/>
              <a:t>‹#›</a:t>
            </a:fld>
            <a:endParaRPr lang="en-US"/>
          </a:p>
        </p:txBody>
      </p:sp>
    </p:spTree>
    <p:extLst>
      <p:ext uri="{BB962C8B-B14F-4D97-AF65-F5344CB8AC3E}">
        <p14:creationId xmlns:p14="http://schemas.microsoft.com/office/powerpoint/2010/main" val="7344711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763000" cy="1096962"/>
          </a:xfrm>
        </p:spPr>
        <p:txBody>
          <a:bodyPr>
            <a:normAutofit/>
          </a:bodyPr>
          <a:lstStyle>
            <a:lvl1pPr algn="ctr">
              <a:defRPr sz="3800" b="0">
                <a:solidFill>
                  <a:schemeClr val="bg1"/>
                </a:solidFill>
                <a:latin typeface="Georgia" pitchFamily="18" charset="0"/>
              </a:defRPr>
            </a:lvl1pPr>
          </a:lstStyle>
          <a:p>
            <a:r>
              <a:rPr lang="en-US" smtClean="0"/>
              <a:t>Click to edit Master title style</a:t>
            </a:r>
            <a:endParaRPr lang="en-US" dirty="0"/>
          </a:p>
        </p:txBody>
      </p:sp>
    </p:spTree>
    <p:custDataLst>
      <p:tags r:id="rId1"/>
    </p:custDataLst>
    <p:extLst>
      <p:ext uri="{BB962C8B-B14F-4D97-AF65-F5344CB8AC3E}">
        <p14:creationId xmlns:p14="http://schemas.microsoft.com/office/powerpoint/2010/main" val="61488328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E2882C-A2A2-234C-A51F-5E29483AFB47}" type="datetimeFigureOut">
              <a:rPr lang="en-US" smtClean="0"/>
              <a:pPr/>
              <a:t>11/10/17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EC0977-E28B-DA4E-B986-0EE40A406CC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8" r:id="rId4"/>
    <p:sldLayoutId id="2147483659" r:id="rId5"/>
    <p:sldLayoutId id="2147483660" r:id="rId6"/>
    <p:sldLayoutId id="2147483661" r:id="rId7"/>
    <p:sldLayoutId id="2147483662" r:id="rId8"/>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4.jpg"/><Relationship Id="rId1" Type="http://schemas.openxmlformats.org/officeDocument/2006/relationships/tags" Target="../tags/tag6.x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Layout" Target="../slideLayouts/slideLayout5.xml"/><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Layout" Target="../slideLayouts/slideLayout5.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9.jpg"/><Relationship Id="rId1" Type="http://schemas.openxmlformats.org/officeDocument/2006/relationships/tags" Target="../tags/tag17.xml"/><Relationship Id="rId2"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Layout" Target="../slideLayouts/slideLayout5.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1" Type="http://schemas.openxmlformats.org/officeDocument/2006/relationships/tags" Target="../tags/tag19.xml"/><Relationship Id="rId2"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10.png"/><Relationship Id="rId5" Type="http://schemas.openxmlformats.org/officeDocument/2006/relationships/image" Target="../media/image11.gif"/><Relationship Id="rId1" Type="http://schemas.openxmlformats.org/officeDocument/2006/relationships/tags" Target="../tags/tag20.xml"/><Relationship Id="rId2"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12.png"/><Relationship Id="rId1" Type="http://schemas.openxmlformats.org/officeDocument/2006/relationships/tags" Target="../tags/tag21.x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5.xml"/><Relationship Id="rId3"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13.jpeg"/><Relationship Id="rId1" Type="http://schemas.openxmlformats.org/officeDocument/2006/relationships/tags" Target="../tags/tag23.xml"/><Relationship Id="rId2"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14.png"/><Relationship Id="rId1" Type="http://schemas.openxmlformats.org/officeDocument/2006/relationships/tags" Target="../tags/tag24.xml"/><Relationship Id="rId2"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Layout" Target="../slideLayouts/slideLayout5.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15.png"/><Relationship Id="rId1" Type="http://schemas.openxmlformats.org/officeDocument/2006/relationships/tags" Target="../tags/tag25.xml"/><Relationship Id="rId2"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16.png"/><Relationship Id="rId5" Type="http://schemas.microsoft.com/office/2007/relationships/hdphoto" Target="../media/hdphoto1.wdp"/><Relationship Id="rId1" Type="http://schemas.openxmlformats.org/officeDocument/2006/relationships/tags" Target="../tags/tag26.xml"/><Relationship Id="rId2"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tags" Target="../tags/tag27.xml"/><Relationship Id="rId2" Type="http://schemas.openxmlformats.org/officeDocument/2006/relationships/slideLayout" Target="../slideLayouts/slideLayout5.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tags" Target="../tags/tag28.xml"/><Relationship Id="rId2" Type="http://schemas.openxmlformats.org/officeDocument/2006/relationships/slideLayout" Target="../slideLayouts/slideLayout5.xml"/><Relationship Id="rId3"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image" Target="../media/image17.jpg"/><Relationship Id="rId1" Type="http://schemas.openxmlformats.org/officeDocument/2006/relationships/tags" Target="../tags/tag29.xml"/><Relationship Id="rId2"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18.png"/><Relationship Id="rId1" Type="http://schemas.openxmlformats.org/officeDocument/2006/relationships/tags" Target="../tags/tag30.xml"/><Relationship Id="rId2"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19.png"/><Relationship Id="rId1" Type="http://schemas.openxmlformats.org/officeDocument/2006/relationships/tags" Target="../tags/tag31.xml"/><Relationship Id="rId2"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hyperlink" Target="http://www.cdc.gov/healthliteracy/gettraining.html" TargetMode="External"/><Relationship Id="rId5" Type="http://schemas.openxmlformats.org/officeDocument/2006/relationships/hyperlink" Target="https://outlook.unc.edu/owa/redir.aspx?SURL=UoXHXGx1FRxg7V3u_w07ODs0wcAmb5haexKCmBYKwWnD7mXRpNHSCGgAdAB0AHAAOgAvAC8AdwB3AHcALgBjAGQAYwAuAGcAbwB2AC8AbgBjAGMAZABwAGgAcAAvAGQAbgBwAGEALwBzAG8AYwBpAGEAbABtAGEAcgBrAGUAdABpAG4AZwAvAHQAcgBhAGkAbgBpAG4AZwAvAGkAbgBkAGUAeAAuAGgAdABtAD8AcwBfAGMAaQBkAD0AdAB3AF8AbwBiADMANwAwAA..&amp;URL=http://www.cdc.gov/nccdphp/dnpa/socialmarketing/training/index.htm?s_cid=tw_ob370" TargetMode="External"/><Relationship Id="rId1" Type="http://schemas.openxmlformats.org/officeDocument/2006/relationships/tags" Target="../tags/tag32.xml"/><Relationship Id="rId2"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5.png"/><Relationship Id="rId1" Type="http://schemas.openxmlformats.org/officeDocument/2006/relationships/tags" Target="../tags/tag8.xml"/><Relationship Id="rId2"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Layout" Target="../slideLayouts/slideLayout5.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6.jpg"/><Relationship Id="rId1" Type="http://schemas.openxmlformats.org/officeDocument/2006/relationships/tags" Target="../tags/tag10.xml"/><Relationship Id="rId2"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Layout" Target="../slideLayouts/slideLayout5.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7.png"/><Relationship Id="rId1" Type="http://schemas.openxmlformats.org/officeDocument/2006/relationships/tags" Target="../tags/tag12.xml"/><Relationship Id="rId2"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Layout" Target="../slideLayouts/slideLayout5.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8.jpeg"/><Relationship Id="rId1" Type="http://schemas.openxmlformats.org/officeDocument/2006/relationships/tags" Target="../tags/tag14.xml"/><Relationship Id="rId2"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74612" y="1130300"/>
            <a:ext cx="9067800" cy="1192213"/>
          </a:xfrm>
        </p:spPr>
        <p:txBody>
          <a:bodyPr>
            <a:noAutofit/>
          </a:bodyPr>
          <a:lstStyle/>
          <a:p>
            <a:pPr algn="ctr"/>
            <a:r>
              <a:rPr lang="en-US" b="1" dirty="0" smtClean="0">
                <a:latin typeface="Arial" panose="020B0604020202020204" pitchFamily="34" charset="0"/>
                <a:cs typeface="Arial" panose="020B0604020202020204" pitchFamily="34" charset="0"/>
              </a:rPr>
              <a:t>Creating </a:t>
            </a:r>
            <a:r>
              <a:rPr lang="en-US" b="1" dirty="0">
                <a:latin typeface="Arial" panose="020B0604020202020204" pitchFamily="34" charset="0"/>
                <a:cs typeface="Arial" panose="020B0604020202020204" pitchFamily="34" charset="0"/>
              </a:rPr>
              <a:t>a Communication </a:t>
            </a:r>
            <a:r>
              <a:rPr lang="en-US" b="1" dirty="0" smtClean="0">
                <a:latin typeface="Arial" panose="020B0604020202020204" pitchFamily="34" charset="0"/>
                <a:cs typeface="Arial" panose="020B0604020202020204" pitchFamily="34" charset="0"/>
              </a:rPr>
              <a:t>Plan</a:t>
            </a:r>
            <a:endParaRPr lang="en-US" b="1" dirty="0">
              <a:latin typeface="Arial" panose="020B0604020202020204" pitchFamily="34" charset="0"/>
              <a:cs typeface="Arial" panose="020B0604020202020204" pitchFamily="34" charset="0"/>
            </a:endParaRPr>
          </a:p>
        </p:txBody>
      </p:sp>
      <p:sp>
        <p:nvSpPr>
          <p:cNvPr id="4" name="Rectangle 3"/>
          <p:cNvSpPr/>
          <p:nvPr/>
        </p:nvSpPr>
        <p:spPr bwMode="auto">
          <a:xfrm>
            <a:off x="1306512" y="5931132"/>
            <a:ext cx="7456488" cy="550632"/>
          </a:xfrm>
          <a:prstGeom prst="rect">
            <a:avLst/>
          </a:prstGeom>
          <a:solidFill>
            <a:srgbClr val="9AE35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pitchFamily="18"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8537" y="2562696"/>
            <a:ext cx="5403274" cy="3259367"/>
          </a:xfrm>
          <a:prstGeom prst="rect">
            <a:avLst/>
          </a:prstGeom>
        </p:spPr>
      </p:pic>
      <p:sp>
        <p:nvSpPr>
          <p:cNvPr id="6" name="TextBox 5">
            <a:extLst>
              <a:ext uri="{FF2B5EF4-FFF2-40B4-BE49-F238E27FC236}">
                <a16:creationId xmlns:a16="http://schemas.microsoft.com/office/drawing/2014/main" xmlns="" id="{5DE93313-F04D-43E6-8AF5-A54EEF932D27}"/>
              </a:ext>
            </a:extLst>
          </p:cNvPr>
          <p:cNvSpPr txBox="1"/>
          <p:nvPr/>
        </p:nvSpPr>
        <p:spPr>
          <a:xfrm>
            <a:off x="1480868" y="6029325"/>
            <a:ext cx="7515961" cy="49212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Calibri"/>
              </a:rPr>
              <a:t>The Cancer Prevention and Control Research Network is supported by Cooperative Agreement Number 3 U48 DP005017-01S8 from the Centers for Disease Control and Prevention’s Prevention Research Centers Program and the National Cancer Institute. The content of this curriculum is based upon findings and experiences of workgroup members and does not necessarily represent the official position of the funders</a:t>
            </a:r>
            <a:r>
              <a:rPr lang="en-US" sz="1000" dirty="0">
                <a:latin typeface="Calibri"/>
              </a:rPr>
              <a:t>. </a:t>
            </a:r>
          </a:p>
        </p:txBody>
      </p:sp>
    </p:spTree>
    <p:custDataLst>
      <p:tags r:id="rId1"/>
    </p:custDataLst>
    <p:extLst>
      <p:ext uri="{BB962C8B-B14F-4D97-AF65-F5344CB8AC3E}">
        <p14:creationId xmlns:p14="http://schemas.microsoft.com/office/powerpoint/2010/main" val="287347605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4568" y="304800"/>
            <a:ext cx="8686800" cy="990600"/>
          </a:xfrm>
        </p:spPr>
        <p:txBody>
          <a:bodyPr>
            <a:normAutofit/>
          </a:bodyPr>
          <a:lstStyle/>
          <a:p>
            <a:r>
              <a:rPr lang="en-US" sz="4400" dirty="0" smtClean="0">
                <a:solidFill>
                  <a:schemeClr val="bg1"/>
                </a:solidFill>
                <a:latin typeface="Arial" panose="020B0604020202020204" pitchFamily="34" charset="0"/>
                <a:cs typeface="Arial" panose="020B0604020202020204" pitchFamily="34" charset="0"/>
              </a:rPr>
              <a:t>Communication Channels</a:t>
            </a:r>
            <a:endParaRPr lang="en-US" sz="4400" dirty="0">
              <a:solidFill>
                <a:schemeClr val="bg1"/>
              </a:solidFill>
              <a:latin typeface="Arial" panose="020B0604020202020204" pitchFamily="34" charset="0"/>
              <a:cs typeface="Arial" panose="020B0604020202020204" pitchFamily="34" charset="0"/>
            </a:endParaRPr>
          </a:p>
        </p:txBody>
      </p:sp>
      <p:sp>
        <p:nvSpPr>
          <p:cNvPr id="7" name="Content Placeholder 6"/>
          <p:cNvSpPr>
            <a:spLocks noGrp="1"/>
          </p:cNvSpPr>
          <p:nvPr>
            <p:ph idx="1"/>
          </p:nvPr>
        </p:nvSpPr>
        <p:spPr/>
        <p:txBody>
          <a:bodyPr>
            <a:normAutofit/>
          </a:bodyPr>
          <a:lstStyle/>
          <a:p>
            <a:pPr marL="0" indent="0">
              <a:buNone/>
            </a:pPr>
            <a:r>
              <a:rPr lang="en-US" sz="2800" dirty="0" smtClean="0">
                <a:latin typeface="+mn-lt"/>
              </a:rPr>
              <a:t> </a:t>
            </a:r>
            <a:endParaRPr lang="en-US" sz="2800" dirty="0">
              <a:latin typeface="+mn-lt"/>
            </a:endParaRPr>
          </a:p>
        </p:txBody>
      </p:sp>
      <p:sp>
        <p:nvSpPr>
          <p:cNvPr id="8" name="Content Placeholder 6"/>
          <p:cNvSpPr>
            <a:spLocks noGrp="1"/>
          </p:cNvSpPr>
          <p:nvPr>
            <p:ph type="body" sz="quarter" idx="4294967295"/>
          </p:nvPr>
        </p:nvSpPr>
        <p:spPr>
          <a:xfrm>
            <a:off x="533400" y="1600200"/>
            <a:ext cx="8229600" cy="4114800"/>
          </a:xfrm>
        </p:spPr>
        <p:txBody>
          <a:bodyPr>
            <a:noAutofit/>
          </a:bodyPr>
          <a:lstStyle/>
          <a:p>
            <a:r>
              <a:rPr lang="en-US" sz="2600" dirty="0" smtClean="0">
                <a:latin typeface="Arial" panose="020B0604020202020204" pitchFamily="34" charset="0"/>
                <a:cs typeface="Arial" panose="020B0604020202020204" pitchFamily="34" charset="0"/>
              </a:rPr>
              <a:t>Bulletin board display</a:t>
            </a:r>
          </a:p>
          <a:p>
            <a:r>
              <a:rPr lang="en-US" sz="2600" dirty="0" smtClean="0">
                <a:latin typeface="Arial" panose="020B0604020202020204" pitchFamily="34" charset="0"/>
                <a:cs typeface="Arial" panose="020B0604020202020204" pitchFamily="34" charset="0"/>
              </a:rPr>
              <a:t>Article in school newsletter</a:t>
            </a:r>
          </a:p>
          <a:p>
            <a:r>
              <a:rPr lang="en-US" sz="2600" dirty="0" smtClean="0">
                <a:latin typeface="Arial" panose="020B0604020202020204" pitchFamily="34" charset="0"/>
                <a:cs typeface="Arial" panose="020B0604020202020204" pitchFamily="34" charset="0"/>
              </a:rPr>
              <a:t>Flyer</a:t>
            </a:r>
          </a:p>
          <a:p>
            <a:r>
              <a:rPr lang="en-US" sz="2600" dirty="0" smtClean="0">
                <a:latin typeface="Arial" panose="020B0604020202020204" pitchFamily="34" charset="0"/>
                <a:cs typeface="Arial" panose="020B0604020202020204" pitchFamily="34" charset="0"/>
              </a:rPr>
              <a:t>Brief report with 1 page highlights at staff meeting</a:t>
            </a:r>
          </a:p>
          <a:p>
            <a:r>
              <a:rPr lang="en-US" sz="2600" dirty="0" smtClean="0">
                <a:latin typeface="Arial" panose="020B0604020202020204" pitchFamily="34" charset="0"/>
                <a:cs typeface="Arial" panose="020B0604020202020204" pitchFamily="34" charset="0"/>
              </a:rPr>
              <a:t>Media coverage</a:t>
            </a:r>
          </a:p>
          <a:p>
            <a:r>
              <a:rPr lang="en-US" sz="2600" dirty="0" smtClean="0">
                <a:latin typeface="Arial" panose="020B0604020202020204" pitchFamily="34" charset="0"/>
                <a:cs typeface="Arial" panose="020B0604020202020204" pitchFamily="34" charset="0"/>
              </a:rPr>
              <a:t>Social media (e.g., Facebook, Twitter, Instagram)</a:t>
            </a:r>
          </a:p>
          <a:p>
            <a:r>
              <a:rPr lang="en-US" sz="2600" dirty="0" smtClean="0">
                <a:latin typeface="Arial" panose="020B0604020202020204" pitchFamily="34" charset="0"/>
                <a:cs typeface="Arial" panose="020B0604020202020204" pitchFamily="34" charset="0"/>
              </a:rPr>
              <a:t>Website</a:t>
            </a:r>
          </a:p>
          <a:p>
            <a:r>
              <a:rPr lang="en-US" sz="2600" dirty="0" smtClean="0">
                <a:latin typeface="Arial" panose="020B0604020202020204" pitchFamily="34" charset="0"/>
                <a:cs typeface="Arial" panose="020B0604020202020204" pitchFamily="34" charset="0"/>
              </a:rPr>
              <a:t>Neighborhood Association meetings</a:t>
            </a:r>
            <a:r>
              <a:rPr lang="en-US" dirty="0" smtClean="0"/>
              <a:t/>
            </a:r>
            <a:br>
              <a:rPr lang="en-US" dirty="0" smtClean="0"/>
            </a:br>
            <a:endParaRPr lang="en-US" dirty="0" smtClean="0"/>
          </a:p>
        </p:txBody>
      </p:sp>
    </p:spTree>
    <p:custDataLst>
      <p:tags r:id="rId1"/>
    </p:custDataLst>
    <p:extLst>
      <p:ext uri="{BB962C8B-B14F-4D97-AF65-F5344CB8AC3E}">
        <p14:creationId xmlns:p14="http://schemas.microsoft.com/office/powerpoint/2010/main" val="42873040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3951" y="304800"/>
            <a:ext cx="87630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Tailoring Requires Knowing Your Audiences</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676400"/>
            <a:ext cx="7467600" cy="4343400"/>
          </a:xfrm>
        </p:spPr>
        <p:txBody>
          <a:bodyPr>
            <a:normAutofit/>
          </a:bodyPr>
          <a:lstStyle/>
          <a:p>
            <a:pPr marL="0" indent="0">
              <a:buNone/>
            </a:pPr>
            <a:r>
              <a:rPr lang="en-US" sz="2800" dirty="0" smtClean="0"/>
              <a:t>Get stakeholder feedback on:</a:t>
            </a:r>
          </a:p>
          <a:p>
            <a:pPr marL="0" indent="0">
              <a:buNone/>
            </a:pPr>
            <a:endParaRPr lang="en-US" sz="1200" dirty="0" smtClean="0"/>
          </a:p>
          <a:p>
            <a:r>
              <a:rPr lang="en-US" sz="2800" dirty="0"/>
              <a:t>C</a:t>
            </a:r>
            <a:r>
              <a:rPr lang="en-US" sz="2800" dirty="0" smtClean="0"/>
              <a:t>ontent of messages</a:t>
            </a:r>
          </a:p>
          <a:p>
            <a:r>
              <a:rPr lang="en-US" sz="2800" dirty="0" smtClean="0"/>
              <a:t>Format of messages</a:t>
            </a:r>
          </a:p>
          <a:p>
            <a:r>
              <a:rPr lang="en-US" sz="2800" dirty="0" smtClean="0"/>
              <a:t>Communication </a:t>
            </a:r>
            <a:r>
              <a:rPr lang="en-US" sz="2800" dirty="0"/>
              <a:t>channels </a:t>
            </a:r>
            <a:r>
              <a:rPr lang="en-US" sz="2800" dirty="0" smtClean="0"/>
              <a:t> </a:t>
            </a:r>
            <a:endParaRPr lang="en-US" sz="2800" dirty="0"/>
          </a:p>
        </p:txBody>
      </p:sp>
    </p:spTree>
    <p:custDataLst>
      <p:tags r:id="rId1"/>
    </p:custDataLst>
    <p:extLst>
      <p:ext uri="{BB962C8B-B14F-4D97-AF65-F5344CB8AC3E}">
        <p14:creationId xmlns:p14="http://schemas.microsoft.com/office/powerpoint/2010/main" val="3483302970"/>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832" y="304800"/>
            <a:ext cx="87630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Interpersonal Communication Channels</a:t>
            </a:r>
            <a:endParaRPr lang="en-US" sz="3600" dirty="0">
              <a:solidFill>
                <a:schemeClr val="bg1"/>
              </a:solidFill>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205278" y="1723860"/>
            <a:ext cx="5477698" cy="3810000"/>
          </a:xfrm>
          <a:prstGeom prst="rect">
            <a:avLst/>
          </a:prstGeom>
          <a:ln w="127000" cap="sq">
            <a:noFill/>
            <a:miter lim="800000"/>
          </a:ln>
          <a:effectLst>
            <a:outerShdw blurRad="57150" dist="50800" dir="2700000" algn="tl" rotWithShape="0">
              <a:srgbClr val="000000">
                <a:alpha val="40000"/>
              </a:srgbClr>
            </a:outerShdw>
          </a:effectLst>
        </p:spPr>
      </p:pic>
      <p:sp>
        <p:nvSpPr>
          <p:cNvPr id="6" name="TextBox 5"/>
          <p:cNvSpPr txBox="1"/>
          <p:nvPr/>
        </p:nvSpPr>
        <p:spPr>
          <a:xfrm>
            <a:off x="120570" y="6248400"/>
            <a:ext cx="2557110" cy="230832"/>
          </a:xfrm>
          <a:prstGeom prst="rect">
            <a:avLst/>
          </a:prstGeom>
          <a:noFill/>
        </p:spPr>
        <p:txBody>
          <a:bodyPr wrap="none" rtlCol="0">
            <a:spAutoFit/>
          </a:bodyPr>
          <a:lstStyle/>
          <a:p>
            <a:r>
              <a:rPr lang="en-US" sz="900" dirty="0" smtClean="0">
                <a:solidFill>
                  <a:schemeClr val="tx1">
                    <a:lumMod val="50000"/>
                    <a:lumOff val="50000"/>
                  </a:schemeClr>
                </a:solidFill>
                <a:latin typeface="Arial" panose="020B0604020202020204" pitchFamily="34" charset="0"/>
                <a:cs typeface="Arial" panose="020B0604020202020204" pitchFamily="34" charset="0"/>
              </a:rPr>
              <a:t>Rogers, 2003 Diffusions of Innovations Theory</a:t>
            </a:r>
            <a:endParaRPr lang="en-US" sz="900"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3" name="TextBox 2"/>
          <p:cNvSpPr txBox="1"/>
          <p:nvPr/>
        </p:nvSpPr>
        <p:spPr>
          <a:xfrm>
            <a:off x="152400" y="2046744"/>
            <a:ext cx="2743200" cy="2677656"/>
          </a:xfrm>
          <a:prstGeom prst="rect">
            <a:avLst/>
          </a:prstGeom>
          <a:noFill/>
        </p:spPr>
        <p:txBody>
          <a:bodyPr wrap="square" rtlCol="0">
            <a:spAutoFit/>
          </a:bodyPr>
          <a:lstStyle/>
          <a:p>
            <a:r>
              <a:rPr lang="en-US" sz="2400" dirty="0" smtClean="0">
                <a:latin typeface="Arial" panose="020B0604020202020204" pitchFamily="34" charset="0"/>
                <a:cs typeface="Arial" panose="020B0604020202020204" pitchFamily="34" charset="0"/>
              </a:rPr>
              <a:t>Work with individuals and organizations</a:t>
            </a:r>
            <a:br>
              <a:rPr lang="en-US" sz="2400" dirty="0" smtClean="0">
                <a:latin typeface="Arial" panose="020B0604020202020204" pitchFamily="34" charset="0"/>
                <a:cs typeface="Arial" panose="020B0604020202020204" pitchFamily="34" charset="0"/>
              </a:rPr>
            </a:br>
            <a:r>
              <a:rPr lang="en-US" sz="2400" dirty="0" smtClean="0">
                <a:latin typeface="Arial" panose="020B0604020202020204" pitchFamily="34" charset="0"/>
                <a:cs typeface="Arial" panose="020B0604020202020204" pitchFamily="34" charset="0"/>
              </a:rPr>
              <a:t>that each audience trusts and views as </a:t>
            </a:r>
            <a:br>
              <a:rPr lang="en-US" sz="2400" dirty="0" smtClean="0">
                <a:latin typeface="Arial" panose="020B0604020202020204" pitchFamily="34" charset="0"/>
                <a:cs typeface="Arial" panose="020B0604020202020204" pitchFamily="34" charset="0"/>
              </a:rPr>
            </a:br>
            <a:r>
              <a:rPr lang="en-US" sz="2400" dirty="0" smtClean="0">
                <a:latin typeface="Arial" panose="020B0604020202020204" pitchFamily="34" charset="0"/>
                <a:cs typeface="Arial" panose="020B0604020202020204" pitchFamily="34" charset="0"/>
              </a:rPr>
              <a:t>“opinion leaders”</a:t>
            </a:r>
            <a:endParaRPr lang="en-US" sz="24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9039660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7467600" cy="990600"/>
          </a:xfrm>
        </p:spPr>
        <p:txBody>
          <a:bodyPr>
            <a:normAutofit/>
          </a:bodyPr>
          <a:lstStyle/>
          <a:p>
            <a:r>
              <a:rPr lang="en-US" dirty="0" smtClean="0">
                <a:solidFill>
                  <a:schemeClr val="bg1"/>
                </a:solidFill>
                <a:latin typeface="Arial" panose="020B0604020202020204" pitchFamily="34" charset="0"/>
                <a:cs typeface="Arial" panose="020B0604020202020204" pitchFamily="34" charset="0"/>
              </a:rPr>
              <a:t>Activity: Communication Plan</a:t>
            </a:r>
            <a:endParaRPr lang="en-US"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76400"/>
            <a:ext cx="8305800" cy="4343400"/>
          </a:xfrm>
        </p:spPr>
        <p:txBody>
          <a:bodyPr>
            <a:normAutofit/>
          </a:bodyPr>
          <a:lstStyle/>
          <a:p>
            <a:pPr marL="0" indent="0">
              <a:buNone/>
            </a:pPr>
            <a:r>
              <a:rPr lang="en-US" dirty="0" smtClean="0"/>
              <a:t>Begin to complete section 4 on the Activity Sheet:</a:t>
            </a:r>
          </a:p>
          <a:p>
            <a:r>
              <a:rPr lang="en-US" dirty="0" smtClean="0"/>
              <a:t>Identify two or three </a:t>
            </a:r>
            <a:r>
              <a:rPr lang="en-US" dirty="0"/>
              <a:t>audiences</a:t>
            </a:r>
          </a:p>
          <a:p>
            <a:r>
              <a:rPr lang="en-US" dirty="0" smtClean="0"/>
              <a:t>Develop a message for one of those audiences</a:t>
            </a:r>
          </a:p>
          <a:p>
            <a:r>
              <a:rPr lang="en-US" dirty="0" smtClean="0"/>
              <a:t>Identify two materials/communication channels for that audience</a:t>
            </a:r>
          </a:p>
          <a:p>
            <a:pPr marL="0" indent="0">
              <a:buNone/>
            </a:pPr>
            <a:endParaRPr lang="en-US" dirty="0"/>
          </a:p>
          <a:p>
            <a:pPr marL="0" indent="0">
              <a:buNone/>
            </a:pPr>
            <a:r>
              <a:rPr lang="en-US" dirty="0" smtClean="0"/>
              <a:t>How might you pilot test your message prior to communicating it widely?</a:t>
            </a:r>
            <a:endParaRPr lang="en-US" dirty="0"/>
          </a:p>
          <a:p>
            <a:pPr marL="0" indent="0">
              <a:buNone/>
            </a:pPr>
            <a:endParaRPr lang="en-US" dirty="0"/>
          </a:p>
        </p:txBody>
      </p:sp>
    </p:spTree>
    <p:custDataLst>
      <p:tags r:id="rId1"/>
    </p:custDataLst>
    <p:extLst>
      <p:ext uri="{BB962C8B-B14F-4D97-AF65-F5344CB8AC3E}">
        <p14:creationId xmlns:p14="http://schemas.microsoft.com/office/powerpoint/2010/main" val="25033489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495300" y="304800"/>
            <a:ext cx="82296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Tips for Presenting Audience-Friendly Data</a:t>
            </a:r>
          </a:p>
        </p:txBody>
      </p:sp>
      <p:graphicFrame>
        <p:nvGraphicFramePr>
          <p:cNvPr id="2" name="Diagram 1"/>
          <p:cNvGraphicFramePr/>
          <p:nvPr>
            <p:extLst>
              <p:ext uri="{D42A27DB-BD31-4B8C-83A1-F6EECF244321}">
                <p14:modId xmlns:p14="http://schemas.microsoft.com/office/powerpoint/2010/main" val="1888936605"/>
              </p:ext>
            </p:extLst>
          </p:nvPr>
        </p:nvGraphicFramePr>
        <p:xfrm>
          <a:off x="609600" y="1752600"/>
          <a:ext cx="8001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484670420"/>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990600"/>
          </a:xfrm>
        </p:spPr>
        <p:txBody>
          <a:bodyPr>
            <a:normAutofit/>
          </a:bodyPr>
          <a:lstStyle/>
          <a:p>
            <a:r>
              <a:rPr lang="en-US" dirty="0" smtClean="0">
                <a:solidFill>
                  <a:schemeClr val="bg1"/>
                </a:solidFill>
                <a:latin typeface="Arial" panose="020B0604020202020204" pitchFamily="34" charset="0"/>
                <a:cs typeface="Arial" panose="020B0604020202020204" pitchFamily="34" charset="0"/>
              </a:rPr>
              <a:t>Avoid Overly Complex Graphics</a:t>
            </a:r>
            <a:endParaRPr lang="en-US" dirty="0">
              <a:solidFill>
                <a:schemeClr val="bg1"/>
              </a:solidFill>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srcRect l="1194"/>
          <a:stretch/>
        </p:blipFill>
        <p:spPr>
          <a:xfrm>
            <a:off x="4114800" y="2590800"/>
            <a:ext cx="4668028" cy="2872456"/>
          </a:xfrm>
          <a:prstGeom prst="rect">
            <a:avLst/>
          </a:prstGeom>
          <a:ln w="127000" cap="sq">
            <a:noFill/>
            <a:miter lim="800000"/>
          </a:ln>
          <a:effectLst>
            <a:outerShdw blurRad="57150" dist="50800" dir="2700000" algn="tl" rotWithShape="0">
              <a:srgbClr val="000000">
                <a:alpha val="40000"/>
              </a:srgbClr>
            </a:outerShdw>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0" y="1676400"/>
            <a:ext cx="3505200" cy="3386514"/>
          </a:xfrm>
          <a:prstGeom prst="rect">
            <a:avLst/>
          </a:prstGeom>
        </p:spPr>
      </p:pic>
    </p:spTree>
    <p:custDataLst>
      <p:tags r:id="rId1"/>
    </p:custDataLst>
    <p:extLst>
      <p:ext uri="{BB962C8B-B14F-4D97-AF65-F5344CB8AC3E}">
        <p14:creationId xmlns:p14="http://schemas.microsoft.com/office/powerpoint/2010/main" val="13088434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3400" y="368857"/>
            <a:ext cx="8610600" cy="963613"/>
          </a:xfrm>
        </p:spPr>
        <p:txBody>
          <a:bodyPr>
            <a:normAutofit/>
          </a:bodyPr>
          <a:lstStyle/>
          <a:p>
            <a:r>
              <a:rPr lang="en-US" sz="3600" dirty="0" smtClean="0">
                <a:latin typeface="Arial" panose="020B0604020202020204" pitchFamily="34" charset="0"/>
                <a:cs typeface="Arial" panose="020B0604020202020204" pitchFamily="34" charset="0"/>
              </a:rPr>
              <a:t>Example Infographic</a:t>
            </a:r>
            <a:endParaRPr lang="en-US" sz="3600" dirty="0">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4"/>
          <a:stretch>
            <a:fillRect/>
          </a:stretch>
        </p:blipFill>
        <p:spPr>
          <a:xfrm>
            <a:off x="1600200" y="1371600"/>
            <a:ext cx="6090771" cy="4713930"/>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23706602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304800"/>
            <a:ext cx="74676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Getting People’s Attention</a:t>
            </a:r>
            <a:endParaRPr lang="en-US" dirty="0">
              <a:solidFill>
                <a:schemeClr val="bg1"/>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a:xfrm>
            <a:off x="533400" y="1676400"/>
            <a:ext cx="8153400" cy="4343400"/>
          </a:xfrm>
        </p:spPr>
        <p:txBody>
          <a:bodyPr>
            <a:normAutofit fontScale="92500" lnSpcReduction="20000"/>
          </a:bodyPr>
          <a:lstStyle/>
          <a:p>
            <a:pPr>
              <a:lnSpc>
                <a:spcPct val="110000"/>
              </a:lnSpc>
              <a:spcBef>
                <a:spcPts val="1800"/>
              </a:spcBef>
            </a:pPr>
            <a:r>
              <a:rPr lang="en-US" sz="2800" dirty="0" smtClean="0"/>
              <a:t>Make it local – include information on </a:t>
            </a:r>
            <a:r>
              <a:rPr lang="en-US" sz="2800" dirty="0"/>
              <a:t>local </a:t>
            </a:r>
            <a:r>
              <a:rPr lang="en-US" sz="2800" dirty="0" smtClean="0"/>
              <a:t>data, events, people, </a:t>
            </a:r>
            <a:r>
              <a:rPr lang="en-US" sz="2800" dirty="0"/>
              <a:t>or </a:t>
            </a:r>
            <a:r>
              <a:rPr lang="en-US" sz="2800" dirty="0" smtClean="0"/>
              <a:t>groups</a:t>
            </a:r>
            <a:endParaRPr lang="en-US" sz="2800" i="1" dirty="0"/>
          </a:p>
          <a:p>
            <a:pPr>
              <a:lnSpc>
                <a:spcPct val="110000"/>
              </a:lnSpc>
              <a:spcBef>
                <a:spcPts val="1800"/>
              </a:spcBef>
            </a:pPr>
            <a:r>
              <a:rPr lang="en-US" sz="2800" dirty="0" smtClean="0"/>
              <a:t>Describe the impact – how will your issue make a real difference in the lives of the intended audience</a:t>
            </a:r>
            <a:endParaRPr lang="en-US" sz="2800" i="1" dirty="0" smtClean="0"/>
          </a:p>
          <a:p>
            <a:pPr>
              <a:lnSpc>
                <a:spcPct val="110000"/>
              </a:lnSpc>
              <a:spcBef>
                <a:spcPts val="1800"/>
              </a:spcBef>
            </a:pPr>
            <a:r>
              <a:rPr lang="en-US" sz="2800" dirty="0" smtClean="0"/>
              <a:t>Make it timely – link to a </a:t>
            </a:r>
            <a:r>
              <a:rPr lang="en-US" sz="2800" dirty="0"/>
              <a:t>topic of interest today, right </a:t>
            </a:r>
            <a:r>
              <a:rPr lang="en-US" sz="2800" dirty="0" smtClean="0"/>
              <a:t>now</a:t>
            </a:r>
            <a:endParaRPr lang="en-US" sz="2800" dirty="0"/>
          </a:p>
          <a:p>
            <a:pPr>
              <a:lnSpc>
                <a:spcPct val="110000"/>
              </a:lnSpc>
              <a:spcBef>
                <a:spcPts val="1800"/>
              </a:spcBef>
            </a:pPr>
            <a:r>
              <a:rPr lang="en-US" sz="2800" dirty="0" smtClean="0"/>
              <a:t>Link the issue to someone prominent </a:t>
            </a:r>
            <a:r>
              <a:rPr lang="en-US" sz="2800" dirty="0"/>
              <a:t> –  </a:t>
            </a:r>
            <a:r>
              <a:rPr lang="en-US" sz="2800" dirty="0" smtClean="0"/>
              <a:t>involve </a:t>
            </a:r>
            <a:r>
              <a:rPr lang="en-US" sz="2800" dirty="0"/>
              <a:t>a </a:t>
            </a:r>
            <a:r>
              <a:rPr lang="en-US" sz="2800" dirty="0" smtClean="0"/>
              <a:t>well-known </a:t>
            </a:r>
            <a:r>
              <a:rPr lang="en-US" sz="2800" dirty="0"/>
              <a:t>person or </a:t>
            </a:r>
            <a:r>
              <a:rPr lang="en-US" sz="2800" dirty="0" smtClean="0"/>
              <a:t>group</a:t>
            </a:r>
          </a:p>
          <a:p>
            <a:pPr marL="0" indent="0">
              <a:lnSpc>
                <a:spcPct val="90000"/>
              </a:lnSpc>
              <a:buNone/>
            </a:pPr>
            <a:r>
              <a:rPr lang="en-US" sz="2800" dirty="0"/>
              <a:t/>
            </a:r>
            <a:br>
              <a:rPr lang="en-US" sz="2800" dirty="0"/>
            </a:br>
            <a:endParaRPr lang="en-US" sz="2800" dirty="0"/>
          </a:p>
        </p:txBody>
      </p:sp>
    </p:spTree>
    <p:custDataLst>
      <p:tags r:id="rId1"/>
    </p:custDataLst>
    <p:extLst>
      <p:ext uri="{BB962C8B-B14F-4D97-AF65-F5344CB8AC3E}">
        <p14:creationId xmlns:p14="http://schemas.microsoft.com/office/powerpoint/2010/main" val="703542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990600"/>
          </a:xfrm>
        </p:spPr>
        <p:txBody>
          <a:bodyPr>
            <a:normAutofit/>
          </a:bodyPr>
          <a:lstStyle/>
          <a:p>
            <a:r>
              <a:rPr lang="en-US" dirty="0" smtClean="0">
                <a:solidFill>
                  <a:schemeClr val="bg1"/>
                </a:solidFill>
                <a:latin typeface="Arial" panose="020B0604020202020204" pitchFamily="34" charset="0"/>
                <a:cs typeface="Arial" panose="020B0604020202020204" pitchFamily="34" charset="0"/>
              </a:rPr>
              <a:t>Incorporate Items of Interest</a:t>
            </a:r>
            <a:endParaRPr lang="en-US"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a:bodyPr>
          <a:lstStyle/>
          <a:p>
            <a:r>
              <a:rPr lang="en-US" sz="2600" dirty="0" smtClean="0"/>
              <a:t>Simple graphics</a:t>
            </a:r>
          </a:p>
          <a:p>
            <a:r>
              <a:rPr lang="en-US" sz="2600" dirty="0" smtClean="0"/>
              <a:t>Stories</a:t>
            </a:r>
          </a:p>
          <a:p>
            <a:r>
              <a:rPr lang="en-US" sz="2600" dirty="0" smtClean="0"/>
              <a:t>Photos (with permissions)</a:t>
            </a:r>
          </a:p>
          <a:p>
            <a:r>
              <a:rPr lang="en-US" sz="2600" dirty="0" smtClean="0"/>
              <a:t>Quotations</a:t>
            </a:r>
          </a:p>
          <a:p>
            <a:r>
              <a:rPr lang="en-US" sz="2600" dirty="0" smtClean="0"/>
              <a:t>Summary statistics</a:t>
            </a:r>
          </a:p>
          <a:p>
            <a:r>
              <a:rPr lang="en-US" sz="2600" dirty="0" smtClean="0"/>
              <a:t>Maps</a:t>
            </a:r>
            <a:endParaRPr lang="en-US" sz="2600" dirty="0"/>
          </a:p>
        </p:txBody>
      </p:sp>
      <p:pic>
        <p:nvPicPr>
          <p:cNvPr id="6146" name="Picture 2" descr="https://scontent.cdninstagram.com/hphotos-xaf1/t51.2885-15/s320x320/e15/11372494_1595818593995076_462371148_n.jpg"/>
          <p:cNvPicPr>
            <a:picLocks noChangeAspect="1" noChangeArrowheads="1"/>
          </p:cNvPicPr>
          <p:nvPr/>
        </p:nvPicPr>
        <p:blipFill>
          <a:blip r:embed="rId4" cstate="print"/>
          <a:srcRect/>
          <a:stretch>
            <a:fillRect/>
          </a:stretch>
        </p:blipFill>
        <p:spPr bwMode="auto">
          <a:xfrm>
            <a:off x="5715000" y="1752600"/>
            <a:ext cx="3048000" cy="3048001"/>
          </a:xfrm>
          <a:prstGeom prst="rect">
            <a:avLst/>
          </a:prstGeom>
          <a:noFill/>
        </p:spPr>
      </p:pic>
    </p:spTree>
    <p:custDataLst>
      <p:tags r:id="rId1"/>
    </p:custDataLst>
    <p:extLst>
      <p:ext uri="{BB962C8B-B14F-4D97-AF65-F5344CB8AC3E}">
        <p14:creationId xmlns:p14="http://schemas.microsoft.com/office/powerpoint/2010/main" val="18863071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 y="538908"/>
            <a:ext cx="8610600" cy="990600"/>
          </a:xfrm>
        </p:spPr>
        <p:txBody>
          <a:bodyPr>
            <a:noAutofit/>
          </a:bodyPr>
          <a:lstStyle/>
          <a:p>
            <a:pPr algn="ctr"/>
            <a:r>
              <a:rPr lang="en-US" sz="3600" dirty="0" smtClean="0">
                <a:solidFill>
                  <a:schemeClr val="bg1"/>
                </a:solidFill>
                <a:latin typeface="Arial" panose="020B0604020202020204" pitchFamily="34" charset="0"/>
                <a:cs typeface="Arial" panose="020B0604020202020204" pitchFamily="34" charset="0"/>
              </a:rPr>
              <a:t>Use Photos and Summary Statistics</a:t>
            </a:r>
            <a:br>
              <a:rPr lang="en-US" sz="3600" dirty="0" smtClean="0">
                <a:solidFill>
                  <a:schemeClr val="bg1"/>
                </a:solidFill>
                <a:latin typeface="Arial" panose="020B0604020202020204" pitchFamily="34" charset="0"/>
                <a:cs typeface="Arial" panose="020B0604020202020204" pitchFamily="34" charset="0"/>
              </a:rPr>
            </a:br>
            <a:endParaRPr lang="en-US" sz="3600" dirty="0">
              <a:solidFill>
                <a:schemeClr val="bg1"/>
              </a:solidFill>
              <a:latin typeface="Arial" panose="020B0604020202020204" pitchFamily="34" charset="0"/>
              <a:cs typeface="Arial" panose="020B0604020202020204" pitchFamily="34" charset="0"/>
            </a:endParaRPr>
          </a:p>
        </p:txBody>
      </p:sp>
      <p:sp>
        <p:nvSpPr>
          <p:cNvPr id="4" name="Content Placeholder 3"/>
          <p:cNvSpPr>
            <a:spLocks noGrp="1"/>
          </p:cNvSpPr>
          <p:nvPr>
            <p:ph idx="1"/>
          </p:nvPr>
        </p:nvSpPr>
        <p:spPr>
          <a:xfrm>
            <a:off x="125730" y="1447800"/>
            <a:ext cx="8458200" cy="4343400"/>
          </a:xfrm>
        </p:spPr>
        <p:txBody>
          <a:bodyPr>
            <a:normAutofit/>
          </a:bodyPr>
          <a:lstStyle/>
          <a:p>
            <a:pPr marL="0" indent="0" algn="ctr">
              <a:buNone/>
            </a:pPr>
            <a:r>
              <a:rPr lang="en-US" dirty="0" smtClean="0"/>
              <a:t>Oregon </a:t>
            </a:r>
            <a:r>
              <a:rPr lang="en-US" dirty="0"/>
              <a:t>Safe Routes to </a:t>
            </a:r>
            <a:r>
              <a:rPr lang="en-US" dirty="0" smtClean="0"/>
              <a:t>School: What’s Good?</a:t>
            </a:r>
            <a:r>
              <a:rPr lang="en-US" b="1" dirty="0" smtClean="0"/>
              <a:t>         </a:t>
            </a:r>
            <a:endParaRPr lang="en-US" dirty="0"/>
          </a:p>
        </p:txBody>
      </p:sp>
      <p:pic>
        <p:nvPicPr>
          <p:cNvPr id="3" name="Picture 2"/>
          <p:cNvPicPr>
            <a:picLocks noChangeAspect="1"/>
          </p:cNvPicPr>
          <p:nvPr/>
        </p:nvPicPr>
        <p:blipFill rotWithShape="1">
          <a:blip r:embed="rId4"/>
          <a:srcRect l="6793" t="7870" b="13432"/>
          <a:stretch/>
        </p:blipFill>
        <p:spPr>
          <a:xfrm>
            <a:off x="1066800" y="1978168"/>
            <a:ext cx="7288214" cy="3983704"/>
          </a:xfrm>
          <a:prstGeom prst="rect">
            <a:avLst/>
          </a:prstGeom>
          <a:ln w="127000" cap="sq">
            <a:noFill/>
            <a:miter lim="800000"/>
          </a:ln>
          <a:effectLst>
            <a:outerShdw blurRad="57150" dist="50800" dir="2700000" algn="tl" rotWithShape="0">
              <a:srgbClr val="000000">
                <a:alpha val="40000"/>
              </a:srgbClr>
            </a:outerShdw>
          </a:effectLst>
        </p:spPr>
      </p:pic>
      <p:sp>
        <p:nvSpPr>
          <p:cNvPr id="5" name="Rectangle 4"/>
          <p:cNvSpPr/>
          <p:nvPr/>
        </p:nvSpPr>
        <p:spPr>
          <a:xfrm>
            <a:off x="179070" y="6248964"/>
            <a:ext cx="7378943" cy="216982"/>
          </a:xfrm>
          <a:prstGeom prst="rect">
            <a:avLst/>
          </a:prstGeom>
        </p:spPr>
        <p:txBody>
          <a:bodyPr wrap="none">
            <a:spAutoFit/>
          </a:bodyPr>
          <a:lstStyle/>
          <a:p>
            <a:pPr>
              <a:lnSpc>
                <a:spcPct val="90000"/>
              </a:lnSpc>
              <a:spcBef>
                <a:spcPts val="1800"/>
              </a:spcBef>
            </a:pPr>
            <a:r>
              <a:rPr lang="en-US" sz="900" dirty="0" smtClean="0">
                <a:solidFill>
                  <a:schemeClr val="tx1">
                    <a:lumMod val="50000"/>
                    <a:lumOff val="50000"/>
                  </a:schemeClr>
                </a:solidFill>
                <a:latin typeface="Arial" panose="020B0604020202020204" pitchFamily="34" charset="0"/>
                <a:cs typeface="Arial" panose="020B0604020202020204" pitchFamily="34" charset="0"/>
              </a:rPr>
              <a:t>Source: Oregon Safe Routes to School (2016</a:t>
            </a:r>
            <a:r>
              <a:rPr lang="en-US" sz="900" dirty="0">
                <a:solidFill>
                  <a:schemeClr val="tx1">
                    <a:lumMod val="50000"/>
                    <a:lumOff val="50000"/>
                  </a:schemeClr>
                </a:solidFill>
                <a:latin typeface="Arial" panose="020B0604020202020204" pitchFamily="34" charset="0"/>
                <a:cs typeface="Arial" panose="020B0604020202020204" pitchFamily="34" charset="0"/>
              </a:rPr>
              <a:t>) Annual Report: http://oregonsaferoutes.org/images/stories/Content/WB/2016AnnualReport.pdf</a:t>
            </a:r>
          </a:p>
        </p:txBody>
      </p:sp>
    </p:spTree>
    <p:custDataLst>
      <p:tags r:id="rId1"/>
    </p:custDataLst>
    <p:extLst>
      <p:ext uri="{BB962C8B-B14F-4D97-AF65-F5344CB8AC3E}">
        <p14:creationId xmlns:p14="http://schemas.microsoft.com/office/powerpoint/2010/main" val="23553803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04800"/>
            <a:ext cx="7467600" cy="990600"/>
          </a:xfrm>
        </p:spPr>
        <p:txBody>
          <a:bodyPr>
            <a:normAutofit/>
          </a:bodyPr>
          <a:lstStyle/>
          <a:p>
            <a:r>
              <a:rPr lang="en-US" dirty="0" smtClean="0">
                <a:latin typeface="Arial" panose="020B0604020202020204" pitchFamily="34" charset="0"/>
                <a:cs typeface="Arial" panose="020B0604020202020204" pitchFamily="34" charset="0"/>
              </a:rPr>
              <a:t>Session Objectives</a:t>
            </a:r>
            <a:endParaRPr lang="en-US" dirty="0">
              <a:latin typeface="Arial" panose="020B0604020202020204" pitchFamily="34" charset="0"/>
              <a:cs typeface="Arial" panose="020B0604020202020204" pitchFamily="34" charset="0"/>
            </a:endParaRPr>
          </a:p>
        </p:txBody>
      </p:sp>
      <p:sp>
        <p:nvSpPr>
          <p:cNvPr id="5" name="Content Placeholder 4"/>
          <p:cNvSpPr>
            <a:spLocks noGrp="1"/>
          </p:cNvSpPr>
          <p:nvPr>
            <p:ph idx="1"/>
          </p:nvPr>
        </p:nvSpPr>
        <p:spPr>
          <a:xfrm>
            <a:off x="914400" y="1676400"/>
            <a:ext cx="7772400" cy="4343400"/>
          </a:xfrm>
        </p:spPr>
        <p:txBody>
          <a:bodyPr/>
          <a:lstStyle/>
          <a:p>
            <a:pPr marL="457200" indent="-457200">
              <a:spcBef>
                <a:spcPts val="1200"/>
              </a:spcBef>
              <a:buFont typeface="Arial" pitchFamily="34" charset="0"/>
              <a:buChar char="•"/>
            </a:pPr>
            <a:r>
              <a:rPr lang="en-US" sz="2600" dirty="0" smtClean="0"/>
              <a:t>Describe the importance of communication throughout</a:t>
            </a:r>
          </a:p>
          <a:p>
            <a:pPr marL="457200" indent="-457200">
              <a:spcBef>
                <a:spcPts val="1200"/>
              </a:spcBef>
              <a:buFont typeface="Arial" pitchFamily="34" charset="0"/>
              <a:buChar char="•"/>
            </a:pPr>
            <a:r>
              <a:rPr lang="en-US" sz="2600" dirty="0" smtClean="0"/>
              <a:t>Create </a:t>
            </a:r>
            <a:r>
              <a:rPr lang="en-US" sz="2600" dirty="0"/>
              <a:t>a communication plan</a:t>
            </a:r>
          </a:p>
          <a:p>
            <a:pPr marL="457200" indent="-457200">
              <a:spcBef>
                <a:spcPts val="1200"/>
              </a:spcBef>
              <a:buFont typeface="Arial" pitchFamily="34" charset="0"/>
              <a:buChar char="•"/>
            </a:pPr>
            <a:r>
              <a:rPr lang="en-US" sz="2600" dirty="0"/>
              <a:t>Frame your message for specific audiences</a:t>
            </a:r>
          </a:p>
          <a:p>
            <a:pPr marL="457200" indent="-457200">
              <a:spcBef>
                <a:spcPts val="1200"/>
              </a:spcBef>
              <a:buFont typeface="Arial" pitchFamily="34" charset="0"/>
              <a:buChar char="•"/>
            </a:pPr>
            <a:r>
              <a:rPr lang="en-US" sz="2600" dirty="0"/>
              <a:t>Select communications channels that will reach your audiences</a:t>
            </a:r>
          </a:p>
          <a:p>
            <a:endParaRPr lang="en-US" dirty="0"/>
          </a:p>
        </p:txBody>
      </p:sp>
    </p:spTree>
    <p:custDataLst>
      <p:tags r:id="rId1"/>
    </p:custDataLst>
    <p:extLst>
      <p:ext uri="{BB962C8B-B14F-4D97-AF65-F5344CB8AC3E}">
        <p14:creationId xmlns:p14="http://schemas.microsoft.com/office/powerpoint/2010/main" val="304416898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495582"/>
            <a:ext cx="86106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Use Photos and Summary Statistics</a:t>
            </a:r>
            <a:r>
              <a:rPr lang="en-US" sz="3000" dirty="0" smtClean="0">
                <a:solidFill>
                  <a:schemeClr val="bg1"/>
                </a:solidFill>
              </a:rPr>
              <a:t/>
            </a:r>
            <a:br>
              <a:rPr lang="en-US" sz="3000" dirty="0" smtClean="0">
                <a:solidFill>
                  <a:schemeClr val="bg1"/>
                </a:solidFill>
              </a:rPr>
            </a:br>
            <a:endParaRPr lang="en-US" sz="3000" dirty="0">
              <a:solidFill>
                <a:schemeClr val="bg1"/>
              </a:solidFill>
            </a:endParaRPr>
          </a:p>
        </p:txBody>
      </p:sp>
      <p:sp>
        <p:nvSpPr>
          <p:cNvPr id="4" name="Content Placeholder 3"/>
          <p:cNvSpPr>
            <a:spLocks noGrp="1"/>
          </p:cNvSpPr>
          <p:nvPr>
            <p:ph idx="1"/>
          </p:nvPr>
        </p:nvSpPr>
        <p:spPr>
          <a:xfrm>
            <a:off x="304800" y="1486182"/>
            <a:ext cx="8458200" cy="4343400"/>
          </a:xfrm>
        </p:spPr>
        <p:txBody>
          <a:bodyPr>
            <a:normAutofit/>
          </a:bodyPr>
          <a:lstStyle/>
          <a:p>
            <a:pPr marL="0" indent="0" algn="ctr">
              <a:buNone/>
            </a:pPr>
            <a:r>
              <a:rPr lang="en-US" dirty="0"/>
              <a:t>Oregon Safe Routes to School: What’s </a:t>
            </a:r>
            <a:r>
              <a:rPr lang="en-US" dirty="0" smtClean="0"/>
              <a:t>Not So Good</a:t>
            </a:r>
            <a:r>
              <a:rPr lang="en-US" dirty="0"/>
              <a:t>?</a:t>
            </a:r>
            <a:r>
              <a:rPr lang="en-US" b="1" dirty="0"/>
              <a:t>         </a:t>
            </a:r>
            <a:endParaRPr lang="en-US" dirty="0"/>
          </a:p>
        </p:txBody>
      </p:sp>
      <p:sp>
        <p:nvSpPr>
          <p:cNvPr id="5" name="Rectangle 4"/>
          <p:cNvSpPr/>
          <p:nvPr/>
        </p:nvSpPr>
        <p:spPr>
          <a:xfrm>
            <a:off x="179070" y="6248964"/>
            <a:ext cx="7378943" cy="216982"/>
          </a:xfrm>
          <a:prstGeom prst="rect">
            <a:avLst/>
          </a:prstGeom>
        </p:spPr>
        <p:txBody>
          <a:bodyPr wrap="none">
            <a:spAutoFit/>
          </a:bodyPr>
          <a:lstStyle/>
          <a:p>
            <a:pPr>
              <a:lnSpc>
                <a:spcPct val="90000"/>
              </a:lnSpc>
              <a:spcBef>
                <a:spcPts val="1800"/>
              </a:spcBef>
            </a:pPr>
            <a:r>
              <a:rPr lang="en-US" sz="900" dirty="0" smtClean="0">
                <a:solidFill>
                  <a:schemeClr val="tx1">
                    <a:lumMod val="50000"/>
                    <a:lumOff val="50000"/>
                  </a:schemeClr>
                </a:solidFill>
                <a:latin typeface="Arial" panose="020B0604020202020204" pitchFamily="34" charset="0"/>
                <a:cs typeface="Arial" panose="020B0604020202020204" pitchFamily="34" charset="0"/>
              </a:rPr>
              <a:t>Source: Oregon Safe Routes to School (2016</a:t>
            </a:r>
            <a:r>
              <a:rPr lang="en-US" sz="900" dirty="0">
                <a:solidFill>
                  <a:schemeClr val="tx1">
                    <a:lumMod val="50000"/>
                    <a:lumOff val="50000"/>
                  </a:schemeClr>
                </a:solidFill>
                <a:latin typeface="Arial" panose="020B0604020202020204" pitchFamily="34" charset="0"/>
                <a:cs typeface="Arial" panose="020B0604020202020204" pitchFamily="34" charset="0"/>
              </a:rPr>
              <a:t>) Annual Report: http://oregonsaferoutes.org/images/stories/Content/WB/2016AnnualReport.pdf</a:t>
            </a:r>
          </a:p>
        </p:txBody>
      </p:sp>
      <p:pic>
        <p:nvPicPr>
          <p:cNvPr id="6" name="Picture 5"/>
          <p:cNvPicPr>
            <a:picLocks noChangeAspect="1"/>
          </p:cNvPicPr>
          <p:nvPr/>
        </p:nvPicPr>
        <p:blipFill>
          <a:blip r:embed="rId4"/>
          <a:stretch>
            <a:fillRect/>
          </a:stretch>
        </p:blipFill>
        <p:spPr>
          <a:xfrm>
            <a:off x="333905" y="2029611"/>
            <a:ext cx="8476190" cy="4028571"/>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41499939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3400" y="304800"/>
            <a:ext cx="74676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Work with Committed Coalitions with Resources</a:t>
            </a:r>
            <a:endParaRPr lang="en-US" sz="3600" dirty="0">
              <a:solidFill>
                <a:schemeClr val="bg1"/>
              </a:solidFill>
              <a:latin typeface="Arial" panose="020B0604020202020204" pitchFamily="34" charset="0"/>
              <a:cs typeface="Arial" panose="020B0604020202020204" pitchFamily="34" charset="0"/>
            </a:endParaRPr>
          </a:p>
        </p:txBody>
      </p:sp>
      <p:sp>
        <p:nvSpPr>
          <p:cNvPr id="6147" name="Rectangle 3"/>
          <p:cNvSpPr>
            <a:spLocks noGrp="1" noChangeArrowheads="1"/>
          </p:cNvSpPr>
          <p:nvPr>
            <p:ph idx="1"/>
          </p:nvPr>
        </p:nvSpPr>
        <p:spPr>
          <a:xfrm>
            <a:off x="304800" y="1676400"/>
            <a:ext cx="2667000" cy="4343400"/>
          </a:xfrm>
        </p:spPr>
        <p:txBody>
          <a:bodyPr>
            <a:normAutofit lnSpcReduction="10000"/>
          </a:bodyPr>
          <a:lstStyle/>
          <a:p>
            <a:pPr marL="0" indent="0">
              <a:spcBef>
                <a:spcPts val="0"/>
              </a:spcBef>
              <a:buNone/>
            </a:pPr>
            <a:r>
              <a:rPr lang="en-US" dirty="0"/>
              <a:t>O</a:t>
            </a:r>
            <a:r>
              <a:rPr lang="en-US" dirty="0" smtClean="0"/>
              <a:t>rganized </a:t>
            </a:r>
            <a:r>
              <a:rPr lang="en-US" dirty="0"/>
              <a:t>interest </a:t>
            </a:r>
            <a:r>
              <a:rPr lang="en-US" dirty="0" smtClean="0"/>
              <a:t>groups can work with you to communicate </a:t>
            </a:r>
            <a:r>
              <a:rPr lang="en-US" dirty="0"/>
              <a:t>the issue and </a:t>
            </a:r>
            <a:r>
              <a:rPr lang="en-US" dirty="0" smtClean="0"/>
              <a:t>engage mass media, social media, </a:t>
            </a:r>
            <a:r>
              <a:rPr lang="en-US" dirty="0"/>
              <a:t>and other channels to promote their views</a:t>
            </a:r>
            <a:r>
              <a:rPr lang="en-US" dirty="0" smtClean="0"/>
              <a:t>.</a:t>
            </a:r>
            <a:r>
              <a:rPr lang="en-US" dirty="0"/>
              <a:t/>
            </a:r>
            <a:br>
              <a:rPr lang="en-US" dirty="0"/>
            </a:br>
            <a:endParaRPr lang="en-US" dirty="0"/>
          </a:p>
        </p:txBody>
      </p:sp>
      <p:pic>
        <p:nvPicPr>
          <p:cNvPr id="4" name="Picture 3"/>
          <p:cNvPicPr>
            <a:picLocks noChangeAspect="1"/>
          </p:cNvPicPr>
          <p:nvPr/>
        </p:nvPicPr>
        <p:blipFill>
          <a:blip r:embed="rId4" cstate="emai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a:off x="3112770" y="1718310"/>
            <a:ext cx="5626609" cy="3505200"/>
          </a:xfrm>
          <a:prstGeom prst="rect">
            <a:avLst/>
          </a:prstGeom>
          <a:ln w="127000" cap="sq">
            <a:noFill/>
            <a:miter lim="800000"/>
          </a:ln>
          <a:effectLst>
            <a:outerShdw blurRad="57150" dist="50800" dir="2700000" algn="tl" rotWithShape="0">
              <a:srgbClr val="000000">
                <a:alpha val="40000"/>
              </a:srgbClr>
            </a:outerShdw>
          </a:effectLst>
        </p:spPr>
      </p:pic>
      <p:sp>
        <p:nvSpPr>
          <p:cNvPr id="5" name="TextBox 4"/>
          <p:cNvSpPr txBox="1"/>
          <p:nvPr/>
        </p:nvSpPr>
        <p:spPr>
          <a:xfrm>
            <a:off x="-152400" y="6204258"/>
            <a:ext cx="4181475" cy="230832"/>
          </a:xfrm>
          <a:prstGeom prst="rect">
            <a:avLst/>
          </a:prstGeom>
          <a:noFill/>
        </p:spPr>
        <p:txBody>
          <a:bodyPr wrap="square" rtlCol="0">
            <a:spAutoFit/>
          </a:bodyPr>
          <a:lstStyle/>
          <a:p>
            <a:pPr algn="ctr"/>
            <a:r>
              <a:rPr lang="en-US" sz="900" dirty="0" smtClean="0">
                <a:solidFill>
                  <a:srgbClr val="7F7F7F"/>
                </a:solidFill>
                <a:latin typeface="Arial" panose="020B0604020202020204" pitchFamily="34" charset="0"/>
                <a:cs typeface="Arial" panose="020B0604020202020204" pitchFamily="34" charset="0"/>
              </a:rPr>
              <a:t>Image source: Indian River County, FL Healthy Start Coalition</a:t>
            </a:r>
            <a:endParaRPr lang="en-US" sz="900" dirty="0">
              <a:solidFill>
                <a:srgbClr val="7F7F7F"/>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18810057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04800"/>
            <a:ext cx="87630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Work with Local Media</a:t>
            </a:r>
            <a:endParaRPr lang="en-US" dirty="0">
              <a:solidFill>
                <a:schemeClr val="bg1"/>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a:xfrm>
            <a:off x="914400" y="1524000"/>
            <a:ext cx="7848600" cy="4572000"/>
          </a:xfrm>
        </p:spPr>
        <p:txBody>
          <a:bodyPr>
            <a:normAutofit fontScale="85000" lnSpcReduction="20000"/>
          </a:bodyPr>
          <a:lstStyle/>
          <a:p>
            <a:pPr>
              <a:lnSpc>
                <a:spcPct val="120000"/>
              </a:lnSpc>
              <a:spcBef>
                <a:spcPts val="0"/>
              </a:spcBef>
            </a:pPr>
            <a:r>
              <a:rPr lang="en-US" sz="2800" dirty="0" smtClean="0"/>
              <a:t>Choose Spokespeople</a:t>
            </a:r>
          </a:p>
          <a:p>
            <a:pPr lvl="1">
              <a:lnSpc>
                <a:spcPct val="120000"/>
              </a:lnSpc>
              <a:spcBef>
                <a:spcPts val="0"/>
              </a:spcBef>
            </a:pPr>
            <a:r>
              <a:rPr lang="en-US" sz="2400" dirty="0" smtClean="0"/>
              <a:t>Individuals with personal stories about living in neighborhoods where walking is unsafe</a:t>
            </a:r>
          </a:p>
          <a:p>
            <a:pPr lvl="1">
              <a:lnSpc>
                <a:spcPct val="120000"/>
              </a:lnSpc>
              <a:spcBef>
                <a:spcPts val="0"/>
              </a:spcBef>
            </a:pPr>
            <a:r>
              <a:rPr lang="en-US" sz="2400" dirty="0" smtClean="0"/>
              <a:t>Professionals who view walking as important to health (doctors, nurses) or to academic performance (teachers, principals) </a:t>
            </a:r>
            <a:r>
              <a:rPr lang="en-US" sz="2400" i="1" dirty="0" smtClean="0"/>
              <a:t> </a:t>
            </a:r>
          </a:p>
          <a:p>
            <a:pPr lvl="1">
              <a:lnSpc>
                <a:spcPct val="120000"/>
              </a:lnSpc>
              <a:spcBef>
                <a:spcPts val="0"/>
              </a:spcBef>
            </a:pPr>
            <a:r>
              <a:rPr lang="en-US" sz="2400" dirty="0" smtClean="0"/>
              <a:t>Researchers who can share data on the increase and impact of physical inactivity</a:t>
            </a:r>
            <a:endParaRPr lang="en-US" sz="2400" dirty="0"/>
          </a:p>
          <a:p>
            <a:pPr>
              <a:lnSpc>
                <a:spcPct val="120000"/>
              </a:lnSpc>
              <a:spcBef>
                <a:spcPts val="1200"/>
              </a:spcBef>
            </a:pPr>
            <a:r>
              <a:rPr lang="en-US" sz="2800" dirty="0" smtClean="0"/>
              <a:t>Write op-eds for the local newspaper</a:t>
            </a:r>
            <a:endParaRPr lang="en-US" sz="2800" i="1" dirty="0" smtClean="0"/>
          </a:p>
          <a:p>
            <a:pPr>
              <a:lnSpc>
                <a:spcPct val="120000"/>
              </a:lnSpc>
              <a:spcBef>
                <a:spcPts val="1200"/>
              </a:spcBef>
            </a:pPr>
            <a:r>
              <a:rPr lang="en-US" sz="2800" dirty="0" smtClean="0"/>
              <a:t>Distribute press releases </a:t>
            </a:r>
          </a:p>
          <a:p>
            <a:pPr>
              <a:lnSpc>
                <a:spcPct val="120000"/>
              </a:lnSpc>
              <a:spcBef>
                <a:spcPts val="1200"/>
              </a:spcBef>
            </a:pPr>
            <a:r>
              <a:rPr lang="en-US" sz="2800" dirty="0" smtClean="0"/>
              <a:t>Become active on social media pages of local media to promote events and campaigns   </a:t>
            </a:r>
            <a:endParaRPr lang="en-US" sz="2800" dirty="0"/>
          </a:p>
        </p:txBody>
      </p:sp>
    </p:spTree>
    <p:custDataLst>
      <p:tags r:id="rId1"/>
    </p:custDataLst>
    <p:extLst>
      <p:ext uri="{BB962C8B-B14F-4D97-AF65-F5344CB8AC3E}">
        <p14:creationId xmlns:p14="http://schemas.microsoft.com/office/powerpoint/2010/main" val="11354850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95300" y="304800"/>
            <a:ext cx="83820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Work with Local Media</a:t>
            </a:r>
            <a:endParaRPr lang="en-US" dirty="0">
              <a:solidFill>
                <a:schemeClr val="bg1"/>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a:xfrm>
            <a:off x="533400" y="1676400"/>
            <a:ext cx="8153400" cy="4648200"/>
          </a:xfrm>
        </p:spPr>
        <p:txBody>
          <a:bodyPr>
            <a:normAutofit fontScale="85000" lnSpcReduction="20000"/>
          </a:bodyPr>
          <a:lstStyle/>
          <a:p>
            <a:pPr marL="0" indent="0">
              <a:lnSpc>
                <a:spcPct val="90000"/>
              </a:lnSpc>
              <a:spcBef>
                <a:spcPts val="1800"/>
              </a:spcBef>
              <a:buNone/>
            </a:pPr>
            <a:r>
              <a:rPr lang="en-US" sz="2800" dirty="0" smtClean="0"/>
              <a:t>Build relationships </a:t>
            </a:r>
            <a:r>
              <a:rPr lang="en-US" sz="2800" dirty="0"/>
              <a:t>with </a:t>
            </a:r>
            <a:r>
              <a:rPr lang="en-US" sz="2800" dirty="0" smtClean="0"/>
              <a:t>your media contacts</a:t>
            </a:r>
          </a:p>
          <a:p>
            <a:pPr>
              <a:lnSpc>
                <a:spcPct val="90000"/>
              </a:lnSpc>
              <a:spcBef>
                <a:spcPts val="1800"/>
              </a:spcBef>
            </a:pPr>
            <a:r>
              <a:rPr lang="en-US" sz="2800" dirty="0" smtClean="0"/>
              <a:t>Engage with local media through social media</a:t>
            </a:r>
          </a:p>
          <a:p>
            <a:pPr>
              <a:lnSpc>
                <a:spcPct val="90000"/>
              </a:lnSpc>
              <a:spcBef>
                <a:spcPts val="1800"/>
              </a:spcBef>
            </a:pPr>
            <a:r>
              <a:rPr lang="en-US" sz="2800" dirty="0" smtClean="0"/>
              <a:t>Call the reporter and introduce yourself</a:t>
            </a:r>
          </a:p>
          <a:p>
            <a:pPr>
              <a:lnSpc>
                <a:spcPct val="90000"/>
              </a:lnSpc>
              <a:spcBef>
                <a:spcPts val="1800"/>
              </a:spcBef>
            </a:pPr>
            <a:r>
              <a:rPr lang="en-US" sz="2800" dirty="0" smtClean="0"/>
              <a:t>Have a good story and practice your pitch before you call</a:t>
            </a:r>
          </a:p>
          <a:p>
            <a:pPr>
              <a:lnSpc>
                <a:spcPct val="90000"/>
              </a:lnSpc>
              <a:spcBef>
                <a:spcPts val="1800"/>
              </a:spcBef>
            </a:pPr>
            <a:r>
              <a:rPr lang="en-US" sz="2800" dirty="0" smtClean="0"/>
              <a:t>Plan a good strategy, think about how to create excitement</a:t>
            </a:r>
          </a:p>
          <a:p>
            <a:pPr>
              <a:lnSpc>
                <a:spcPct val="90000"/>
              </a:lnSpc>
              <a:spcBef>
                <a:spcPts val="1800"/>
              </a:spcBef>
            </a:pPr>
            <a:r>
              <a:rPr lang="en-US" sz="2800" dirty="0" smtClean="0"/>
              <a:t>Keep your word, do what you say you will do</a:t>
            </a:r>
          </a:p>
          <a:p>
            <a:pPr>
              <a:lnSpc>
                <a:spcPct val="90000"/>
              </a:lnSpc>
              <a:spcBef>
                <a:spcPts val="1800"/>
              </a:spcBef>
            </a:pPr>
            <a:r>
              <a:rPr lang="en-US" sz="2800" dirty="0" smtClean="0"/>
              <a:t>Follow-up</a:t>
            </a:r>
          </a:p>
          <a:p>
            <a:pPr>
              <a:lnSpc>
                <a:spcPct val="90000"/>
              </a:lnSpc>
              <a:spcBef>
                <a:spcPts val="1800"/>
              </a:spcBef>
            </a:pPr>
            <a:r>
              <a:rPr lang="en-US" sz="2800" dirty="0" smtClean="0"/>
              <a:t>Send thank you notes</a:t>
            </a:r>
            <a:br>
              <a:rPr lang="en-US" sz="2800" dirty="0" smtClean="0"/>
            </a:br>
            <a:endParaRPr lang="en-US" sz="2800" dirty="0" smtClean="0"/>
          </a:p>
        </p:txBody>
      </p:sp>
      <p:sp>
        <p:nvSpPr>
          <p:cNvPr id="3" name="Rectangle 2"/>
          <p:cNvSpPr/>
          <p:nvPr/>
        </p:nvSpPr>
        <p:spPr>
          <a:xfrm>
            <a:off x="457200" y="6227727"/>
            <a:ext cx="2441694" cy="216982"/>
          </a:xfrm>
          <a:prstGeom prst="rect">
            <a:avLst/>
          </a:prstGeom>
        </p:spPr>
        <p:txBody>
          <a:bodyPr wrap="none">
            <a:spAutoFit/>
          </a:bodyPr>
          <a:lstStyle/>
          <a:p>
            <a:pPr>
              <a:lnSpc>
                <a:spcPct val="90000"/>
              </a:lnSpc>
              <a:spcBef>
                <a:spcPts val="1800"/>
              </a:spcBef>
            </a:pPr>
            <a:r>
              <a:rPr lang="en-US" sz="900" dirty="0">
                <a:solidFill>
                  <a:schemeClr val="tx1">
                    <a:lumMod val="50000"/>
                    <a:lumOff val="50000"/>
                  </a:schemeClr>
                </a:solidFill>
                <a:latin typeface="Arial" panose="020B0604020202020204" pitchFamily="34" charset="0"/>
                <a:cs typeface="Arial" panose="020B0604020202020204" pitchFamily="34" charset="0"/>
              </a:rPr>
              <a:t>CDC’s Healthy Communities Program, </a:t>
            </a:r>
            <a:r>
              <a:rPr lang="en-US" sz="900" dirty="0" smtClean="0">
                <a:solidFill>
                  <a:schemeClr val="tx1">
                    <a:lumMod val="50000"/>
                    <a:lumOff val="50000"/>
                  </a:schemeClr>
                </a:solidFill>
                <a:latin typeface="Arial" panose="020B0604020202020204" pitchFamily="34" charset="0"/>
                <a:cs typeface="Arial" panose="020B0604020202020204" pitchFamily="34" charset="0"/>
              </a:rPr>
              <a:t>2008</a:t>
            </a:r>
            <a:endParaRPr lang="en-US" sz="900" dirty="0">
              <a:solidFill>
                <a:schemeClr val="tx1">
                  <a:lumMod val="50000"/>
                  <a:lumOff val="50000"/>
                </a:schemeClr>
              </a:solidFill>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37674606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304800"/>
            <a:ext cx="7467600" cy="990600"/>
          </a:xfrm>
        </p:spPr>
        <p:txBody>
          <a:bodyPr>
            <a:noAutofit/>
          </a:bodyPr>
          <a:lstStyle/>
          <a:p>
            <a:r>
              <a:rPr lang="en-US" dirty="0">
                <a:solidFill>
                  <a:schemeClr val="bg1"/>
                </a:solidFill>
                <a:latin typeface="Arial" panose="020B0604020202020204" pitchFamily="34" charset="0"/>
                <a:cs typeface="Arial" panose="020B0604020202020204" pitchFamily="34" charset="0"/>
              </a:rPr>
              <a:t>Meet with </a:t>
            </a:r>
            <a:r>
              <a:rPr lang="en-US" dirty="0" smtClean="0">
                <a:solidFill>
                  <a:schemeClr val="bg1"/>
                </a:solidFill>
                <a:latin typeface="Arial" panose="020B0604020202020204" pitchFamily="34" charset="0"/>
                <a:cs typeface="Arial" panose="020B0604020202020204" pitchFamily="34" charset="0"/>
              </a:rPr>
              <a:t>Legislators</a:t>
            </a:r>
            <a:endParaRPr lang="en-US" dirty="0">
              <a:solidFill>
                <a:schemeClr val="bg1"/>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a:xfrm>
            <a:off x="228600" y="1524000"/>
            <a:ext cx="4876800" cy="4343400"/>
          </a:xfrm>
        </p:spPr>
        <p:txBody>
          <a:bodyPr>
            <a:normAutofit fontScale="92500" lnSpcReduction="10000"/>
          </a:bodyPr>
          <a:lstStyle/>
          <a:p>
            <a:pPr marL="0" indent="0">
              <a:lnSpc>
                <a:spcPct val="110000"/>
              </a:lnSpc>
              <a:spcBef>
                <a:spcPts val="1800"/>
              </a:spcBef>
              <a:buNone/>
            </a:pPr>
            <a:r>
              <a:rPr lang="en-US" sz="2800" dirty="0" smtClean="0"/>
              <a:t>1</a:t>
            </a:r>
            <a:r>
              <a:rPr lang="en-US" sz="2800" dirty="0"/>
              <a:t>. Introduce </a:t>
            </a:r>
            <a:r>
              <a:rPr lang="en-US" sz="2800" dirty="0" smtClean="0"/>
              <a:t>yourself</a:t>
            </a:r>
          </a:p>
          <a:p>
            <a:pPr marL="0" indent="0">
              <a:lnSpc>
                <a:spcPct val="110000"/>
              </a:lnSpc>
              <a:spcBef>
                <a:spcPts val="1800"/>
              </a:spcBef>
              <a:buNone/>
            </a:pPr>
            <a:r>
              <a:rPr lang="en-US" sz="2800" dirty="0" smtClean="0"/>
              <a:t>2</a:t>
            </a:r>
            <a:r>
              <a:rPr lang="en-US" sz="2800" dirty="0"/>
              <a:t>. </a:t>
            </a:r>
            <a:r>
              <a:rPr lang="en-US" sz="2800" dirty="0" smtClean="0"/>
              <a:t>Discuss </a:t>
            </a:r>
            <a:r>
              <a:rPr lang="en-US" sz="2800" dirty="0"/>
              <a:t>the purpose and main </a:t>
            </a:r>
            <a:r>
              <a:rPr lang="en-US" sz="2800" dirty="0" smtClean="0"/>
              <a:t>message</a:t>
            </a:r>
          </a:p>
          <a:p>
            <a:pPr marL="0" indent="0">
              <a:lnSpc>
                <a:spcPct val="110000"/>
              </a:lnSpc>
              <a:spcBef>
                <a:spcPts val="1800"/>
              </a:spcBef>
              <a:buNone/>
            </a:pPr>
            <a:r>
              <a:rPr lang="en-US" sz="2800" dirty="0" smtClean="0"/>
              <a:t>3</a:t>
            </a:r>
            <a:r>
              <a:rPr lang="en-US" sz="2800" dirty="0"/>
              <a:t>. Reinforce main points with hand </a:t>
            </a:r>
            <a:r>
              <a:rPr lang="en-US" sz="2800" dirty="0" smtClean="0"/>
              <a:t>outs</a:t>
            </a:r>
          </a:p>
          <a:p>
            <a:pPr marL="0" indent="0">
              <a:lnSpc>
                <a:spcPct val="110000"/>
              </a:lnSpc>
              <a:spcBef>
                <a:spcPts val="1800"/>
              </a:spcBef>
              <a:buNone/>
            </a:pPr>
            <a:r>
              <a:rPr lang="en-US" sz="2800" dirty="0" smtClean="0"/>
              <a:t>4</a:t>
            </a:r>
            <a:r>
              <a:rPr lang="en-US" sz="2800" dirty="0"/>
              <a:t>. Get recommendations on next steps and </a:t>
            </a:r>
            <a:r>
              <a:rPr lang="en-US" sz="2800" dirty="0" smtClean="0"/>
              <a:t>future meetings</a:t>
            </a:r>
          </a:p>
          <a:p>
            <a:pPr marL="0" indent="0">
              <a:lnSpc>
                <a:spcPct val="90000"/>
              </a:lnSpc>
              <a:buNone/>
            </a:pPr>
            <a:r>
              <a:rPr lang="en-US" sz="2800" dirty="0"/>
              <a:t/>
            </a:r>
            <a:br>
              <a:rPr lang="en-US" sz="2800" dirty="0"/>
            </a:br>
            <a:endParaRPr lang="en-US" sz="2800" dirty="0"/>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11667" t="4445" r="17500" b="4445"/>
          <a:stretch/>
        </p:blipFill>
        <p:spPr>
          <a:xfrm>
            <a:off x="5334000" y="1676400"/>
            <a:ext cx="3396475" cy="3276600"/>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96188639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990600"/>
          </a:xfrm>
        </p:spPr>
        <p:txBody>
          <a:bodyPr>
            <a:normAutofit/>
          </a:bodyPr>
          <a:lstStyle/>
          <a:p>
            <a:r>
              <a:rPr lang="en-US" dirty="0" smtClean="0">
                <a:latin typeface="Arial" panose="020B0604020202020204" pitchFamily="34" charset="0"/>
                <a:cs typeface="Arial" panose="020B0604020202020204" pitchFamily="34" charset="0"/>
              </a:rPr>
              <a:t>Activity: Communication Plan</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1500" y="1676400"/>
            <a:ext cx="3962400" cy="4343400"/>
          </a:xfrm>
        </p:spPr>
        <p:txBody>
          <a:bodyPr>
            <a:normAutofit/>
          </a:bodyPr>
          <a:lstStyle/>
          <a:p>
            <a:r>
              <a:rPr lang="en-US" dirty="0" smtClean="0"/>
              <a:t>Create a Communication Plan for a program or policy (8 minutes)</a:t>
            </a:r>
          </a:p>
          <a:p>
            <a:endParaRPr lang="en-US" dirty="0" smtClean="0"/>
          </a:p>
          <a:p>
            <a:r>
              <a:rPr lang="en-US" dirty="0" smtClean="0"/>
              <a:t>Return for a quick debrief (2 minutes)</a:t>
            </a:r>
          </a:p>
          <a:p>
            <a:endParaRPr lang="en-US" dirty="0" smtClean="0"/>
          </a:p>
          <a:p>
            <a:endParaRPr lang="en-US" dirty="0" smtClean="0"/>
          </a:p>
          <a:p>
            <a:endParaRPr lang="en-US" dirty="0"/>
          </a:p>
        </p:txBody>
      </p:sp>
      <p:pic>
        <p:nvPicPr>
          <p:cNvPr id="4" name="Picture 3"/>
          <p:cNvPicPr>
            <a:picLocks noChangeAspect="1"/>
          </p:cNvPicPr>
          <p:nvPr/>
        </p:nvPicPr>
        <p:blipFill>
          <a:blip r:embed="rId4"/>
          <a:stretch>
            <a:fillRect/>
          </a:stretch>
        </p:blipFill>
        <p:spPr>
          <a:xfrm>
            <a:off x="4953000" y="1654628"/>
            <a:ext cx="3852627" cy="4212771"/>
          </a:xfrm>
          <a:prstGeom prst="rect">
            <a:avLst/>
          </a:prstGeom>
          <a:ln w="38100" cap="sq">
            <a:noFill/>
            <a:prstDash val="solid"/>
            <a:miter lim="800000"/>
          </a:ln>
          <a:effectLst>
            <a:outerShdw blurRad="50800" dist="38100" dir="2700000" algn="tl" rotWithShape="0">
              <a:srgbClr val="000000">
                <a:alpha val="43000"/>
              </a:srgbClr>
            </a:outerShdw>
          </a:effectLst>
        </p:spPr>
      </p:pic>
    </p:spTree>
    <p:custDataLst>
      <p:tags r:id="rId1"/>
    </p:custDataLst>
    <p:extLst>
      <p:ext uri="{BB962C8B-B14F-4D97-AF65-F5344CB8AC3E}">
        <p14:creationId xmlns:p14="http://schemas.microsoft.com/office/powerpoint/2010/main" val="22778494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990600"/>
          </a:xfrm>
        </p:spPr>
        <p:txBody>
          <a:bodyPr/>
          <a:lstStyle/>
          <a:p>
            <a:r>
              <a:rPr lang="en-US" dirty="0" smtClean="0">
                <a:latin typeface="Arial" panose="020B0604020202020204" pitchFamily="34" charset="0"/>
                <a:cs typeface="Arial" panose="020B0604020202020204" pitchFamily="34" charset="0"/>
              </a:rPr>
              <a:t>Questions?</a:t>
            </a:r>
            <a:endParaRPr lang="en-US" dirty="0">
              <a:latin typeface="Arial" panose="020B0604020202020204" pitchFamily="34" charset="0"/>
              <a:cs typeface="Arial" panose="020B0604020202020204" pitchFamily="34" charset="0"/>
            </a:endParaRPr>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905000"/>
            <a:ext cx="3842544" cy="35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2698179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304800"/>
            <a:ext cx="74676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Resources</a:t>
            </a:r>
            <a:endParaRPr lang="en-US" dirty="0">
              <a:solidFill>
                <a:schemeClr val="bg1"/>
              </a:solidFill>
              <a:latin typeface="Arial" panose="020B0604020202020204" pitchFamily="34" charset="0"/>
              <a:cs typeface="Arial" panose="020B0604020202020204" pitchFamily="34" charset="0"/>
            </a:endParaRPr>
          </a:p>
        </p:txBody>
      </p:sp>
      <p:sp>
        <p:nvSpPr>
          <p:cNvPr id="4099" name="Rectangle 3"/>
          <p:cNvSpPr>
            <a:spLocks noGrp="1" noChangeArrowheads="1"/>
          </p:cNvSpPr>
          <p:nvPr>
            <p:ph idx="1"/>
          </p:nvPr>
        </p:nvSpPr>
        <p:spPr/>
        <p:txBody>
          <a:bodyPr>
            <a:normAutofit/>
          </a:bodyPr>
          <a:lstStyle/>
          <a:p>
            <a:pPr>
              <a:lnSpc>
                <a:spcPct val="90000"/>
              </a:lnSpc>
              <a:spcBef>
                <a:spcPts val="1800"/>
              </a:spcBef>
            </a:pPr>
            <a:r>
              <a:rPr lang="en-US" dirty="0" smtClean="0">
                <a:hlinkClick r:id="rId4"/>
              </a:rPr>
              <a:t>http</a:t>
            </a:r>
            <a:r>
              <a:rPr lang="en-US" dirty="0">
                <a:hlinkClick r:id="rId4"/>
              </a:rPr>
              <a:t>://</a:t>
            </a:r>
            <a:r>
              <a:rPr lang="en-US" dirty="0" smtClean="0">
                <a:hlinkClick r:id="rId4"/>
              </a:rPr>
              <a:t>www.cdc.gov/healthliteracy/gettraining.html</a:t>
            </a:r>
            <a:endParaRPr lang="en-US" dirty="0" smtClean="0"/>
          </a:p>
          <a:p>
            <a:pPr>
              <a:lnSpc>
                <a:spcPct val="90000"/>
              </a:lnSpc>
              <a:spcBef>
                <a:spcPts val="1800"/>
              </a:spcBef>
            </a:pPr>
            <a:r>
              <a:rPr lang="en-US" dirty="0">
                <a:hlinkClick r:id="rId5"/>
              </a:rPr>
              <a:t>http://www.cdc.gov/nccdphp/dnpa/socialmarketing/training/index.htm?s_cid=tw_ob370</a:t>
            </a:r>
            <a:r>
              <a:rPr lang="en-US" sz="2800" dirty="0"/>
              <a:t/>
            </a:r>
            <a:br>
              <a:rPr lang="en-US" sz="2800" dirty="0"/>
            </a:br>
            <a:endParaRPr lang="en-US" sz="2800" dirty="0"/>
          </a:p>
        </p:txBody>
      </p:sp>
    </p:spTree>
    <p:custDataLst>
      <p:tags r:id="rId1"/>
    </p:custDataLst>
    <p:extLst>
      <p:ext uri="{BB962C8B-B14F-4D97-AF65-F5344CB8AC3E}">
        <p14:creationId xmlns:p14="http://schemas.microsoft.com/office/powerpoint/2010/main" val="24526357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102108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What Do We Mean by Communication?</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90800" y="1676400"/>
            <a:ext cx="6172200" cy="4343400"/>
          </a:xfrm>
        </p:spPr>
        <p:txBody>
          <a:bodyPr>
            <a:normAutofit/>
          </a:bodyPr>
          <a:lstStyle/>
          <a:p>
            <a:r>
              <a:rPr lang="en-US" sz="2600" dirty="0" smtClean="0"/>
              <a:t>Word of mouth</a:t>
            </a:r>
          </a:p>
          <a:p>
            <a:r>
              <a:rPr lang="en-US" sz="2600" dirty="0" smtClean="0"/>
              <a:t>News stories (print, radio, television)</a:t>
            </a:r>
          </a:p>
          <a:p>
            <a:r>
              <a:rPr lang="en-US" sz="2600" dirty="0" smtClean="0"/>
              <a:t>Posters, brochures, and fliers</a:t>
            </a:r>
          </a:p>
          <a:p>
            <a:r>
              <a:rPr lang="en-US" sz="2600" dirty="0" smtClean="0"/>
              <a:t>Outreach and presentations to other community groups and organizations</a:t>
            </a:r>
          </a:p>
          <a:p>
            <a:r>
              <a:rPr lang="en-US" sz="2600" dirty="0" smtClean="0"/>
              <a:t>Special events and open houses</a:t>
            </a:r>
          </a:p>
          <a:p>
            <a:r>
              <a:rPr lang="en-US" sz="2600" dirty="0" smtClean="0"/>
              <a:t>Websites</a:t>
            </a:r>
          </a:p>
          <a:p>
            <a:r>
              <a:rPr lang="en-US" sz="2600" dirty="0" smtClean="0"/>
              <a:t>Social media</a:t>
            </a:r>
            <a:endParaRPr lang="en-US" sz="2600" dirty="0"/>
          </a:p>
        </p:txBody>
      </p:sp>
      <p:pic>
        <p:nvPicPr>
          <p:cNvPr id="22530" name="Picture 2" descr="http://blogs.baruch.cuny.edu/publicrelations/files/2015/02/jeff-ramson-communication.png"/>
          <p:cNvPicPr>
            <a:picLocks noChangeAspect="1" noChangeArrowheads="1"/>
          </p:cNvPicPr>
          <p:nvPr/>
        </p:nvPicPr>
        <p:blipFill>
          <a:blip r:embed="rId4" cstate="print"/>
          <a:srcRect/>
          <a:stretch>
            <a:fillRect/>
          </a:stretch>
        </p:blipFill>
        <p:spPr bwMode="auto">
          <a:xfrm rot="16200000">
            <a:off x="-495925" y="2553325"/>
            <a:ext cx="3811250" cy="2057400"/>
          </a:xfrm>
          <a:prstGeom prst="rect">
            <a:avLst/>
          </a:prstGeom>
          <a:noFill/>
        </p:spPr>
      </p:pic>
    </p:spTree>
    <p:custDataLst>
      <p:tags r:id="rId1"/>
    </p:custDataLst>
    <p:extLst>
      <p:ext uri="{BB962C8B-B14F-4D97-AF65-F5344CB8AC3E}">
        <p14:creationId xmlns:p14="http://schemas.microsoft.com/office/powerpoint/2010/main" val="3278956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990600"/>
          </a:xfrm>
        </p:spPr>
        <p:txBody>
          <a:bodyPr>
            <a:normAutofit fontScale="90000"/>
          </a:bodyPr>
          <a:lstStyle/>
          <a:p>
            <a:r>
              <a:rPr lang="en-US" sz="3600" dirty="0" smtClean="0">
                <a:latin typeface="Arial" panose="020B0604020202020204" pitchFamily="34" charset="0"/>
                <a:cs typeface="Arial" panose="020B0604020202020204" pitchFamily="34" charset="0"/>
              </a:rPr>
              <a:t>Components of a </a:t>
            </a:r>
            <a:r>
              <a:rPr lang="en-US" sz="3600" dirty="0" smtClean="0">
                <a:solidFill>
                  <a:schemeClr val="bg1"/>
                </a:solidFill>
                <a:latin typeface="Arial" panose="020B0604020202020204" pitchFamily="34" charset="0"/>
                <a:cs typeface="Arial" panose="020B0604020202020204" pitchFamily="34" charset="0"/>
              </a:rPr>
              <a:t>Communication Plan</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76400"/>
            <a:ext cx="8382000" cy="4343400"/>
          </a:xfrm>
        </p:spPr>
        <p:txBody>
          <a:bodyPr>
            <a:normAutofit/>
          </a:bodyPr>
          <a:lstStyle/>
          <a:p>
            <a:pPr marL="0" indent="0">
              <a:buNone/>
            </a:pPr>
            <a:r>
              <a:rPr lang="en-US" sz="2600" dirty="0" smtClean="0"/>
              <a:t>A good communication plan will identify the following: </a:t>
            </a:r>
          </a:p>
          <a:p>
            <a:pPr>
              <a:buFont typeface="Wingdings" panose="05000000000000000000" pitchFamily="2" charset="2"/>
              <a:buChar char="ü"/>
            </a:pPr>
            <a:r>
              <a:rPr lang="en-US" sz="2600" dirty="0" smtClean="0"/>
              <a:t>Purposes for communicating</a:t>
            </a:r>
          </a:p>
          <a:p>
            <a:pPr>
              <a:buFont typeface="Wingdings" panose="05000000000000000000" pitchFamily="2" charset="2"/>
              <a:buChar char="ü"/>
            </a:pPr>
            <a:r>
              <a:rPr lang="en-US" sz="2600" dirty="0"/>
              <a:t>A</a:t>
            </a:r>
            <a:r>
              <a:rPr lang="en-US" sz="2600" dirty="0" smtClean="0"/>
              <a:t>udiences</a:t>
            </a:r>
          </a:p>
          <a:p>
            <a:pPr>
              <a:buFont typeface="Wingdings" panose="05000000000000000000" pitchFamily="2" charset="2"/>
              <a:buChar char="ü"/>
            </a:pPr>
            <a:r>
              <a:rPr lang="en-US" sz="2600" dirty="0"/>
              <a:t>M</a:t>
            </a:r>
            <a:r>
              <a:rPr lang="en-US" sz="2600" dirty="0" smtClean="0"/>
              <a:t>essage (for each audience)</a:t>
            </a:r>
          </a:p>
          <a:p>
            <a:pPr>
              <a:buFont typeface="Wingdings" panose="05000000000000000000" pitchFamily="2" charset="2"/>
              <a:buChar char="ü"/>
            </a:pPr>
            <a:r>
              <a:rPr lang="en-US" sz="2600" dirty="0"/>
              <a:t>C</a:t>
            </a:r>
            <a:r>
              <a:rPr lang="en-US" sz="2600" dirty="0" smtClean="0"/>
              <a:t>ommunication channels and strategies</a:t>
            </a:r>
          </a:p>
          <a:p>
            <a:pPr>
              <a:buFont typeface="Wingdings" panose="05000000000000000000" pitchFamily="2" charset="2"/>
              <a:buChar char="ü"/>
            </a:pPr>
            <a:r>
              <a:rPr lang="en-US" sz="2600" dirty="0" smtClean="0"/>
              <a:t>Delegation of tasks</a:t>
            </a:r>
          </a:p>
          <a:p>
            <a:pPr>
              <a:buFont typeface="Wingdings" panose="05000000000000000000" pitchFamily="2" charset="2"/>
              <a:buChar char="ü"/>
            </a:pPr>
            <a:r>
              <a:rPr lang="en-US" sz="2600" dirty="0" smtClean="0"/>
              <a:t>Timeline</a:t>
            </a:r>
            <a:endParaRPr lang="en-US" sz="2600" dirty="0"/>
          </a:p>
          <a:p>
            <a:pPr>
              <a:buFont typeface="Wingdings" panose="05000000000000000000" pitchFamily="2" charset="2"/>
              <a:buChar char="ü"/>
            </a:pPr>
            <a:r>
              <a:rPr lang="en-US" sz="2600" dirty="0" smtClean="0"/>
              <a:t>Evaluation metrics</a:t>
            </a:r>
            <a:endParaRPr lang="en-US" sz="2600" dirty="0"/>
          </a:p>
        </p:txBody>
      </p:sp>
    </p:spTree>
    <p:custDataLst>
      <p:tags r:id="rId1"/>
    </p:custDataLst>
    <p:extLst>
      <p:ext uri="{BB962C8B-B14F-4D97-AF65-F5344CB8AC3E}">
        <p14:creationId xmlns:p14="http://schemas.microsoft.com/office/powerpoint/2010/main" val="15529054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990600"/>
          </a:xfrm>
        </p:spPr>
        <p:txBody>
          <a:bodyPr>
            <a:normAutofit/>
          </a:bodyPr>
          <a:lstStyle/>
          <a:p>
            <a:r>
              <a:rPr lang="en-US" sz="3600" dirty="0" smtClean="0">
                <a:solidFill>
                  <a:schemeClr val="bg1"/>
                </a:solidFill>
                <a:latin typeface="Arial" panose="020B0604020202020204" pitchFamily="34" charset="0"/>
                <a:cs typeface="Arial" panose="020B0604020202020204" pitchFamily="34" charset="0"/>
              </a:rPr>
              <a:t>Purposes for Communicating</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352800" y="1645535"/>
            <a:ext cx="5029200" cy="4343400"/>
          </a:xfrm>
        </p:spPr>
        <p:txBody>
          <a:bodyPr>
            <a:normAutofit/>
          </a:bodyPr>
          <a:lstStyle/>
          <a:p>
            <a:r>
              <a:rPr lang="en-US" sz="2600" dirty="0" smtClean="0"/>
              <a:t>Get your issue on policy makers’ agenda</a:t>
            </a:r>
          </a:p>
          <a:p>
            <a:r>
              <a:rPr lang="en-US" sz="2600" dirty="0" smtClean="0"/>
              <a:t>Raise awareness, educate general public</a:t>
            </a:r>
          </a:p>
          <a:p>
            <a:r>
              <a:rPr lang="en-US" sz="2600" dirty="0" smtClean="0"/>
              <a:t>Engage partners</a:t>
            </a:r>
          </a:p>
          <a:p>
            <a:r>
              <a:rPr lang="en-US" sz="2600" dirty="0" smtClean="0"/>
              <a:t>Advertise events and activities</a:t>
            </a:r>
          </a:p>
          <a:p>
            <a:r>
              <a:rPr lang="en-US" sz="2600" dirty="0" smtClean="0"/>
              <a:t>Counter opposition</a:t>
            </a:r>
          </a:p>
          <a:p>
            <a:r>
              <a:rPr lang="en-US" sz="2600" dirty="0" smtClean="0"/>
              <a:t>Publicize successes</a:t>
            </a:r>
          </a:p>
          <a:p>
            <a:r>
              <a:rPr lang="en-US" sz="2600" dirty="0" smtClean="0"/>
              <a:t>Maintain interest over time</a:t>
            </a:r>
            <a:endParaRPr lang="en-US" sz="2600" dirty="0"/>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2124" r="13105"/>
          <a:stretch/>
        </p:blipFill>
        <p:spPr>
          <a:xfrm>
            <a:off x="381000" y="1670613"/>
            <a:ext cx="2819401" cy="2510246"/>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4033800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467600" cy="990600"/>
          </a:xfrm>
        </p:spPr>
        <p:txBody>
          <a:bodyPr>
            <a:normAutofit/>
          </a:bodyPr>
          <a:lstStyle/>
          <a:p>
            <a:r>
              <a:rPr lang="en-US" dirty="0" smtClean="0">
                <a:solidFill>
                  <a:schemeClr val="bg1"/>
                </a:solidFill>
                <a:latin typeface="Arial" panose="020B0604020202020204" pitchFamily="34" charset="0"/>
                <a:cs typeface="Arial" panose="020B0604020202020204" pitchFamily="34" charset="0"/>
              </a:rPr>
              <a:t>Potential Audiences</a:t>
            </a:r>
            <a:endParaRPr lang="en-US"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914400" y="1676400"/>
            <a:ext cx="7467600" cy="2590800"/>
          </a:xfrm>
        </p:spPr>
        <p:txBody>
          <a:bodyPr>
            <a:normAutofit/>
          </a:bodyPr>
          <a:lstStyle/>
          <a:p>
            <a:pPr>
              <a:spcBef>
                <a:spcPts val="672"/>
              </a:spcBef>
            </a:pPr>
            <a:r>
              <a:rPr lang="en-US" sz="2600" dirty="0" smtClean="0"/>
              <a:t>Implementation team</a:t>
            </a:r>
          </a:p>
          <a:p>
            <a:pPr>
              <a:spcBef>
                <a:spcPts val="672"/>
              </a:spcBef>
            </a:pPr>
            <a:r>
              <a:rPr lang="en-US" sz="2600" dirty="0" smtClean="0"/>
              <a:t>Community members/clients</a:t>
            </a:r>
          </a:p>
          <a:p>
            <a:pPr>
              <a:spcBef>
                <a:spcPts val="672"/>
              </a:spcBef>
            </a:pPr>
            <a:r>
              <a:rPr lang="en-US" sz="2600" dirty="0" smtClean="0"/>
              <a:t>Decision makers/funders</a:t>
            </a:r>
          </a:p>
          <a:p>
            <a:pPr>
              <a:spcBef>
                <a:spcPts val="672"/>
              </a:spcBef>
            </a:pPr>
            <a:r>
              <a:rPr lang="en-US" sz="2600" dirty="0" smtClean="0"/>
              <a:t>Your organization’s leaders</a:t>
            </a:r>
          </a:p>
          <a:p>
            <a:pPr>
              <a:spcBef>
                <a:spcPts val="672"/>
              </a:spcBef>
            </a:pPr>
            <a:r>
              <a:rPr lang="en-US" sz="2600" dirty="0" smtClean="0"/>
              <a:t>Professional colleagues</a:t>
            </a:r>
          </a:p>
          <a:p>
            <a:pPr>
              <a:spcBef>
                <a:spcPts val="672"/>
              </a:spcBef>
            </a:pPr>
            <a:endParaRPr lang="en-US" sz="2600" dirty="0"/>
          </a:p>
          <a:p>
            <a:endParaRPr lang="en-US" dirty="0"/>
          </a:p>
        </p:txBody>
      </p:sp>
      <p:sp>
        <p:nvSpPr>
          <p:cNvPr id="4" name="Rectangle 3"/>
          <p:cNvSpPr/>
          <p:nvPr/>
        </p:nvSpPr>
        <p:spPr>
          <a:xfrm>
            <a:off x="762000" y="4495800"/>
            <a:ext cx="7772400" cy="1066800"/>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672"/>
              </a:spcBef>
            </a:pPr>
            <a:r>
              <a:rPr lang="en-US" sz="3000">
                <a:latin typeface="Arial" panose="020B0604020202020204" pitchFamily="34" charset="0"/>
                <a:cs typeface="Arial" panose="020B0604020202020204" pitchFamily="34" charset="0"/>
              </a:rPr>
              <a:t>Consider literacy, culture, languages, values</a:t>
            </a:r>
            <a:endParaRPr lang="en-US" sz="3000" dirty="0">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126274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533400" y="278027"/>
            <a:ext cx="8077200" cy="990600"/>
          </a:xfrm>
        </p:spPr>
        <p:txBody>
          <a:bodyPr>
            <a:noAutofit/>
          </a:bodyPr>
          <a:lstStyle/>
          <a:p>
            <a:r>
              <a:rPr lang="en-US" dirty="0" smtClean="0">
                <a:solidFill>
                  <a:schemeClr val="bg1"/>
                </a:solidFill>
                <a:latin typeface="Arial" panose="020B0604020202020204" pitchFamily="34" charset="0"/>
                <a:cs typeface="Arial" panose="020B0604020202020204" pitchFamily="34" charset="0"/>
              </a:rPr>
              <a:t>Plan Message Content and Format</a:t>
            </a:r>
          </a:p>
        </p:txBody>
      </p:sp>
      <p:sp>
        <p:nvSpPr>
          <p:cNvPr id="43011" name="Content Placeholder 2"/>
          <p:cNvSpPr>
            <a:spLocks noGrp="1"/>
          </p:cNvSpPr>
          <p:nvPr>
            <p:ph idx="1"/>
          </p:nvPr>
        </p:nvSpPr>
        <p:spPr/>
        <p:txBody>
          <a:bodyPr>
            <a:normAutofit/>
          </a:bodyPr>
          <a:lstStyle/>
          <a:p>
            <a:pPr>
              <a:spcBef>
                <a:spcPts val="672"/>
              </a:spcBef>
            </a:pPr>
            <a:r>
              <a:rPr lang="en-US" sz="2800" dirty="0" smtClean="0"/>
              <a:t>Determine the purpose of communication</a:t>
            </a:r>
          </a:p>
          <a:p>
            <a:pPr>
              <a:spcBef>
                <a:spcPts val="672"/>
              </a:spcBef>
            </a:pPr>
            <a:r>
              <a:rPr lang="en-US" sz="2800" dirty="0" smtClean="0"/>
              <a:t>Analyze audience</a:t>
            </a:r>
          </a:p>
          <a:p>
            <a:pPr>
              <a:spcBef>
                <a:spcPts val="672"/>
              </a:spcBef>
            </a:pPr>
            <a:r>
              <a:rPr lang="en-US" sz="2800" dirty="0" smtClean="0"/>
              <a:t>Develop a preliminary message for</a:t>
            </a:r>
            <a:br>
              <a:rPr lang="en-US" sz="2800" dirty="0" smtClean="0"/>
            </a:br>
            <a:r>
              <a:rPr lang="en-US" sz="2800" dirty="0" smtClean="0"/>
              <a:t>each audience</a:t>
            </a:r>
          </a:p>
          <a:p>
            <a:pPr>
              <a:spcBef>
                <a:spcPts val="672"/>
              </a:spcBef>
            </a:pPr>
            <a:r>
              <a:rPr lang="en-US" sz="2800" dirty="0" smtClean="0"/>
              <a:t>Craft a message that is brief</a:t>
            </a:r>
            <a:br>
              <a:rPr lang="en-US" sz="2800" dirty="0" smtClean="0"/>
            </a:br>
            <a:r>
              <a:rPr lang="en-US" sz="2800" dirty="0" smtClean="0"/>
              <a:t>and to the point</a:t>
            </a:r>
            <a:endParaRPr lang="en-US" sz="2400" dirty="0" smtClean="0"/>
          </a:p>
          <a:p>
            <a:pPr marL="0" indent="0">
              <a:buNone/>
            </a:pPr>
            <a:endParaRPr lang="en-US" dirty="0" smtClean="0"/>
          </a:p>
        </p:txBody>
      </p:sp>
      <p:sp>
        <p:nvSpPr>
          <p:cNvPr id="43012" name="Rectangle 3"/>
          <p:cNvSpPr>
            <a:spLocks noChangeArrowheads="1"/>
          </p:cNvSpPr>
          <p:nvPr/>
        </p:nvSpPr>
        <p:spPr bwMode="auto">
          <a:xfrm>
            <a:off x="1068388" y="5624513"/>
            <a:ext cx="3001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bg1"/>
                </a:solidFill>
              </a:rPr>
              <a:t>NCI, NIH Making Data Talk,</a:t>
            </a:r>
          </a:p>
        </p:txBody>
      </p:sp>
      <p:pic>
        <p:nvPicPr>
          <p:cNvPr id="18434" name="Picture 2" descr="http://searchenginewatch.com/IMG/743/288743/content-message-format.png?1429513043"/>
          <p:cNvPicPr>
            <a:picLocks noChangeAspect="1" noChangeArrowheads="1"/>
          </p:cNvPicPr>
          <p:nvPr/>
        </p:nvPicPr>
        <p:blipFill>
          <a:blip r:embed="rId4" cstate="print"/>
          <a:srcRect/>
          <a:stretch>
            <a:fillRect/>
          </a:stretch>
        </p:blipFill>
        <p:spPr bwMode="auto">
          <a:xfrm>
            <a:off x="5334000" y="3352800"/>
            <a:ext cx="3385868" cy="2392681"/>
          </a:xfrm>
          <a:prstGeom prst="rect">
            <a:avLst/>
          </a:prstGeom>
          <a:noFill/>
        </p:spPr>
      </p:pic>
    </p:spTree>
    <p:custDataLst>
      <p:tags r:id="rId1"/>
    </p:custDataLst>
    <p:extLst>
      <p:ext uri="{BB962C8B-B14F-4D97-AF65-F5344CB8AC3E}">
        <p14:creationId xmlns:p14="http://schemas.microsoft.com/office/powerpoint/2010/main" val="254142343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059" y="304800"/>
            <a:ext cx="87630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Tailor Communication To Your Audience</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normAutofit fontScale="92500" lnSpcReduction="20000"/>
          </a:bodyPr>
          <a:lstStyle/>
          <a:p>
            <a:pPr marL="0" indent="0">
              <a:spcBef>
                <a:spcPts val="672"/>
              </a:spcBef>
              <a:buNone/>
            </a:pPr>
            <a:r>
              <a:rPr lang="en-US" sz="2800" b="1" dirty="0" smtClean="0"/>
              <a:t>Ensure that your communication is:</a:t>
            </a:r>
          </a:p>
          <a:p>
            <a:pPr marL="0" indent="0">
              <a:spcBef>
                <a:spcPts val="672"/>
              </a:spcBef>
              <a:buNone/>
            </a:pPr>
            <a:endParaRPr lang="en-US" sz="2800" u="sng" dirty="0" smtClean="0"/>
          </a:p>
          <a:p>
            <a:pPr marL="0" indent="0">
              <a:spcBef>
                <a:spcPts val="672"/>
              </a:spcBef>
              <a:buNone/>
            </a:pPr>
            <a:r>
              <a:rPr lang="en-US" sz="2800" u="sng" dirty="0" smtClean="0"/>
              <a:t>Relevant:</a:t>
            </a:r>
            <a:r>
              <a:rPr lang="en-US" sz="2800" b="1" dirty="0" smtClean="0"/>
              <a:t> </a:t>
            </a:r>
            <a:r>
              <a:rPr lang="en-US" sz="2800" dirty="0" smtClean="0"/>
              <a:t>Addresses an issue of importance to… </a:t>
            </a:r>
          </a:p>
          <a:p>
            <a:pPr marL="0" indent="0">
              <a:spcBef>
                <a:spcPts val="672"/>
              </a:spcBef>
              <a:buNone/>
            </a:pPr>
            <a:r>
              <a:rPr lang="en-US" sz="2800" dirty="0" smtClean="0"/>
              <a:t>                                 and </a:t>
            </a:r>
          </a:p>
          <a:p>
            <a:pPr marL="0" indent="0">
              <a:spcBef>
                <a:spcPts val="672"/>
              </a:spcBef>
              <a:buNone/>
            </a:pPr>
            <a:r>
              <a:rPr lang="en-US" sz="2800" u="sng" dirty="0" smtClean="0"/>
              <a:t>Credible:</a:t>
            </a:r>
            <a:r>
              <a:rPr lang="en-US" sz="2800" b="1" dirty="0" smtClean="0"/>
              <a:t> </a:t>
            </a:r>
            <a:r>
              <a:rPr lang="en-US" sz="2800" dirty="0" smtClean="0"/>
              <a:t>Provides support for issue in format that is trusted by…</a:t>
            </a:r>
          </a:p>
          <a:p>
            <a:pPr>
              <a:spcBef>
                <a:spcPts val="672"/>
              </a:spcBef>
            </a:pPr>
            <a:endParaRPr lang="en-US" sz="2800" dirty="0"/>
          </a:p>
          <a:p>
            <a:pPr marL="0" indent="0">
              <a:spcBef>
                <a:spcPts val="672"/>
              </a:spcBef>
              <a:buNone/>
            </a:pPr>
            <a:r>
              <a:rPr lang="en-US" sz="2800" b="1" dirty="0" smtClean="0"/>
              <a:t>		  Each of your intended audiences</a:t>
            </a:r>
          </a:p>
          <a:p>
            <a:pPr marL="0" indent="0">
              <a:spcBef>
                <a:spcPts val="0"/>
              </a:spcBef>
              <a:buNone/>
            </a:pPr>
            <a:endParaRPr lang="en-US" dirty="0" smtClean="0">
              <a:latin typeface="+mn-lt"/>
            </a:endParaRPr>
          </a:p>
          <a:p>
            <a:pPr marL="0" indent="0">
              <a:spcBef>
                <a:spcPts val="0"/>
              </a:spcBef>
              <a:buNone/>
            </a:pPr>
            <a:r>
              <a:rPr lang="en-US" dirty="0" smtClean="0"/>
              <a:t>      </a:t>
            </a:r>
            <a:endParaRPr lang="en-US" dirty="0" smtClean="0">
              <a:latin typeface="+mn-lt"/>
            </a:endParaRPr>
          </a:p>
          <a:p>
            <a:pPr>
              <a:buNone/>
            </a:pPr>
            <a:endParaRPr lang="en-US" dirty="0"/>
          </a:p>
          <a:p>
            <a:pPr marL="0" indent="0">
              <a:buNone/>
            </a:pPr>
            <a:r>
              <a:rPr lang="en-US" sz="2000" dirty="0" smtClean="0"/>
              <a:t> </a:t>
            </a:r>
            <a:endParaRPr lang="en-US" sz="2000" dirty="0"/>
          </a:p>
          <a:p>
            <a:endParaRPr lang="en-US" dirty="0"/>
          </a:p>
        </p:txBody>
      </p:sp>
    </p:spTree>
    <p:custDataLst>
      <p:tags r:id="rId1"/>
    </p:custDataLst>
    <p:extLst>
      <p:ext uri="{BB962C8B-B14F-4D97-AF65-F5344CB8AC3E}">
        <p14:creationId xmlns:p14="http://schemas.microsoft.com/office/powerpoint/2010/main" val="2982314391"/>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305800" cy="990600"/>
          </a:xfrm>
        </p:spPr>
        <p:txBody>
          <a:bodyPr>
            <a:noAutofit/>
          </a:bodyPr>
          <a:lstStyle/>
          <a:p>
            <a:r>
              <a:rPr lang="en-US" sz="3600" dirty="0" smtClean="0">
                <a:solidFill>
                  <a:schemeClr val="bg1"/>
                </a:solidFill>
                <a:latin typeface="Arial" panose="020B0604020202020204" pitchFamily="34" charset="0"/>
                <a:cs typeface="Arial" panose="020B0604020202020204" pitchFamily="34" charset="0"/>
              </a:rPr>
              <a:t>Example of Tailoring Message to the Audience (Relevance)</a:t>
            </a:r>
            <a:endParaRPr lang="en-US" sz="3600" dirty="0">
              <a:solidFill>
                <a:schemeClr val="bg1"/>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1562100"/>
            <a:ext cx="7734300" cy="4343400"/>
          </a:xfrm>
        </p:spPr>
        <p:txBody>
          <a:bodyPr>
            <a:normAutofit/>
          </a:bodyPr>
          <a:lstStyle/>
          <a:p>
            <a:pPr marL="0" indent="0">
              <a:buNone/>
            </a:pPr>
            <a:r>
              <a:rPr lang="en-US" sz="2800" b="1" dirty="0" smtClean="0">
                <a:solidFill>
                  <a:srgbClr val="00B050"/>
                </a:solidFill>
              </a:rPr>
              <a:t>Safe </a:t>
            </a:r>
            <a:r>
              <a:rPr lang="en-US" sz="2800" b="1" dirty="0">
                <a:solidFill>
                  <a:srgbClr val="00B050"/>
                </a:solidFill>
              </a:rPr>
              <a:t>Routes To Schools </a:t>
            </a:r>
            <a:r>
              <a:rPr lang="en-US" sz="2800" b="1" dirty="0" smtClean="0">
                <a:solidFill>
                  <a:srgbClr val="00B050"/>
                </a:solidFill>
              </a:rPr>
              <a:t>Program</a:t>
            </a:r>
          </a:p>
          <a:p>
            <a:pPr marL="0" indent="0">
              <a:buNone/>
            </a:pPr>
            <a:endParaRPr lang="en-US" dirty="0"/>
          </a:p>
          <a:p>
            <a:pPr marL="0" indent="0">
              <a:buNone/>
            </a:pPr>
            <a:r>
              <a:rPr lang="en-US" dirty="0" smtClean="0"/>
              <a:t>Walking and biking to school:</a:t>
            </a:r>
          </a:p>
          <a:p>
            <a:r>
              <a:rPr lang="en-US" dirty="0" smtClean="0"/>
              <a:t>Is good for children’s health</a:t>
            </a:r>
          </a:p>
          <a:p>
            <a:r>
              <a:rPr lang="en-US" dirty="0" smtClean="0"/>
              <a:t>Is good for the environment</a:t>
            </a:r>
          </a:p>
          <a:p>
            <a:r>
              <a:rPr lang="en-US" dirty="0" smtClean="0"/>
              <a:t>Is safe, thanks to the changes                              we’ve made </a:t>
            </a:r>
          </a:p>
          <a:p>
            <a:r>
              <a:rPr lang="en-US" dirty="0" smtClean="0"/>
              <a:t>Builds community</a:t>
            </a:r>
          </a:p>
          <a:p>
            <a:r>
              <a:rPr lang="en-US" dirty="0" smtClean="0"/>
              <a:t>Is fun</a:t>
            </a:r>
          </a:p>
        </p:txBody>
      </p:sp>
      <p:pic>
        <p:nvPicPr>
          <p:cNvPr id="6" name="Picture 2" descr="http://www.pvglider.com/KidsBothGlid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2209800"/>
            <a:ext cx="3711664" cy="2310511"/>
          </a:xfrm>
          <a:prstGeom prst="rect">
            <a:avLst/>
          </a:prstGeom>
          <a:ln w="127000" cap="sq">
            <a:no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5915242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2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31405</TotalTime>
  <Words>2311</Words>
  <Application>Microsoft Macintosh PowerPoint</Application>
  <PresentationFormat>On-screen Show (4:3)</PresentationFormat>
  <Paragraphs>300</Paragraphs>
  <Slides>27</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Calibri</vt:lpstr>
      <vt:lpstr>Georgia</vt:lpstr>
      <vt:lpstr>ＭＳ Ｐゴシック</vt:lpstr>
      <vt:lpstr>Times</vt:lpstr>
      <vt:lpstr>Times New Roman</vt:lpstr>
      <vt:lpstr>Wingdings</vt:lpstr>
      <vt:lpstr>Arial</vt:lpstr>
      <vt:lpstr>Office Theme</vt:lpstr>
      <vt:lpstr>PowerPoint Presentation</vt:lpstr>
      <vt:lpstr>Session Objectives</vt:lpstr>
      <vt:lpstr>What Do We Mean by Communication?</vt:lpstr>
      <vt:lpstr>Components of a Communication Plan</vt:lpstr>
      <vt:lpstr>Purposes for Communicating</vt:lpstr>
      <vt:lpstr>Potential Audiences</vt:lpstr>
      <vt:lpstr>Plan Message Content and Format</vt:lpstr>
      <vt:lpstr>Tailor Communication To Your Audience</vt:lpstr>
      <vt:lpstr>Example of Tailoring Message to the Audience (Relevance)</vt:lpstr>
      <vt:lpstr>Communication Channels</vt:lpstr>
      <vt:lpstr>Tailoring Requires Knowing Your Audiences</vt:lpstr>
      <vt:lpstr>Interpersonal Communication Channels</vt:lpstr>
      <vt:lpstr>Activity: Communication Plan</vt:lpstr>
      <vt:lpstr>Tips for Presenting Audience-Friendly Data</vt:lpstr>
      <vt:lpstr>Avoid Overly Complex Graphics</vt:lpstr>
      <vt:lpstr>PowerPoint Presentation</vt:lpstr>
      <vt:lpstr>Getting People’s Attention</vt:lpstr>
      <vt:lpstr>Incorporate Items of Interest</vt:lpstr>
      <vt:lpstr>Use Photos and Summary Statistics </vt:lpstr>
      <vt:lpstr>Use Photos and Summary Statistics </vt:lpstr>
      <vt:lpstr>Work with Committed Coalitions with Resources</vt:lpstr>
      <vt:lpstr>Work with Local Media</vt:lpstr>
      <vt:lpstr>Work with Local Media</vt:lpstr>
      <vt:lpstr>Meet with Legislators</vt:lpstr>
      <vt:lpstr>Activity: Communication Plan</vt:lpstr>
      <vt:lpstr>Questions?</vt:lpstr>
      <vt:lpstr>Resources</vt:lpstr>
    </vt:vector>
  </TitlesOfParts>
  <Company>unc-ch</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regina mccoy</dc:creator>
  <cp:lastModifiedBy>Knocke, Kathleen E</cp:lastModifiedBy>
  <cp:revision>840</cp:revision>
  <dcterms:created xsi:type="dcterms:W3CDTF">2012-04-12T15:36:39Z</dcterms:created>
  <dcterms:modified xsi:type="dcterms:W3CDTF">2017-11-10T22:43:02Z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D4EDCED3-611D-48BD-B39D-B05EAF0CAB8B</vt:lpwstr>
  </property>
  <property fmtid="{D5CDD505-2E9C-101B-9397-08002B2CF9AE}" pid="3" name="ArticulatePath">
    <vt:lpwstr>Session 3 Finding Evidence</vt:lpwstr>
  </property>
</Properties>
</file>