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20.xml" ContentType="application/vnd.openxmlformats-officedocument.presentationml.tags+xml"/>
  <Override PartName="/ppt/notesSlides/notesSlide1.xml" ContentType="application/vnd.openxmlformats-officedocument.presentationml.notesSlide+xml"/>
  <Override PartName="/ppt/tags/tag21.xml" ContentType="application/vnd.openxmlformats-officedocument.presentationml.tags+xml"/>
  <Override PartName="/ppt/notesSlides/notesSlide2.xml" ContentType="application/vnd.openxmlformats-officedocument.presentationml.notesSlide+xml"/>
  <Override PartName="/ppt/tags/tag22.xml" ContentType="application/vnd.openxmlformats-officedocument.presentationml.tags+xml"/>
  <Override PartName="/ppt/notesSlides/notesSlide3.xml" ContentType="application/vnd.openxmlformats-officedocument.presentationml.notesSlide+xml"/>
  <Override PartName="/ppt/tags/tag23.xml" ContentType="application/vnd.openxmlformats-officedocument.presentationml.tags+xml"/>
  <Override PartName="/ppt/notesSlides/notesSlide4.xml" ContentType="application/vnd.openxmlformats-officedocument.presentationml.notesSlide+xml"/>
  <Override PartName="/ppt/tags/tag24.xml" ContentType="application/vnd.openxmlformats-officedocument.presentationml.tags+xml"/>
  <Override PartName="/ppt/notesSlides/notesSlide5.xml" ContentType="application/vnd.openxmlformats-officedocument.presentationml.notesSlide+xml"/>
  <Override PartName="/ppt/tags/tag25.xml" ContentType="application/vnd.openxmlformats-officedocument.presentationml.tags+xml"/>
  <Override PartName="/ppt/notesSlides/notesSlide6.xml" ContentType="application/vnd.openxmlformats-officedocument.presentationml.notesSlide+xml"/>
  <Override PartName="/ppt/tags/tag26.xml" ContentType="application/vnd.openxmlformats-officedocument.presentationml.tags+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tags/tag27.xml" ContentType="application/vnd.openxmlformats-officedocument.presentationml.tags+xml"/>
  <Override PartName="/ppt/notesSlides/notesSlide9.xml" ContentType="application/vnd.openxmlformats-officedocument.presentationml.notesSlide+xml"/>
  <Override PartName="/ppt/tags/tag28.xml" ContentType="application/vnd.openxmlformats-officedocument.presentationml.tags+xml"/>
  <Override PartName="/ppt/notesSlides/notesSlide10.xml" ContentType="application/vnd.openxmlformats-officedocument.presentationml.notesSlide+xml"/>
  <Override PartName="/ppt/tags/tag29.xml" ContentType="application/vnd.openxmlformats-officedocument.presentationml.tags+xml"/>
  <Override PartName="/ppt/notesSlides/notesSlide11.xml" ContentType="application/vnd.openxmlformats-officedocument.presentationml.notesSlide+xml"/>
  <Override PartName="/ppt/tags/tag30.xml" ContentType="application/vnd.openxmlformats-officedocument.presentationml.tags+xml"/>
  <Override PartName="/ppt/notesSlides/notesSlide12.xml" ContentType="application/vnd.openxmlformats-officedocument.presentationml.notesSlide+xml"/>
  <Override PartName="/ppt/tags/tag31.xml" ContentType="application/vnd.openxmlformats-officedocument.presentationml.tags+xml"/>
  <Override PartName="/ppt/notesSlides/notesSlide13.xml" ContentType="application/vnd.openxmlformats-officedocument.presentationml.notesSlide+xml"/>
  <Override PartName="/ppt/tags/tag32.xml" ContentType="application/vnd.openxmlformats-officedocument.presentationml.tags+xml"/>
  <Override PartName="/ppt/notesSlides/notesSlide14.xml" ContentType="application/vnd.openxmlformats-officedocument.presentationml.notesSlide+xml"/>
  <Override PartName="/ppt/tags/tag33.xml" ContentType="application/vnd.openxmlformats-officedocument.presentationml.tags+xml"/>
  <Override PartName="/ppt/notesSlides/notesSlide15.xml" ContentType="application/vnd.openxmlformats-officedocument.presentationml.notesSlide+xml"/>
  <Override PartName="/ppt/tags/tag34.xml" ContentType="application/vnd.openxmlformats-officedocument.presentationml.tags+xml"/>
  <Override PartName="/ppt/notesSlides/notesSlide16.xml" ContentType="application/vnd.openxmlformats-officedocument.presentationml.notesSlide+xml"/>
  <Override PartName="/ppt/tags/tag35.xml" ContentType="application/vnd.openxmlformats-officedocument.presentationml.tags+xml"/>
  <Override PartName="/ppt/notesSlides/notesSlide17.xml" ContentType="application/vnd.openxmlformats-officedocument.presentationml.notesSlide+xml"/>
  <Override PartName="/ppt/tags/tag36.xml" ContentType="application/vnd.openxmlformats-officedocument.presentationml.tags+xml"/>
  <Override PartName="/ppt/notesSlides/notesSlide18.xml" ContentType="application/vnd.openxmlformats-officedocument.presentationml.notesSlide+xml"/>
  <Override PartName="/ppt/tags/tag37.xml" ContentType="application/vnd.openxmlformats-officedocument.presentationml.tags+xml"/>
  <Override PartName="/ppt/notesSlides/notesSlide19.xml" ContentType="application/vnd.openxmlformats-officedocument.presentationml.notesSlide+xml"/>
  <Override PartName="/ppt/tags/tag38.xml" ContentType="application/vnd.openxmlformats-officedocument.presentationml.tags+xml"/>
  <Override PartName="/ppt/notesSlides/notesSlide20.xml" ContentType="application/vnd.openxmlformats-officedocument.presentationml.notesSlide+xml"/>
  <Override PartName="/ppt/tags/tag39.xml" ContentType="application/vnd.openxmlformats-officedocument.presentationml.tags+xml"/>
  <Override PartName="/ppt/notesSlides/notesSlide21.xml" ContentType="application/vnd.openxmlformats-officedocument.presentationml.notesSlide+xml"/>
  <Override PartName="/ppt/tags/tag40.xml" ContentType="application/vnd.openxmlformats-officedocument.presentationml.tags+xml"/>
  <Override PartName="/ppt/notesSlides/notesSlide2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41.xml" ContentType="application/vnd.openxmlformats-officedocument.presentationml.tags+xml"/>
  <Override PartName="/ppt/notesSlides/notesSlide23.xml" ContentType="application/vnd.openxmlformats-officedocument.presentationml.notesSlide+xml"/>
  <Override PartName="/ppt/tags/tag42.xml" ContentType="application/vnd.openxmlformats-officedocument.presentationml.tags+xml"/>
  <Override PartName="/ppt/notesSlides/notesSlide24.xml" ContentType="application/vnd.openxmlformats-officedocument.presentationml.notesSlide+xml"/>
  <Override PartName="/ppt/tags/tag43.xml" ContentType="application/vnd.openxmlformats-officedocument.presentationml.tags+xml"/>
  <Override PartName="/ppt/notesSlides/notesSlide25.xml" ContentType="application/vnd.openxmlformats-officedocument.presentationml.notesSlide+xml"/>
  <Override PartName="/ppt/tags/tag44.xml" ContentType="application/vnd.openxmlformats-officedocument.presentationml.tags+xml"/>
  <Override PartName="/ppt/notesSlides/notesSlide26.xml" ContentType="application/vnd.openxmlformats-officedocument.presentationml.notesSlide+xml"/>
  <Override PartName="/ppt/tags/tag45.xml" ContentType="application/vnd.openxmlformats-officedocument.presentationml.tags+xml"/>
  <Override PartName="/ppt/notesSlides/notesSlide27.xml" ContentType="application/vnd.openxmlformats-officedocument.presentationml.notesSlide+xml"/>
  <Override PartName="/ppt/tags/tag46.xml" ContentType="application/vnd.openxmlformats-officedocument.presentationml.tag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6" r:id="rId1"/>
    <p:sldMasterId id="2147483660" r:id="rId2"/>
  </p:sldMasterIdLst>
  <p:notesMasterIdLst>
    <p:notesMasterId r:id="rId31"/>
  </p:notesMasterIdLst>
  <p:handoutMasterIdLst>
    <p:handoutMasterId r:id="rId32"/>
  </p:handoutMasterIdLst>
  <p:sldIdLst>
    <p:sldId id="420" r:id="rId3"/>
    <p:sldId id="421" r:id="rId4"/>
    <p:sldId id="422" r:id="rId5"/>
    <p:sldId id="423" r:id="rId6"/>
    <p:sldId id="424" r:id="rId7"/>
    <p:sldId id="425" r:id="rId8"/>
    <p:sldId id="426" r:id="rId9"/>
    <p:sldId id="454" r:id="rId10"/>
    <p:sldId id="429" r:id="rId11"/>
    <p:sldId id="430" r:id="rId12"/>
    <p:sldId id="431" r:id="rId13"/>
    <p:sldId id="432" r:id="rId14"/>
    <p:sldId id="433" r:id="rId15"/>
    <p:sldId id="434" r:id="rId16"/>
    <p:sldId id="435" r:id="rId17"/>
    <p:sldId id="436" r:id="rId18"/>
    <p:sldId id="452" r:id="rId19"/>
    <p:sldId id="451" r:id="rId20"/>
    <p:sldId id="437" r:id="rId21"/>
    <p:sldId id="438" r:id="rId22"/>
    <p:sldId id="439" r:id="rId23"/>
    <p:sldId id="440" r:id="rId24"/>
    <p:sldId id="441" r:id="rId25"/>
    <p:sldId id="442" r:id="rId26"/>
    <p:sldId id="443" r:id="rId27"/>
    <p:sldId id="444" r:id="rId28"/>
    <p:sldId id="449" r:id="rId29"/>
    <p:sldId id="448" r:id="rId30"/>
  </p:sldIdLst>
  <p:sldSz cx="9144000" cy="6858000" type="screen4x3"/>
  <p:notesSz cx="6954838" cy="9309100"/>
  <p:custDataLst>
    <p:tags r:id="rId3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3">
          <p15:clr>
            <a:srgbClr val="A4A3A4"/>
          </p15:clr>
        </p15:guide>
        <p15:guide id="2" pos="2213">
          <p15:clr>
            <a:srgbClr val="A4A3A4"/>
          </p15:clr>
        </p15:guide>
        <p15:guide id="3" pos="219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tman, Marieke A" initials="HMA" lastIdx="2" clrIdx="0"/>
  <p:cmAuthor id="7" name="Knocke, Kathleen E" initials="KKE [3]" lastIdx="1" clrIdx="7">
    <p:extLst/>
  </p:cmAuthor>
  <p:cmAuthor id="1" name="Satsangi, Anamika" initials="SA" lastIdx="1" clrIdx="1">
    <p:extLst/>
  </p:cmAuthor>
  <p:cmAuthor id="2" name="Mainor, Avia" initials="MA" lastIdx="4" clrIdx="2">
    <p:extLst/>
  </p:cmAuthor>
  <p:cmAuthor id="3" name="Jennifer Leeman" initials="JL" lastIdx="2" clrIdx="3"/>
  <p:cmAuthor id="4" name="Rohweder, Catherine Lois" initials="RCL" lastIdx="10" clrIdx="4">
    <p:extLst/>
  </p:cmAuthor>
  <p:cmAuthor id="5" name="Knocke, Kathleen E" initials="KKE" lastIdx="3" clrIdx="5">
    <p:extLst/>
  </p:cmAuthor>
  <p:cmAuthor id="6" name="Knocke, Kathleen E" initials="KKE [2]" lastIdx="1" clrIdx="6">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9BCE"/>
    <a:srgbClr val="95E75B"/>
    <a:srgbClr val="60B91D"/>
    <a:srgbClr val="519C18"/>
    <a:srgbClr val="E6E6E6"/>
    <a:srgbClr val="69CB1F"/>
    <a:srgbClr val="96E65B"/>
    <a:srgbClr val="660099"/>
    <a:srgbClr val="5A2781"/>
    <a:srgbClr val="672C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98" autoAdjust="0"/>
    <p:restoredTop sz="64510" autoAdjust="0"/>
  </p:normalViewPr>
  <p:slideViewPr>
    <p:cSldViewPr snapToObjects="1">
      <p:cViewPr varScale="1">
        <p:scale>
          <a:sx n="60" d="100"/>
          <a:sy n="60" d="100"/>
        </p:scale>
        <p:origin x="1120"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4" d="100"/>
          <a:sy n="84" d="100"/>
        </p:scale>
        <p:origin x="3804" y="102"/>
      </p:cViewPr>
      <p:guideLst>
        <p:guide orient="horz" pos="2933"/>
        <p:guide pos="2213"/>
        <p:guide pos="2191"/>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tags" Target="tags/tag1.xml"/><Relationship Id="rId34" Type="http://schemas.openxmlformats.org/officeDocument/2006/relationships/commentAuthors" Target="commentAuthors.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theme" Target="theme/theme1.xml"/><Relationship Id="rId3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0D3B52-B9E7-4184-876F-D1326FD7AD6B}" type="doc">
      <dgm:prSet loTypeId="urn:microsoft.com/office/officeart/2009/3/layout/StepUpProcess" loCatId="process" qsTypeId="urn:microsoft.com/office/officeart/2005/8/quickstyle/simple1" qsCatId="simple" csTypeId="urn:microsoft.com/office/officeart/2005/8/colors/colorful5" csCatId="colorful" phldr="1"/>
      <dgm:spPr/>
      <dgm:t>
        <a:bodyPr/>
        <a:lstStyle/>
        <a:p>
          <a:endParaRPr lang="en-US"/>
        </a:p>
      </dgm:t>
    </dgm:pt>
    <dgm:pt modelId="{AB23D6BC-7819-48A9-800F-25312F0F88FD}">
      <dgm:prSet phldrT="[Text]"/>
      <dgm:spPr/>
      <dgm:t>
        <a:bodyPr/>
        <a:lstStyle/>
        <a:p>
          <a:r>
            <a:rPr lang="en-US" dirty="0">
              <a:latin typeface="Arial" panose="020B0604020202020204" pitchFamily="34" charset="0"/>
              <a:cs typeface="Arial" panose="020B0604020202020204" pitchFamily="34" charset="0"/>
            </a:rPr>
            <a:t>1. </a:t>
          </a:r>
          <a:r>
            <a:rPr lang="en-US" b="1" dirty="0">
              <a:solidFill>
                <a:srgbClr val="60B91D"/>
              </a:solidFill>
              <a:latin typeface="Arial" panose="020B0604020202020204" pitchFamily="34" charset="0"/>
              <a:cs typeface="Arial" panose="020B0604020202020204" pitchFamily="34" charset="0"/>
            </a:rPr>
            <a:t>Assess fit </a:t>
          </a:r>
          <a:r>
            <a:rPr lang="en-US" dirty="0">
              <a:latin typeface="Arial" panose="020B0604020202020204" pitchFamily="34" charset="0"/>
              <a:cs typeface="Arial" panose="020B0604020202020204" pitchFamily="34" charset="0"/>
            </a:rPr>
            <a:t>and consider adaptation</a:t>
          </a:r>
        </a:p>
      </dgm:t>
    </dgm:pt>
    <dgm:pt modelId="{66F05391-4F98-472E-BD2D-E0F527F77C2C}" type="parTrans" cxnId="{194EF948-8F07-4A88-B6C8-A26F3BAAAC03}">
      <dgm:prSet/>
      <dgm:spPr/>
      <dgm:t>
        <a:bodyPr/>
        <a:lstStyle/>
        <a:p>
          <a:endParaRPr lang="en-US">
            <a:latin typeface="Arial" panose="020B0604020202020204" pitchFamily="34" charset="0"/>
            <a:cs typeface="Arial" panose="020B0604020202020204" pitchFamily="34" charset="0"/>
          </a:endParaRPr>
        </a:p>
      </dgm:t>
    </dgm:pt>
    <dgm:pt modelId="{8A6800DF-8933-4518-B0F6-BE84F1E44BF3}" type="sibTrans" cxnId="{194EF948-8F07-4A88-B6C8-A26F3BAAAC03}">
      <dgm:prSet/>
      <dgm:spPr/>
      <dgm:t>
        <a:bodyPr/>
        <a:lstStyle/>
        <a:p>
          <a:endParaRPr lang="en-US">
            <a:latin typeface="Arial" panose="020B0604020202020204" pitchFamily="34" charset="0"/>
            <a:cs typeface="Arial" panose="020B0604020202020204" pitchFamily="34" charset="0"/>
          </a:endParaRPr>
        </a:p>
      </dgm:t>
    </dgm:pt>
    <dgm:pt modelId="{AF1672A6-6228-46D8-98B5-97C8BFD9F3A8}">
      <dgm:prSet phldrT="[Text]"/>
      <dgm:spPr/>
      <dgm:t>
        <a:bodyPr/>
        <a:lstStyle/>
        <a:p>
          <a:r>
            <a:rPr lang="en-US" dirty="0">
              <a:latin typeface="Arial" panose="020B0604020202020204" pitchFamily="34" charset="0"/>
              <a:cs typeface="Arial" panose="020B0604020202020204" pitchFamily="34" charset="0"/>
            </a:rPr>
            <a:t>2. </a:t>
          </a:r>
          <a:r>
            <a:rPr lang="en-US" b="1" dirty="0">
              <a:solidFill>
                <a:srgbClr val="60B91D"/>
              </a:solidFill>
              <a:latin typeface="Arial" panose="020B0604020202020204" pitchFamily="34" charset="0"/>
              <a:cs typeface="Arial" panose="020B0604020202020204" pitchFamily="34" charset="0"/>
            </a:rPr>
            <a:t>Assess the acceptability </a:t>
          </a:r>
          <a:r>
            <a:rPr lang="en-US" dirty="0">
              <a:latin typeface="Arial" panose="020B0604020202020204" pitchFamily="34" charset="0"/>
              <a:cs typeface="Arial" panose="020B0604020202020204" pitchFamily="34" charset="0"/>
            </a:rPr>
            <a:t>and importance of adaptation</a:t>
          </a:r>
        </a:p>
      </dgm:t>
    </dgm:pt>
    <dgm:pt modelId="{7B20BAD8-9B6D-4CCB-96DD-334572FBC19D}" type="parTrans" cxnId="{5CA02A04-FE6E-4310-B14B-4DB83024CBB0}">
      <dgm:prSet/>
      <dgm:spPr/>
      <dgm:t>
        <a:bodyPr/>
        <a:lstStyle/>
        <a:p>
          <a:endParaRPr lang="en-US">
            <a:latin typeface="Arial" panose="020B0604020202020204" pitchFamily="34" charset="0"/>
            <a:cs typeface="Arial" panose="020B0604020202020204" pitchFamily="34" charset="0"/>
          </a:endParaRPr>
        </a:p>
      </dgm:t>
    </dgm:pt>
    <dgm:pt modelId="{71D9B6AF-2C1C-43BA-B00B-695C30EEF00E}" type="sibTrans" cxnId="{5CA02A04-FE6E-4310-B14B-4DB83024CBB0}">
      <dgm:prSet/>
      <dgm:spPr/>
      <dgm:t>
        <a:bodyPr/>
        <a:lstStyle/>
        <a:p>
          <a:endParaRPr lang="en-US">
            <a:latin typeface="Arial" panose="020B0604020202020204" pitchFamily="34" charset="0"/>
            <a:cs typeface="Arial" panose="020B0604020202020204" pitchFamily="34" charset="0"/>
          </a:endParaRPr>
        </a:p>
      </dgm:t>
    </dgm:pt>
    <dgm:pt modelId="{3CC59828-127E-4E39-BB9D-FE32E95E4658}">
      <dgm:prSet phldrT="[Text]"/>
      <dgm:spPr/>
      <dgm:t>
        <a:bodyPr/>
        <a:lstStyle/>
        <a:p>
          <a:r>
            <a:rPr lang="en-US" dirty="0">
              <a:latin typeface="Arial" panose="020B0604020202020204" pitchFamily="34" charset="0"/>
              <a:cs typeface="Arial" panose="020B0604020202020204" pitchFamily="34" charset="0"/>
            </a:rPr>
            <a:t>3</a:t>
          </a:r>
          <a:r>
            <a:rPr lang="en-US" b="0" dirty="0">
              <a:solidFill>
                <a:schemeClr val="tx1"/>
              </a:solidFill>
              <a:latin typeface="Arial" panose="020B0604020202020204" pitchFamily="34" charset="0"/>
              <a:cs typeface="Arial" panose="020B0604020202020204" pitchFamily="34" charset="0"/>
            </a:rPr>
            <a:t>.</a:t>
          </a:r>
          <a:r>
            <a:rPr lang="en-US" b="1" dirty="0">
              <a:solidFill>
                <a:srgbClr val="60B91D"/>
              </a:solidFill>
              <a:latin typeface="Arial" panose="020B0604020202020204" pitchFamily="34" charset="0"/>
              <a:cs typeface="Arial" panose="020B0604020202020204" pitchFamily="34" charset="0"/>
            </a:rPr>
            <a:t> Make final decisions </a:t>
          </a:r>
          <a:r>
            <a:rPr lang="en-US" dirty="0">
              <a:latin typeface="Arial" panose="020B0604020202020204" pitchFamily="34" charset="0"/>
              <a:cs typeface="Arial" panose="020B0604020202020204" pitchFamily="34" charset="0"/>
            </a:rPr>
            <a:t>about what and how to adapt</a:t>
          </a:r>
        </a:p>
      </dgm:t>
    </dgm:pt>
    <dgm:pt modelId="{DC81F640-7835-4BED-94FC-EFF0A8C426FA}" type="parTrans" cxnId="{5B7A3F68-E078-4FDC-ADD5-79BF4AEA6C7B}">
      <dgm:prSet/>
      <dgm:spPr/>
      <dgm:t>
        <a:bodyPr/>
        <a:lstStyle/>
        <a:p>
          <a:endParaRPr lang="en-US">
            <a:latin typeface="Arial" panose="020B0604020202020204" pitchFamily="34" charset="0"/>
            <a:cs typeface="Arial" panose="020B0604020202020204" pitchFamily="34" charset="0"/>
          </a:endParaRPr>
        </a:p>
      </dgm:t>
    </dgm:pt>
    <dgm:pt modelId="{E56CD874-A546-46B6-806E-194DD977BD6F}" type="sibTrans" cxnId="{5B7A3F68-E078-4FDC-ADD5-79BF4AEA6C7B}">
      <dgm:prSet/>
      <dgm:spPr/>
      <dgm:t>
        <a:bodyPr/>
        <a:lstStyle/>
        <a:p>
          <a:endParaRPr lang="en-US">
            <a:latin typeface="Arial" panose="020B0604020202020204" pitchFamily="34" charset="0"/>
            <a:cs typeface="Arial" panose="020B0604020202020204" pitchFamily="34" charset="0"/>
          </a:endParaRPr>
        </a:p>
      </dgm:t>
    </dgm:pt>
    <dgm:pt modelId="{B66E70C0-1A8A-4E9A-81EC-71F720974AF6}">
      <dgm:prSet/>
      <dgm:spPr/>
      <dgm:t>
        <a:bodyPr/>
        <a:lstStyle/>
        <a:p>
          <a:r>
            <a:rPr lang="en-US" dirty="0">
              <a:latin typeface="Arial" panose="020B0604020202020204" pitchFamily="34" charset="0"/>
              <a:cs typeface="Arial" panose="020B0604020202020204" pitchFamily="34" charset="0"/>
            </a:rPr>
            <a:t>4. </a:t>
          </a:r>
          <a:r>
            <a:rPr lang="en-US" b="1" dirty="0">
              <a:solidFill>
                <a:srgbClr val="60B91D"/>
              </a:solidFill>
              <a:latin typeface="Arial" panose="020B0604020202020204" pitchFamily="34" charset="0"/>
              <a:cs typeface="Arial" panose="020B0604020202020204" pitchFamily="34" charset="0"/>
            </a:rPr>
            <a:t>Make the adaptations</a:t>
          </a:r>
        </a:p>
      </dgm:t>
    </dgm:pt>
    <dgm:pt modelId="{4CE33C2D-B594-455D-8854-4B9ABDD55B16}" type="parTrans" cxnId="{3D6ECE94-F8B0-4DB2-AF90-66E1DBBDD3DD}">
      <dgm:prSet/>
      <dgm:spPr/>
      <dgm:t>
        <a:bodyPr/>
        <a:lstStyle/>
        <a:p>
          <a:endParaRPr lang="en-US"/>
        </a:p>
      </dgm:t>
    </dgm:pt>
    <dgm:pt modelId="{C25E4D3D-C315-4DA9-9DF8-B6514D92B54F}" type="sibTrans" cxnId="{3D6ECE94-F8B0-4DB2-AF90-66E1DBBDD3DD}">
      <dgm:prSet/>
      <dgm:spPr/>
      <dgm:t>
        <a:bodyPr/>
        <a:lstStyle/>
        <a:p>
          <a:endParaRPr lang="en-US"/>
        </a:p>
      </dgm:t>
    </dgm:pt>
    <dgm:pt modelId="{D24B5F48-90CE-4AB2-9C72-5E0E33612533}">
      <dgm:prSet/>
      <dgm:spPr/>
      <dgm:t>
        <a:bodyPr/>
        <a:lstStyle/>
        <a:p>
          <a:r>
            <a:rPr lang="en-US" dirty="0">
              <a:latin typeface="Arial" panose="020B0604020202020204" pitchFamily="34" charset="0"/>
              <a:cs typeface="Arial" panose="020B0604020202020204" pitchFamily="34" charset="0"/>
            </a:rPr>
            <a:t>5. </a:t>
          </a:r>
          <a:r>
            <a:rPr lang="en-US" b="1" dirty="0">
              <a:solidFill>
                <a:srgbClr val="60B91D"/>
              </a:solidFill>
              <a:latin typeface="Arial" panose="020B0604020202020204" pitchFamily="34" charset="0"/>
              <a:cs typeface="Arial" panose="020B0604020202020204" pitchFamily="34" charset="0"/>
            </a:rPr>
            <a:t>Pretest and pilot test</a:t>
          </a:r>
        </a:p>
      </dgm:t>
    </dgm:pt>
    <dgm:pt modelId="{DC8679ED-852B-4584-AF15-FDCA6147B3EF}" type="parTrans" cxnId="{C6D383CE-662A-4A9E-92BE-5560E1D96A6D}">
      <dgm:prSet/>
      <dgm:spPr/>
      <dgm:t>
        <a:bodyPr/>
        <a:lstStyle/>
        <a:p>
          <a:endParaRPr lang="en-US"/>
        </a:p>
      </dgm:t>
    </dgm:pt>
    <dgm:pt modelId="{C581C94A-1E0C-4833-BEC7-67DE09E1F3DE}" type="sibTrans" cxnId="{C6D383CE-662A-4A9E-92BE-5560E1D96A6D}">
      <dgm:prSet/>
      <dgm:spPr/>
      <dgm:t>
        <a:bodyPr/>
        <a:lstStyle/>
        <a:p>
          <a:endParaRPr lang="en-US"/>
        </a:p>
      </dgm:t>
    </dgm:pt>
    <dgm:pt modelId="{B6B50933-D1C4-45B5-867E-E3124C49A2E0}" type="pres">
      <dgm:prSet presAssocID="{6D0D3B52-B9E7-4184-876F-D1326FD7AD6B}" presName="rootnode" presStyleCnt="0">
        <dgm:presLayoutVars>
          <dgm:chMax/>
          <dgm:chPref/>
          <dgm:dir/>
          <dgm:animLvl val="lvl"/>
        </dgm:presLayoutVars>
      </dgm:prSet>
      <dgm:spPr/>
      <dgm:t>
        <a:bodyPr/>
        <a:lstStyle/>
        <a:p>
          <a:endParaRPr lang="en-US"/>
        </a:p>
      </dgm:t>
    </dgm:pt>
    <dgm:pt modelId="{F5A65523-D24F-49F5-A1B5-2361E5987715}" type="pres">
      <dgm:prSet presAssocID="{AB23D6BC-7819-48A9-800F-25312F0F88FD}" presName="composite" presStyleCnt="0"/>
      <dgm:spPr/>
    </dgm:pt>
    <dgm:pt modelId="{D5B42ADB-D802-44C6-AE8E-3B0128A2AD98}" type="pres">
      <dgm:prSet presAssocID="{AB23D6BC-7819-48A9-800F-25312F0F88FD}" presName="LShape" presStyleLbl="alignNode1" presStyleIdx="0" presStyleCnt="9"/>
      <dgm:spPr/>
    </dgm:pt>
    <dgm:pt modelId="{6027139A-E63A-4E2C-A0BC-A76977DA20F3}" type="pres">
      <dgm:prSet presAssocID="{AB23D6BC-7819-48A9-800F-25312F0F88FD}" presName="ParentText" presStyleLbl="revTx" presStyleIdx="0" presStyleCnt="5" custScaleX="110034" custLinFactNeighborX="4347" custLinFactNeighborY="4582">
        <dgm:presLayoutVars>
          <dgm:chMax val="0"/>
          <dgm:chPref val="0"/>
          <dgm:bulletEnabled val="1"/>
        </dgm:presLayoutVars>
      </dgm:prSet>
      <dgm:spPr/>
      <dgm:t>
        <a:bodyPr/>
        <a:lstStyle/>
        <a:p>
          <a:endParaRPr lang="en-US"/>
        </a:p>
      </dgm:t>
    </dgm:pt>
    <dgm:pt modelId="{626ED4A3-810E-44FF-B244-4F8EDD560C5A}" type="pres">
      <dgm:prSet presAssocID="{AB23D6BC-7819-48A9-800F-25312F0F88FD}" presName="Triangle" presStyleLbl="alignNode1" presStyleIdx="1" presStyleCnt="9"/>
      <dgm:spPr/>
    </dgm:pt>
    <dgm:pt modelId="{E6ADFAB3-055B-408F-BAE1-76801CAD1E24}" type="pres">
      <dgm:prSet presAssocID="{8A6800DF-8933-4518-B0F6-BE84F1E44BF3}" presName="sibTrans" presStyleCnt="0"/>
      <dgm:spPr/>
    </dgm:pt>
    <dgm:pt modelId="{15A974C4-30DB-42B8-AC68-B5A29626DADE}" type="pres">
      <dgm:prSet presAssocID="{8A6800DF-8933-4518-B0F6-BE84F1E44BF3}" presName="space" presStyleCnt="0"/>
      <dgm:spPr/>
    </dgm:pt>
    <dgm:pt modelId="{CECD2DA8-5174-400C-89D2-BC7A6B2859E6}" type="pres">
      <dgm:prSet presAssocID="{AF1672A6-6228-46D8-98B5-97C8BFD9F3A8}" presName="composite" presStyleCnt="0"/>
      <dgm:spPr/>
    </dgm:pt>
    <dgm:pt modelId="{FD33EE6B-2874-4689-BDAD-E652D45EFAF7}" type="pres">
      <dgm:prSet presAssocID="{AF1672A6-6228-46D8-98B5-97C8BFD9F3A8}" presName="LShape" presStyleLbl="alignNode1" presStyleIdx="2" presStyleCnt="9"/>
      <dgm:spPr>
        <a:solidFill>
          <a:srgbClr val="95E75B"/>
        </a:solidFill>
        <a:ln>
          <a:solidFill>
            <a:srgbClr val="95E75B"/>
          </a:solidFill>
        </a:ln>
      </dgm:spPr>
    </dgm:pt>
    <dgm:pt modelId="{EDE147F0-0C61-46DB-AED0-B2B707A2BAEC}" type="pres">
      <dgm:prSet presAssocID="{AF1672A6-6228-46D8-98B5-97C8BFD9F3A8}" presName="ParentText" presStyleLbl="revTx" presStyleIdx="1" presStyleCnt="5" custScaleX="116062" custLinFactNeighborX="6448">
        <dgm:presLayoutVars>
          <dgm:chMax val="0"/>
          <dgm:chPref val="0"/>
          <dgm:bulletEnabled val="1"/>
        </dgm:presLayoutVars>
      </dgm:prSet>
      <dgm:spPr/>
      <dgm:t>
        <a:bodyPr/>
        <a:lstStyle/>
        <a:p>
          <a:endParaRPr lang="en-US"/>
        </a:p>
      </dgm:t>
    </dgm:pt>
    <dgm:pt modelId="{410C7399-9B63-45D1-9613-A4955ADD1C28}" type="pres">
      <dgm:prSet presAssocID="{AF1672A6-6228-46D8-98B5-97C8BFD9F3A8}" presName="Triangle" presStyleLbl="alignNode1" presStyleIdx="3" presStyleCnt="9"/>
      <dgm:spPr/>
    </dgm:pt>
    <dgm:pt modelId="{E9D7B52D-6A81-4F4C-8CC3-E9E8509E4DD8}" type="pres">
      <dgm:prSet presAssocID="{71D9B6AF-2C1C-43BA-B00B-695C30EEF00E}" presName="sibTrans" presStyleCnt="0"/>
      <dgm:spPr/>
    </dgm:pt>
    <dgm:pt modelId="{8886776E-7E1C-4DAA-933C-255CEDDBDFBC}" type="pres">
      <dgm:prSet presAssocID="{71D9B6AF-2C1C-43BA-B00B-695C30EEF00E}" presName="space" presStyleCnt="0"/>
      <dgm:spPr/>
    </dgm:pt>
    <dgm:pt modelId="{4CC987DA-3043-4B37-BFE5-284B1B8FB489}" type="pres">
      <dgm:prSet presAssocID="{3CC59828-127E-4E39-BB9D-FE32E95E4658}" presName="composite" presStyleCnt="0"/>
      <dgm:spPr/>
    </dgm:pt>
    <dgm:pt modelId="{8F3E2009-7A3E-4C6A-B8B9-7DD9BA869A18}" type="pres">
      <dgm:prSet presAssocID="{3CC59828-127E-4E39-BB9D-FE32E95E4658}" presName="LShape" presStyleLbl="alignNode1" presStyleIdx="4" presStyleCnt="9"/>
      <dgm:spPr/>
    </dgm:pt>
    <dgm:pt modelId="{2BCFCBFD-26A7-4387-94E0-132A706BB695}" type="pres">
      <dgm:prSet presAssocID="{3CC59828-127E-4E39-BB9D-FE32E95E4658}" presName="ParentText" presStyleLbl="revTx" presStyleIdx="2" presStyleCnt="5" custScaleX="110135" custLinFactNeighborX="4943" custLinFactNeighborY="2262">
        <dgm:presLayoutVars>
          <dgm:chMax val="0"/>
          <dgm:chPref val="0"/>
          <dgm:bulletEnabled val="1"/>
        </dgm:presLayoutVars>
      </dgm:prSet>
      <dgm:spPr/>
      <dgm:t>
        <a:bodyPr/>
        <a:lstStyle/>
        <a:p>
          <a:endParaRPr lang="en-US"/>
        </a:p>
      </dgm:t>
    </dgm:pt>
    <dgm:pt modelId="{13E0DA34-4ABA-4B94-AB97-8C8AACF694D7}" type="pres">
      <dgm:prSet presAssocID="{3CC59828-127E-4E39-BB9D-FE32E95E4658}" presName="Triangle" presStyleLbl="alignNode1" presStyleIdx="5" presStyleCnt="9"/>
      <dgm:spPr/>
    </dgm:pt>
    <dgm:pt modelId="{3AF87BED-AE96-4B48-BE0B-59798CC00F89}" type="pres">
      <dgm:prSet presAssocID="{E56CD874-A546-46B6-806E-194DD977BD6F}" presName="sibTrans" presStyleCnt="0"/>
      <dgm:spPr/>
    </dgm:pt>
    <dgm:pt modelId="{CED63634-0A70-4359-BA77-3A6AC6607299}" type="pres">
      <dgm:prSet presAssocID="{E56CD874-A546-46B6-806E-194DD977BD6F}" presName="space" presStyleCnt="0"/>
      <dgm:spPr/>
    </dgm:pt>
    <dgm:pt modelId="{11976AA2-B2BD-40E5-AC03-B4A2A3568C61}" type="pres">
      <dgm:prSet presAssocID="{B66E70C0-1A8A-4E9A-81EC-71F720974AF6}" presName="composite" presStyleCnt="0"/>
      <dgm:spPr/>
    </dgm:pt>
    <dgm:pt modelId="{9E3B8552-9E30-45BA-8626-CD17D39376AB}" type="pres">
      <dgm:prSet presAssocID="{B66E70C0-1A8A-4E9A-81EC-71F720974AF6}" presName="LShape" presStyleLbl="alignNode1" presStyleIdx="6" presStyleCnt="9"/>
      <dgm:spPr/>
    </dgm:pt>
    <dgm:pt modelId="{9C745AC3-1958-4CFC-9CE9-967975F58E2E}" type="pres">
      <dgm:prSet presAssocID="{B66E70C0-1A8A-4E9A-81EC-71F720974AF6}" presName="ParentText" presStyleLbl="revTx" presStyleIdx="3" presStyleCnt="5">
        <dgm:presLayoutVars>
          <dgm:chMax val="0"/>
          <dgm:chPref val="0"/>
          <dgm:bulletEnabled val="1"/>
        </dgm:presLayoutVars>
      </dgm:prSet>
      <dgm:spPr/>
      <dgm:t>
        <a:bodyPr/>
        <a:lstStyle/>
        <a:p>
          <a:endParaRPr lang="en-US"/>
        </a:p>
      </dgm:t>
    </dgm:pt>
    <dgm:pt modelId="{D6A4DBE3-8B0D-46EA-A680-C8CB16A431E9}" type="pres">
      <dgm:prSet presAssocID="{B66E70C0-1A8A-4E9A-81EC-71F720974AF6}" presName="Triangle" presStyleLbl="alignNode1" presStyleIdx="7" presStyleCnt="9"/>
      <dgm:spPr/>
    </dgm:pt>
    <dgm:pt modelId="{F195D976-CCD3-419B-8318-BB979B0EE044}" type="pres">
      <dgm:prSet presAssocID="{C25E4D3D-C315-4DA9-9DF8-B6514D92B54F}" presName="sibTrans" presStyleCnt="0"/>
      <dgm:spPr/>
    </dgm:pt>
    <dgm:pt modelId="{C0A027AF-F561-4C39-87AE-9B25F8B50D7F}" type="pres">
      <dgm:prSet presAssocID="{C25E4D3D-C315-4DA9-9DF8-B6514D92B54F}" presName="space" presStyleCnt="0"/>
      <dgm:spPr/>
    </dgm:pt>
    <dgm:pt modelId="{32062783-21DC-4076-98C1-BE3393BB75D0}" type="pres">
      <dgm:prSet presAssocID="{D24B5F48-90CE-4AB2-9C72-5E0E33612533}" presName="composite" presStyleCnt="0"/>
      <dgm:spPr/>
    </dgm:pt>
    <dgm:pt modelId="{3241283B-7BA4-4055-9C78-533EF5722DF6}" type="pres">
      <dgm:prSet presAssocID="{D24B5F48-90CE-4AB2-9C72-5E0E33612533}" presName="LShape" presStyleLbl="alignNode1" presStyleIdx="8" presStyleCnt="9"/>
      <dgm:spPr/>
    </dgm:pt>
    <dgm:pt modelId="{858A2AA8-AE46-485C-9BAE-7405FAF818CC}" type="pres">
      <dgm:prSet presAssocID="{D24B5F48-90CE-4AB2-9C72-5E0E33612533}" presName="ParentText" presStyleLbl="revTx" presStyleIdx="4" presStyleCnt="5">
        <dgm:presLayoutVars>
          <dgm:chMax val="0"/>
          <dgm:chPref val="0"/>
          <dgm:bulletEnabled val="1"/>
        </dgm:presLayoutVars>
      </dgm:prSet>
      <dgm:spPr/>
      <dgm:t>
        <a:bodyPr/>
        <a:lstStyle/>
        <a:p>
          <a:endParaRPr lang="en-US"/>
        </a:p>
      </dgm:t>
    </dgm:pt>
  </dgm:ptLst>
  <dgm:cxnLst>
    <dgm:cxn modelId="{38AC59C4-766F-4F8C-8404-AFB496FD8917}" type="presOf" srcId="{AB23D6BC-7819-48A9-800F-25312F0F88FD}" destId="{6027139A-E63A-4E2C-A0BC-A76977DA20F3}" srcOrd="0" destOrd="0" presId="urn:microsoft.com/office/officeart/2009/3/layout/StepUpProcess"/>
    <dgm:cxn modelId="{9C7FF149-9193-469E-8A11-42694AB8259D}" type="presOf" srcId="{6D0D3B52-B9E7-4184-876F-D1326FD7AD6B}" destId="{B6B50933-D1C4-45B5-867E-E3124C49A2E0}" srcOrd="0" destOrd="0" presId="urn:microsoft.com/office/officeart/2009/3/layout/StepUpProcess"/>
    <dgm:cxn modelId="{84FF2959-B4C9-4F30-B9CD-C63A46021315}" type="presOf" srcId="{3CC59828-127E-4E39-BB9D-FE32E95E4658}" destId="{2BCFCBFD-26A7-4387-94E0-132A706BB695}" srcOrd="0" destOrd="0" presId="urn:microsoft.com/office/officeart/2009/3/layout/StepUpProcess"/>
    <dgm:cxn modelId="{C6D383CE-662A-4A9E-92BE-5560E1D96A6D}" srcId="{6D0D3B52-B9E7-4184-876F-D1326FD7AD6B}" destId="{D24B5F48-90CE-4AB2-9C72-5E0E33612533}" srcOrd="4" destOrd="0" parTransId="{DC8679ED-852B-4584-AF15-FDCA6147B3EF}" sibTransId="{C581C94A-1E0C-4833-BEC7-67DE09E1F3DE}"/>
    <dgm:cxn modelId="{711438E6-B437-4597-9936-C14B651CB5EC}" type="presOf" srcId="{D24B5F48-90CE-4AB2-9C72-5E0E33612533}" destId="{858A2AA8-AE46-485C-9BAE-7405FAF818CC}" srcOrd="0" destOrd="0" presId="urn:microsoft.com/office/officeart/2009/3/layout/StepUpProcess"/>
    <dgm:cxn modelId="{194EF948-8F07-4A88-B6C8-A26F3BAAAC03}" srcId="{6D0D3B52-B9E7-4184-876F-D1326FD7AD6B}" destId="{AB23D6BC-7819-48A9-800F-25312F0F88FD}" srcOrd="0" destOrd="0" parTransId="{66F05391-4F98-472E-BD2D-E0F527F77C2C}" sibTransId="{8A6800DF-8933-4518-B0F6-BE84F1E44BF3}"/>
    <dgm:cxn modelId="{3D6ECE94-F8B0-4DB2-AF90-66E1DBBDD3DD}" srcId="{6D0D3B52-B9E7-4184-876F-D1326FD7AD6B}" destId="{B66E70C0-1A8A-4E9A-81EC-71F720974AF6}" srcOrd="3" destOrd="0" parTransId="{4CE33C2D-B594-455D-8854-4B9ABDD55B16}" sibTransId="{C25E4D3D-C315-4DA9-9DF8-B6514D92B54F}"/>
    <dgm:cxn modelId="{C0E122E0-E6EF-41E7-80B3-727277392D47}" type="presOf" srcId="{B66E70C0-1A8A-4E9A-81EC-71F720974AF6}" destId="{9C745AC3-1958-4CFC-9CE9-967975F58E2E}" srcOrd="0" destOrd="0" presId="urn:microsoft.com/office/officeart/2009/3/layout/StepUpProcess"/>
    <dgm:cxn modelId="{5CA02A04-FE6E-4310-B14B-4DB83024CBB0}" srcId="{6D0D3B52-B9E7-4184-876F-D1326FD7AD6B}" destId="{AF1672A6-6228-46D8-98B5-97C8BFD9F3A8}" srcOrd="1" destOrd="0" parTransId="{7B20BAD8-9B6D-4CCB-96DD-334572FBC19D}" sibTransId="{71D9B6AF-2C1C-43BA-B00B-695C30EEF00E}"/>
    <dgm:cxn modelId="{5B7A3F68-E078-4FDC-ADD5-79BF4AEA6C7B}" srcId="{6D0D3B52-B9E7-4184-876F-D1326FD7AD6B}" destId="{3CC59828-127E-4E39-BB9D-FE32E95E4658}" srcOrd="2" destOrd="0" parTransId="{DC81F640-7835-4BED-94FC-EFF0A8C426FA}" sibTransId="{E56CD874-A546-46B6-806E-194DD977BD6F}"/>
    <dgm:cxn modelId="{774A13AF-7C67-4904-9B80-AAB10FD117A7}" type="presOf" srcId="{AF1672A6-6228-46D8-98B5-97C8BFD9F3A8}" destId="{EDE147F0-0C61-46DB-AED0-B2B707A2BAEC}" srcOrd="0" destOrd="0" presId="urn:microsoft.com/office/officeart/2009/3/layout/StepUpProcess"/>
    <dgm:cxn modelId="{E37757C1-CFD5-4A54-ACEA-6F02581DBC2C}" type="presParOf" srcId="{B6B50933-D1C4-45B5-867E-E3124C49A2E0}" destId="{F5A65523-D24F-49F5-A1B5-2361E5987715}" srcOrd="0" destOrd="0" presId="urn:microsoft.com/office/officeart/2009/3/layout/StepUpProcess"/>
    <dgm:cxn modelId="{87C013B9-37F7-4206-92A6-2847521CE56E}" type="presParOf" srcId="{F5A65523-D24F-49F5-A1B5-2361E5987715}" destId="{D5B42ADB-D802-44C6-AE8E-3B0128A2AD98}" srcOrd="0" destOrd="0" presId="urn:microsoft.com/office/officeart/2009/3/layout/StepUpProcess"/>
    <dgm:cxn modelId="{E5FE17A8-632A-422D-86ED-3FB5FC69C45F}" type="presParOf" srcId="{F5A65523-D24F-49F5-A1B5-2361E5987715}" destId="{6027139A-E63A-4E2C-A0BC-A76977DA20F3}" srcOrd="1" destOrd="0" presId="urn:microsoft.com/office/officeart/2009/3/layout/StepUpProcess"/>
    <dgm:cxn modelId="{4D39A473-170C-4F7C-8688-54D3B63C8D72}" type="presParOf" srcId="{F5A65523-D24F-49F5-A1B5-2361E5987715}" destId="{626ED4A3-810E-44FF-B244-4F8EDD560C5A}" srcOrd="2" destOrd="0" presId="urn:microsoft.com/office/officeart/2009/3/layout/StepUpProcess"/>
    <dgm:cxn modelId="{10316204-4050-4EE6-AB4F-C58ACA4FAA90}" type="presParOf" srcId="{B6B50933-D1C4-45B5-867E-E3124C49A2E0}" destId="{E6ADFAB3-055B-408F-BAE1-76801CAD1E24}" srcOrd="1" destOrd="0" presId="urn:microsoft.com/office/officeart/2009/3/layout/StepUpProcess"/>
    <dgm:cxn modelId="{442C3107-1623-45E6-A98F-111993236B0C}" type="presParOf" srcId="{E6ADFAB3-055B-408F-BAE1-76801CAD1E24}" destId="{15A974C4-30DB-42B8-AC68-B5A29626DADE}" srcOrd="0" destOrd="0" presId="urn:microsoft.com/office/officeart/2009/3/layout/StepUpProcess"/>
    <dgm:cxn modelId="{E6D1E949-0CCC-4975-B541-AC9F8D294688}" type="presParOf" srcId="{B6B50933-D1C4-45B5-867E-E3124C49A2E0}" destId="{CECD2DA8-5174-400C-89D2-BC7A6B2859E6}" srcOrd="2" destOrd="0" presId="urn:microsoft.com/office/officeart/2009/3/layout/StepUpProcess"/>
    <dgm:cxn modelId="{FB230A0A-2924-411F-9EBA-342229C55C42}" type="presParOf" srcId="{CECD2DA8-5174-400C-89D2-BC7A6B2859E6}" destId="{FD33EE6B-2874-4689-BDAD-E652D45EFAF7}" srcOrd="0" destOrd="0" presId="urn:microsoft.com/office/officeart/2009/3/layout/StepUpProcess"/>
    <dgm:cxn modelId="{4DBBBB44-1A13-4569-8DE7-AA6297E8C1CA}" type="presParOf" srcId="{CECD2DA8-5174-400C-89D2-BC7A6B2859E6}" destId="{EDE147F0-0C61-46DB-AED0-B2B707A2BAEC}" srcOrd="1" destOrd="0" presId="urn:microsoft.com/office/officeart/2009/3/layout/StepUpProcess"/>
    <dgm:cxn modelId="{46775944-3B87-4AEB-9C2E-71893758F2CD}" type="presParOf" srcId="{CECD2DA8-5174-400C-89D2-BC7A6B2859E6}" destId="{410C7399-9B63-45D1-9613-A4955ADD1C28}" srcOrd="2" destOrd="0" presId="urn:microsoft.com/office/officeart/2009/3/layout/StepUpProcess"/>
    <dgm:cxn modelId="{F4619C78-61F7-4749-B90A-75EE7723B8CD}" type="presParOf" srcId="{B6B50933-D1C4-45B5-867E-E3124C49A2E0}" destId="{E9D7B52D-6A81-4F4C-8CC3-E9E8509E4DD8}" srcOrd="3" destOrd="0" presId="urn:microsoft.com/office/officeart/2009/3/layout/StepUpProcess"/>
    <dgm:cxn modelId="{044A1C4C-3BB4-4051-A704-506EBC00EAB0}" type="presParOf" srcId="{E9D7B52D-6A81-4F4C-8CC3-E9E8509E4DD8}" destId="{8886776E-7E1C-4DAA-933C-255CEDDBDFBC}" srcOrd="0" destOrd="0" presId="urn:microsoft.com/office/officeart/2009/3/layout/StepUpProcess"/>
    <dgm:cxn modelId="{96FA9D44-A317-4570-8824-0E28E7663A99}" type="presParOf" srcId="{B6B50933-D1C4-45B5-867E-E3124C49A2E0}" destId="{4CC987DA-3043-4B37-BFE5-284B1B8FB489}" srcOrd="4" destOrd="0" presId="urn:microsoft.com/office/officeart/2009/3/layout/StepUpProcess"/>
    <dgm:cxn modelId="{6A3AB02F-5FF3-4AE0-A557-7B163730F12C}" type="presParOf" srcId="{4CC987DA-3043-4B37-BFE5-284B1B8FB489}" destId="{8F3E2009-7A3E-4C6A-B8B9-7DD9BA869A18}" srcOrd="0" destOrd="0" presId="urn:microsoft.com/office/officeart/2009/3/layout/StepUpProcess"/>
    <dgm:cxn modelId="{320E9F28-3EFA-4D60-827E-7A161C6C05B8}" type="presParOf" srcId="{4CC987DA-3043-4B37-BFE5-284B1B8FB489}" destId="{2BCFCBFD-26A7-4387-94E0-132A706BB695}" srcOrd="1" destOrd="0" presId="urn:microsoft.com/office/officeart/2009/3/layout/StepUpProcess"/>
    <dgm:cxn modelId="{B3101793-9D59-497A-A297-6F1A3B680967}" type="presParOf" srcId="{4CC987DA-3043-4B37-BFE5-284B1B8FB489}" destId="{13E0DA34-4ABA-4B94-AB97-8C8AACF694D7}" srcOrd="2" destOrd="0" presId="urn:microsoft.com/office/officeart/2009/3/layout/StepUpProcess"/>
    <dgm:cxn modelId="{2B2085C8-5436-4A9B-8067-FDC5465F950F}" type="presParOf" srcId="{B6B50933-D1C4-45B5-867E-E3124C49A2E0}" destId="{3AF87BED-AE96-4B48-BE0B-59798CC00F89}" srcOrd="5" destOrd="0" presId="urn:microsoft.com/office/officeart/2009/3/layout/StepUpProcess"/>
    <dgm:cxn modelId="{8BD2D8EF-E8D3-4800-BB9A-0E7F83FF6874}" type="presParOf" srcId="{3AF87BED-AE96-4B48-BE0B-59798CC00F89}" destId="{CED63634-0A70-4359-BA77-3A6AC6607299}" srcOrd="0" destOrd="0" presId="urn:microsoft.com/office/officeart/2009/3/layout/StepUpProcess"/>
    <dgm:cxn modelId="{89DD8D52-255F-4F38-8823-1181A9C93B24}" type="presParOf" srcId="{B6B50933-D1C4-45B5-867E-E3124C49A2E0}" destId="{11976AA2-B2BD-40E5-AC03-B4A2A3568C61}" srcOrd="6" destOrd="0" presId="urn:microsoft.com/office/officeart/2009/3/layout/StepUpProcess"/>
    <dgm:cxn modelId="{1732701F-B5AD-489E-83FA-17A0F9F15A77}" type="presParOf" srcId="{11976AA2-B2BD-40E5-AC03-B4A2A3568C61}" destId="{9E3B8552-9E30-45BA-8626-CD17D39376AB}" srcOrd="0" destOrd="0" presId="urn:microsoft.com/office/officeart/2009/3/layout/StepUpProcess"/>
    <dgm:cxn modelId="{9DDAEBDC-0731-47A2-B18F-AD0D86E0CCAC}" type="presParOf" srcId="{11976AA2-B2BD-40E5-AC03-B4A2A3568C61}" destId="{9C745AC3-1958-4CFC-9CE9-967975F58E2E}" srcOrd="1" destOrd="0" presId="urn:microsoft.com/office/officeart/2009/3/layout/StepUpProcess"/>
    <dgm:cxn modelId="{E77A571D-0E56-4C39-BAC1-48C12A874FA6}" type="presParOf" srcId="{11976AA2-B2BD-40E5-AC03-B4A2A3568C61}" destId="{D6A4DBE3-8B0D-46EA-A680-C8CB16A431E9}" srcOrd="2" destOrd="0" presId="urn:microsoft.com/office/officeart/2009/3/layout/StepUpProcess"/>
    <dgm:cxn modelId="{752CE75A-6029-4413-AD8C-BB7FF125FAC7}" type="presParOf" srcId="{B6B50933-D1C4-45B5-867E-E3124C49A2E0}" destId="{F195D976-CCD3-419B-8318-BB979B0EE044}" srcOrd="7" destOrd="0" presId="urn:microsoft.com/office/officeart/2009/3/layout/StepUpProcess"/>
    <dgm:cxn modelId="{14F58485-3F9B-4E28-9516-6CBA36F9BD40}" type="presParOf" srcId="{F195D976-CCD3-419B-8318-BB979B0EE044}" destId="{C0A027AF-F561-4C39-87AE-9B25F8B50D7F}" srcOrd="0" destOrd="0" presId="urn:microsoft.com/office/officeart/2009/3/layout/StepUpProcess"/>
    <dgm:cxn modelId="{3D2EB41C-2AD2-4C76-A66C-680A40C1F833}" type="presParOf" srcId="{B6B50933-D1C4-45B5-867E-E3124C49A2E0}" destId="{32062783-21DC-4076-98C1-BE3393BB75D0}" srcOrd="8" destOrd="0" presId="urn:microsoft.com/office/officeart/2009/3/layout/StepUpProcess"/>
    <dgm:cxn modelId="{42941556-B315-4818-BF32-438AF163F5B3}" type="presParOf" srcId="{32062783-21DC-4076-98C1-BE3393BB75D0}" destId="{3241283B-7BA4-4055-9C78-533EF5722DF6}" srcOrd="0" destOrd="0" presId="urn:microsoft.com/office/officeart/2009/3/layout/StepUpProcess"/>
    <dgm:cxn modelId="{338CA249-450A-4EEE-A7E5-0F0D8E0CFA89}" type="presParOf" srcId="{32062783-21DC-4076-98C1-BE3393BB75D0}" destId="{858A2AA8-AE46-485C-9BAE-7405FAF818CC}" srcOrd="1" destOrd="0" presId="urn:microsoft.com/office/officeart/2009/3/layout/StepUp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C7E7D7-3BBB-4AD5-B1BF-28ADEEF42D7D}" type="doc">
      <dgm:prSet loTypeId="urn:microsoft.com/office/officeart/2005/8/layout/hList6" loCatId="list" qsTypeId="urn:microsoft.com/office/officeart/2005/8/quickstyle/simple1" qsCatId="simple" csTypeId="urn:microsoft.com/office/officeart/2005/8/colors/colorful4" csCatId="colorful" phldr="1"/>
      <dgm:spPr/>
      <dgm:t>
        <a:bodyPr/>
        <a:lstStyle/>
        <a:p>
          <a:endParaRPr lang="en-US"/>
        </a:p>
      </dgm:t>
    </dgm:pt>
    <dgm:pt modelId="{746733BC-139A-41A4-8B5A-F3A97AE08FFD}">
      <dgm:prSet phldrT="[Text]" custT="1"/>
      <dgm:spPr/>
      <dgm:t>
        <a:bodyPr/>
        <a:lstStyle/>
        <a:p>
          <a:pPr algn="ctr"/>
          <a:r>
            <a:rPr lang="en-US" sz="2800" b="1" dirty="0">
              <a:latin typeface="Arial" panose="020B0604020202020204" pitchFamily="34" charset="0"/>
              <a:cs typeface="Arial" panose="020B0604020202020204" pitchFamily="34" charset="0"/>
            </a:rPr>
            <a:t>Pretest</a:t>
          </a:r>
        </a:p>
        <a:p>
          <a:pPr algn="l"/>
          <a:r>
            <a:rPr lang="en-US" sz="2500" dirty="0">
              <a:latin typeface="Arial" panose="020B0604020202020204" pitchFamily="34" charset="0"/>
              <a:cs typeface="Arial" panose="020B0604020202020204" pitchFamily="34" charset="0"/>
            </a:rPr>
            <a:t>Try out program elements (e.g. materials) with intended end users.  </a:t>
          </a:r>
        </a:p>
        <a:p>
          <a:pPr algn="l"/>
          <a:r>
            <a:rPr lang="en-US" sz="2500" dirty="0">
              <a:latin typeface="Arial" panose="020B0604020202020204" pitchFamily="34" charset="0"/>
              <a:cs typeface="Arial" panose="020B0604020202020204" pitchFamily="34" charset="0"/>
            </a:rPr>
            <a:t>Can include adapted elements and non-adapted elements.</a:t>
          </a:r>
        </a:p>
      </dgm:t>
    </dgm:pt>
    <dgm:pt modelId="{763E9929-1CE4-423A-A721-BE544DB44605}" type="parTrans" cxnId="{031C2502-369C-4F82-93AA-72125DF3946C}">
      <dgm:prSet/>
      <dgm:spPr/>
      <dgm:t>
        <a:bodyPr/>
        <a:lstStyle/>
        <a:p>
          <a:endParaRPr lang="en-US">
            <a:latin typeface="Arial" panose="020B0604020202020204" pitchFamily="34" charset="0"/>
            <a:cs typeface="Arial" panose="020B0604020202020204" pitchFamily="34" charset="0"/>
          </a:endParaRPr>
        </a:p>
      </dgm:t>
    </dgm:pt>
    <dgm:pt modelId="{8522CB9A-59B3-421E-9922-674393520327}" type="sibTrans" cxnId="{031C2502-369C-4F82-93AA-72125DF3946C}">
      <dgm:prSet/>
      <dgm:spPr/>
      <dgm:t>
        <a:bodyPr/>
        <a:lstStyle/>
        <a:p>
          <a:endParaRPr lang="en-US">
            <a:latin typeface="Arial" panose="020B0604020202020204" pitchFamily="34" charset="0"/>
            <a:cs typeface="Arial" panose="020B0604020202020204" pitchFamily="34" charset="0"/>
          </a:endParaRPr>
        </a:p>
      </dgm:t>
    </dgm:pt>
    <dgm:pt modelId="{EC6DFE03-06AF-4CAC-BD98-812936A22287}">
      <dgm:prSet phldrT="[Text]" custT="1"/>
      <dgm:spPr/>
      <dgm:t>
        <a:bodyPr/>
        <a:lstStyle/>
        <a:p>
          <a:pPr algn="ctr"/>
          <a:r>
            <a:rPr lang="en-US" sz="2800" b="1" dirty="0">
              <a:latin typeface="Arial" panose="020B0604020202020204" pitchFamily="34" charset="0"/>
              <a:cs typeface="Arial" panose="020B0604020202020204" pitchFamily="34" charset="0"/>
            </a:rPr>
            <a:t>Pilot Test</a:t>
          </a:r>
        </a:p>
        <a:p>
          <a:pPr algn="l"/>
          <a:r>
            <a:rPr lang="en-US" sz="2500" dirty="0">
              <a:latin typeface="Arial" panose="020B0604020202020204" pitchFamily="34" charset="0"/>
              <a:cs typeface="Arial" panose="020B0604020202020204" pitchFamily="34" charset="0"/>
            </a:rPr>
            <a:t>Implement the EBI on a small scale to assess fit with community or organization.</a:t>
          </a:r>
        </a:p>
      </dgm:t>
    </dgm:pt>
    <dgm:pt modelId="{08528158-92AF-4BB4-8C8E-D765762BDE59}" type="parTrans" cxnId="{BC41B2DE-EEB5-4E4D-B8A7-08896BC44CCA}">
      <dgm:prSet/>
      <dgm:spPr/>
      <dgm:t>
        <a:bodyPr/>
        <a:lstStyle/>
        <a:p>
          <a:endParaRPr lang="en-US">
            <a:latin typeface="Arial" panose="020B0604020202020204" pitchFamily="34" charset="0"/>
            <a:cs typeface="Arial" panose="020B0604020202020204" pitchFamily="34" charset="0"/>
          </a:endParaRPr>
        </a:p>
      </dgm:t>
    </dgm:pt>
    <dgm:pt modelId="{57791BBE-EB4C-4AF6-8EC1-274A6C33AD0F}" type="sibTrans" cxnId="{BC41B2DE-EEB5-4E4D-B8A7-08896BC44CCA}">
      <dgm:prSet/>
      <dgm:spPr/>
      <dgm:t>
        <a:bodyPr/>
        <a:lstStyle/>
        <a:p>
          <a:endParaRPr lang="en-US">
            <a:latin typeface="Arial" panose="020B0604020202020204" pitchFamily="34" charset="0"/>
            <a:cs typeface="Arial" panose="020B0604020202020204" pitchFamily="34" charset="0"/>
          </a:endParaRPr>
        </a:p>
      </dgm:t>
    </dgm:pt>
    <dgm:pt modelId="{F4F3B61F-5488-4A96-839D-2969E8C842B3}" type="pres">
      <dgm:prSet presAssocID="{E8C7E7D7-3BBB-4AD5-B1BF-28ADEEF42D7D}" presName="Name0" presStyleCnt="0">
        <dgm:presLayoutVars>
          <dgm:dir/>
          <dgm:resizeHandles val="exact"/>
        </dgm:presLayoutVars>
      </dgm:prSet>
      <dgm:spPr/>
      <dgm:t>
        <a:bodyPr/>
        <a:lstStyle/>
        <a:p>
          <a:endParaRPr lang="en-US"/>
        </a:p>
      </dgm:t>
    </dgm:pt>
    <dgm:pt modelId="{2DFF527F-6A8A-4216-879A-23F3561F9D85}" type="pres">
      <dgm:prSet presAssocID="{746733BC-139A-41A4-8B5A-F3A97AE08FFD}" presName="node" presStyleLbl="node1" presStyleIdx="0" presStyleCnt="2">
        <dgm:presLayoutVars>
          <dgm:bulletEnabled val="1"/>
        </dgm:presLayoutVars>
      </dgm:prSet>
      <dgm:spPr/>
      <dgm:t>
        <a:bodyPr/>
        <a:lstStyle/>
        <a:p>
          <a:endParaRPr lang="en-US"/>
        </a:p>
      </dgm:t>
    </dgm:pt>
    <dgm:pt modelId="{45813A3A-592B-44E4-A9A6-C4F639585185}" type="pres">
      <dgm:prSet presAssocID="{8522CB9A-59B3-421E-9922-674393520327}" presName="sibTrans" presStyleCnt="0"/>
      <dgm:spPr/>
    </dgm:pt>
    <dgm:pt modelId="{4D29B02A-002B-4BEA-BEE0-AF50CB7657FB}" type="pres">
      <dgm:prSet presAssocID="{EC6DFE03-06AF-4CAC-BD98-812936A22287}" presName="node" presStyleLbl="node1" presStyleIdx="1" presStyleCnt="2">
        <dgm:presLayoutVars>
          <dgm:bulletEnabled val="1"/>
        </dgm:presLayoutVars>
      </dgm:prSet>
      <dgm:spPr/>
      <dgm:t>
        <a:bodyPr/>
        <a:lstStyle/>
        <a:p>
          <a:endParaRPr lang="en-US"/>
        </a:p>
      </dgm:t>
    </dgm:pt>
  </dgm:ptLst>
  <dgm:cxnLst>
    <dgm:cxn modelId="{4D08E53F-DE33-4857-8F2B-BF5F5A416FEF}" type="presOf" srcId="{746733BC-139A-41A4-8B5A-F3A97AE08FFD}" destId="{2DFF527F-6A8A-4216-879A-23F3561F9D85}" srcOrd="0" destOrd="0" presId="urn:microsoft.com/office/officeart/2005/8/layout/hList6"/>
    <dgm:cxn modelId="{2A4133B5-56B0-4847-B9DF-AF1A653111F9}" type="presOf" srcId="{EC6DFE03-06AF-4CAC-BD98-812936A22287}" destId="{4D29B02A-002B-4BEA-BEE0-AF50CB7657FB}" srcOrd="0" destOrd="0" presId="urn:microsoft.com/office/officeart/2005/8/layout/hList6"/>
    <dgm:cxn modelId="{27E1679A-CD7B-49A1-84DC-91945CF0DD9F}" type="presOf" srcId="{E8C7E7D7-3BBB-4AD5-B1BF-28ADEEF42D7D}" destId="{F4F3B61F-5488-4A96-839D-2969E8C842B3}" srcOrd="0" destOrd="0" presId="urn:microsoft.com/office/officeart/2005/8/layout/hList6"/>
    <dgm:cxn modelId="{031C2502-369C-4F82-93AA-72125DF3946C}" srcId="{E8C7E7D7-3BBB-4AD5-B1BF-28ADEEF42D7D}" destId="{746733BC-139A-41A4-8B5A-F3A97AE08FFD}" srcOrd="0" destOrd="0" parTransId="{763E9929-1CE4-423A-A721-BE544DB44605}" sibTransId="{8522CB9A-59B3-421E-9922-674393520327}"/>
    <dgm:cxn modelId="{BC41B2DE-EEB5-4E4D-B8A7-08896BC44CCA}" srcId="{E8C7E7D7-3BBB-4AD5-B1BF-28ADEEF42D7D}" destId="{EC6DFE03-06AF-4CAC-BD98-812936A22287}" srcOrd="1" destOrd="0" parTransId="{08528158-92AF-4BB4-8C8E-D765762BDE59}" sibTransId="{57791BBE-EB4C-4AF6-8EC1-274A6C33AD0F}"/>
    <dgm:cxn modelId="{54381839-742A-4D2F-8CCF-6414AD89EED7}" type="presParOf" srcId="{F4F3B61F-5488-4A96-839D-2969E8C842B3}" destId="{2DFF527F-6A8A-4216-879A-23F3561F9D85}" srcOrd="0" destOrd="0" presId="urn:microsoft.com/office/officeart/2005/8/layout/hList6"/>
    <dgm:cxn modelId="{C1209DFA-A91D-4569-9C9B-ACC00C43B2DD}" type="presParOf" srcId="{F4F3B61F-5488-4A96-839D-2969E8C842B3}" destId="{45813A3A-592B-44E4-A9A6-C4F639585185}" srcOrd="1" destOrd="0" presId="urn:microsoft.com/office/officeart/2005/8/layout/hList6"/>
    <dgm:cxn modelId="{A90D00C7-6A4C-45EB-91E9-59677501DEE1}" type="presParOf" srcId="{F4F3B61F-5488-4A96-839D-2969E8C842B3}" destId="{4D29B02A-002B-4BEA-BEE0-AF50CB7657FB}" srcOrd="2"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B42ADB-D802-44C6-AE8E-3B0128A2AD98}">
      <dsp:nvSpPr>
        <dsp:cNvPr id="0" name=""/>
        <dsp:cNvSpPr/>
      </dsp:nvSpPr>
      <dsp:spPr>
        <a:xfrm rot="5400000">
          <a:off x="324440" y="1847475"/>
          <a:ext cx="972050" cy="1617470"/>
        </a:xfrm>
        <a:prstGeom prst="corner">
          <a:avLst>
            <a:gd name="adj1" fmla="val 16120"/>
            <a:gd name="adj2" fmla="val 16110"/>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27139A-E63A-4E2C-A0BC-A76977DA20F3}">
      <dsp:nvSpPr>
        <dsp:cNvPr id="0" name=""/>
        <dsp:cNvSpPr/>
      </dsp:nvSpPr>
      <dsp:spPr>
        <a:xfrm>
          <a:off x="152397" y="2389400"/>
          <a:ext cx="1606784" cy="1280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a:latin typeface="Arial" panose="020B0604020202020204" pitchFamily="34" charset="0"/>
              <a:cs typeface="Arial" panose="020B0604020202020204" pitchFamily="34" charset="0"/>
            </a:rPr>
            <a:t>1. </a:t>
          </a:r>
          <a:r>
            <a:rPr lang="en-US" sz="1700" b="1" kern="1200" dirty="0">
              <a:solidFill>
                <a:srgbClr val="60B91D"/>
              </a:solidFill>
              <a:latin typeface="Arial" panose="020B0604020202020204" pitchFamily="34" charset="0"/>
              <a:cs typeface="Arial" panose="020B0604020202020204" pitchFamily="34" charset="0"/>
            </a:rPr>
            <a:t>Assess fit </a:t>
          </a:r>
          <a:r>
            <a:rPr lang="en-US" sz="1700" kern="1200" dirty="0">
              <a:latin typeface="Arial" panose="020B0604020202020204" pitchFamily="34" charset="0"/>
              <a:cs typeface="Arial" panose="020B0604020202020204" pitchFamily="34" charset="0"/>
            </a:rPr>
            <a:t>and consider adaptation</a:t>
          </a:r>
        </a:p>
      </dsp:txBody>
      <dsp:txXfrm>
        <a:off x="152397" y="2389400"/>
        <a:ext cx="1606784" cy="1280004"/>
      </dsp:txXfrm>
    </dsp:sp>
    <dsp:sp modelId="{626ED4A3-810E-44FF-B244-4F8EDD560C5A}">
      <dsp:nvSpPr>
        <dsp:cNvPr id="0" name=""/>
        <dsp:cNvSpPr/>
      </dsp:nvSpPr>
      <dsp:spPr>
        <a:xfrm>
          <a:off x="1346921" y="1728395"/>
          <a:ext cx="275521" cy="275521"/>
        </a:xfrm>
        <a:prstGeom prst="triangle">
          <a:avLst>
            <a:gd name="adj" fmla="val 100000"/>
          </a:avLst>
        </a:prstGeom>
        <a:solidFill>
          <a:schemeClr val="accent5">
            <a:hueOff val="-1241735"/>
            <a:satOff val="4976"/>
            <a:lumOff val="1078"/>
            <a:alphaOff val="0"/>
          </a:schemeClr>
        </a:solidFill>
        <a:ln w="25400" cap="flat" cmpd="sng" algn="ctr">
          <a:solidFill>
            <a:schemeClr val="accent5">
              <a:hueOff val="-1241735"/>
              <a:satOff val="4976"/>
              <a:lumOff val="107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33EE6B-2874-4689-BDAD-E652D45EFAF7}">
      <dsp:nvSpPr>
        <dsp:cNvPr id="0" name=""/>
        <dsp:cNvSpPr/>
      </dsp:nvSpPr>
      <dsp:spPr>
        <a:xfrm rot="5400000">
          <a:off x="2185347" y="1405121"/>
          <a:ext cx="972050" cy="1617470"/>
        </a:xfrm>
        <a:prstGeom prst="corner">
          <a:avLst>
            <a:gd name="adj1" fmla="val 16120"/>
            <a:gd name="adj2" fmla="val 16110"/>
          </a:avLst>
        </a:prstGeom>
        <a:solidFill>
          <a:srgbClr val="95E75B"/>
        </a:solidFill>
        <a:ln w="25400" cap="flat" cmpd="sng" algn="ctr">
          <a:solidFill>
            <a:srgbClr val="95E75B"/>
          </a:solidFill>
          <a:prstDash val="solid"/>
        </a:ln>
        <a:effectLst/>
      </dsp:spPr>
      <dsp:style>
        <a:lnRef idx="2">
          <a:scrgbClr r="0" g="0" b="0"/>
        </a:lnRef>
        <a:fillRef idx="1">
          <a:scrgbClr r="0" g="0" b="0"/>
        </a:fillRef>
        <a:effectRef idx="0">
          <a:scrgbClr r="0" g="0" b="0"/>
        </a:effectRef>
        <a:fontRef idx="minor">
          <a:schemeClr val="lt1"/>
        </a:fontRef>
      </dsp:style>
    </dsp:sp>
    <dsp:sp modelId="{EDE147F0-0C61-46DB-AED0-B2B707A2BAEC}">
      <dsp:nvSpPr>
        <dsp:cNvPr id="0" name=""/>
        <dsp:cNvSpPr/>
      </dsp:nvSpPr>
      <dsp:spPr>
        <a:xfrm>
          <a:off x="1999971" y="1888396"/>
          <a:ext cx="1694808" cy="1280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a:latin typeface="Arial" panose="020B0604020202020204" pitchFamily="34" charset="0"/>
              <a:cs typeface="Arial" panose="020B0604020202020204" pitchFamily="34" charset="0"/>
            </a:rPr>
            <a:t>2. </a:t>
          </a:r>
          <a:r>
            <a:rPr lang="en-US" sz="1700" b="1" kern="1200" dirty="0">
              <a:solidFill>
                <a:srgbClr val="60B91D"/>
              </a:solidFill>
              <a:latin typeface="Arial" panose="020B0604020202020204" pitchFamily="34" charset="0"/>
              <a:cs typeface="Arial" panose="020B0604020202020204" pitchFamily="34" charset="0"/>
            </a:rPr>
            <a:t>Assess the acceptability </a:t>
          </a:r>
          <a:r>
            <a:rPr lang="en-US" sz="1700" kern="1200" dirty="0">
              <a:latin typeface="Arial" panose="020B0604020202020204" pitchFamily="34" charset="0"/>
              <a:cs typeface="Arial" panose="020B0604020202020204" pitchFamily="34" charset="0"/>
            </a:rPr>
            <a:t>and importance of adaptation</a:t>
          </a:r>
        </a:p>
      </dsp:txBody>
      <dsp:txXfrm>
        <a:off x="1999971" y="1888396"/>
        <a:ext cx="1694808" cy="1280004"/>
      </dsp:txXfrm>
    </dsp:sp>
    <dsp:sp modelId="{410C7399-9B63-45D1-9613-A4955ADD1C28}">
      <dsp:nvSpPr>
        <dsp:cNvPr id="0" name=""/>
        <dsp:cNvSpPr/>
      </dsp:nvSpPr>
      <dsp:spPr>
        <a:xfrm>
          <a:off x="3207828" y="1286041"/>
          <a:ext cx="275521" cy="275521"/>
        </a:xfrm>
        <a:prstGeom prst="triangle">
          <a:avLst>
            <a:gd name="adj" fmla="val 100000"/>
          </a:avLst>
        </a:prstGeom>
        <a:solidFill>
          <a:schemeClr val="accent5">
            <a:hueOff val="-3725204"/>
            <a:satOff val="14929"/>
            <a:lumOff val="3235"/>
            <a:alphaOff val="0"/>
          </a:schemeClr>
        </a:solidFill>
        <a:ln w="25400" cap="flat" cmpd="sng" algn="ctr">
          <a:solidFill>
            <a:schemeClr val="accent5">
              <a:hueOff val="-3725204"/>
              <a:satOff val="14929"/>
              <a:lumOff val="323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3E2009-7A3E-4C6A-B8B9-7DD9BA869A18}">
      <dsp:nvSpPr>
        <dsp:cNvPr id="0" name=""/>
        <dsp:cNvSpPr/>
      </dsp:nvSpPr>
      <dsp:spPr>
        <a:xfrm rot="5400000">
          <a:off x="4046253" y="962766"/>
          <a:ext cx="972050" cy="1617470"/>
        </a:xfrm>
        <a:prstGeom prst="corner">
          <a:avLst>
            <a:gd name="adj1" fmla="val 16120"/>
            <a:gd name="adj2" fmla="val 16110"/>
          </a:avLst>
        </a:prstGeom>
        <a:solidFill>
          <a:schemeClr val="accent5">
            <a:hueOff val="-4966938"/>
            <a:satOff val="19906"/>
            <a:lumOff val="4314"/>
            <a:alphaOff val="0"/>
          </a:schemeClr>
        </a:solidFill>
        <a:ln w="25400" cap="flat" cmpd="sng" algn="ctr">
          <a:solidFill>
            <a:schemeClr val="accent5">
              <a:hueOff val="-4966938"/>
              <a:satOff val="19906"/>
              <a:lumOff val="431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CFCBFD-26A7-4387-94E0-132A706BB695}">
      <dsp:nvSpPr>
        <dsp:cNvPr id="0" name=""/>
        <dsp:cNvSpPr/>
      </dsp:nvSpPr>
      <dsp:spPr>
        <a:xfrm>
          <a:off x="3882176" y="1474995"/>
          <a:ext cx="1608259" cy="1280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a:latin typeface="Arial" panose="020B0604020202020204" pitchFamily="34" charset="0"/>
              <a:cs typeface="Arial" panose="020B0604020202020204" pitchFamily="34" charset="0"/>
            </a:rPr>
            <a:t>3</a:t>
          </a:r>
          <a:r>
            <a:rPr lang="en-US" sz="1700" b="0" kern="1200" dirty="0">
              <a:solidFill>
                <a:schemeClr val="tx1"/>
              </a:solidFill>
              <a:latin typeface="Arial" panose="020B0604020202020204" pitchFamily="34" charset="0"/>
              <a:cs typeface="Arial" panose="020B0604020202020204" pitchFamily="34" charset="0"/>
            </a:rPr>
            <a:t>.</a:t>
          </a:r>
          <a:r>
            <a:rPr lang="en-US" sz="1700" b="1" kern="1200" dirty="0">
              <a:solidFill>
                <a:srgbClr val="60B91D"/>
              </a:solidFill>
              <a:latin typeface="Arial" panose="020B0604020202020204" pitchFamily="34" charset="0"/>
              <a:cs typeface="Arial" panose="020B0604020202020204" pitchFamily="34" charset="0"/>
            </a:rPr>
            <a:t> Make final decisions </a:t>
          </a:r>
          <a:r>
            <a:rPr lang="en-US" sz="1700" kern="1200" dirty="0">
              <a:latin typeface="Arial" panose="020B0604020202020204" pitchFamily="34" charset="0"/>
              <a:cs typeface="Arial" panose="020B0604020202020204" pitchFamily="34" charset="0"/>
            </a:rPr>
            <a:t>about what and how to adapt</a:t>
          </a:r>
        </a:p>
      </dsp:txBody>
      <dsp:txXfrm>
        <a:off x="3882176" y="1474995"/>
        <a:ext cx="1608259" cy="1280004"/>
      </dsp:txXfrm>
    </dsp:sp>
    <dsp:sp modelId="{13E0DA34-4ABA-4B94-AB97-8C8AACF694D7}">
      <dsp:nvSpPr>
        <dsp:cNvPr id="0" name=""/>
        <dsp:cNvSpPr/>
      </dsp:nvSpPr>
      <dsp:spPr>
        <a:xfrm>
          <a:off x="5068734" y="843686"/>
          <a:ext cx="275521" cy="275521"/>
        </a:xfrm>
        <a:prstGeom prst="triangle">
          <a:avLst>
            <a:gd name="adj" fmla="val 100000"/>
          </a:avLst>
        </a:prstGeom>
        <a:solidFill>
          <a:schemeClr val="accent5">
            <a:hueOff val="-6208672"/>
            <a:satOff val="24882"/>
            <a:lumOff val="5392"/>
            <a:alphaOff val="0"/>
          </a:schemeClr>
        </a:solidFill>
        <a:ln w="25400" cap="flat" cmpd="sng" algn="ctr">
          <a:solidFill>
            <a:schemeClr val="accent5">
              <a:hueOff val="-6208672"/>
              <a:satOff val="24882"/>
              <a:lumOff val="539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3B8552-9E30-45BA-8626-CD17D39376AB}">
      <dsp:nvSpPr>
        <dsp:cNvPr id="0" name=""/>
        <dsp:cNvSpPr/>
      </dsp:nvSpPr>
      <dsp:spPr>
        <a:xfrm rot="5400000">
          <a:off x="5907160" y="520411"/>
          <a:ext cx="972050" cy="1617470"/>
        </a:xfrm>
        <a:prstGeom prst="corner">
          <a:avLst>
            <a:gd name="adj1" fmla="val 16120"/>
            <a:gd name="adj2" fmla="val 16110"/>
          </a:avLst>
        </a:prstGeom>
        <a:solidFill>
          <a:schemeClr val="accent5">
            <a:hueOff val="-7450407"/>
            <a:satOff val="29858"/>
            <a:lumOff val="6471"/>
            <a:alphaOff val="0"/>
          </a:schemeClr>
        </a:solidFill>
        <a:ln w="25400" cap="flat" cmpd="sng" algn="ctr">
          <a:solidFill>
            <a:schemeClr val="accent5">
              <a:hueOff val="-7450407"/>
              <a:satOff val="29858"/>
              <a:lumOff val="647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745AC3-1958-4CFC-9CE9-967975F58E2E}">
      <dsp:nvSpPr>
        <dsp:cNvPr id="0" name=""/>
        <dsp:cNvSpPr/>
      </dsp:nvSpPr>
      <dsp:spPr>
        <a:xfrm>
          <a:off x="5744901" y="1003687"/>
          <a:ext cx="1460261" cy="1280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a:latin typeface="Arial" panose="020B0604020202020204" pitchFamily="34" charset="0"/>
              <a:cs typeface="Arial" panose="020B0604020202020204" pitchFamily="34" charset="0"/>
            </a:rPr>
            <a:t>4. </a:t>
          </a:r>
          <a:r>
            <a:rPr lang="en-US" sz="1700" b="1" kern="1200" dirty="0">
              <a:solidFill>
                <a:srgbClr val="60B91D"/>
              </a:solidFill>
              <a:latin typeface="Arial" panose="020B0604020202020204" pitchFamily="34" charset="0"/>
              <a:cs typeface="Arial" panose="020B0604020202020204" pitchFamily="34" charset="0"/>
            </a:rPr>
            <a:t>Make the adaptations</a:t>
          </a:r>
        </a:p>
      </dsp:txBody>
      <dsp:txXfrm>
        <a:off x="5744901" y="1003687"/>
        <a:ext cx="1460261" cy="1280004"/>
      </dsp:txXfrm>
    </dsp:sp>
    <dsp:sp modelId="{D6A4DBE3-8B0D-46EA-A680-C8CB16A431E9}">
      <dsp:nvSpPr>
        <dsp:cNvPr id="0" name=""/>
        <dsp:cNvSpPr/>
      </dsp:nvSpPr>
      <dsp:spPr>
        <a:xfrm>
          <a:off x="6929641" y="401331"/>
          <a:ext cx="275521" cy="275521"/>
        </a:xfrm>
        <a:prstGeom prst="triangle">
          <a:avLst>
            <a:gd name="adj" fmla="val 100000"/>
          </a:avLst>
        </a:prstGeom>
        <a:solidFill>
          <a:schemeClr val="accent5">
            <a:hueOff val="-8692142"/>
            <a:satOff val="34835"/>
            <a:lumOff val="7549"/>
            <a:alphaOff val="0"/>
          </a:schemeClr>
        </a:solidFill>
        <a:ln w="25400" cap="flat" cmpd="sng" algn="ctr">
          <a:solidFill>
            <a:schemeClr val="accent5">
              <a:hueOff val="-8692142"/>
              <a:satOff val="34835"/>
              <a:lumOff val="754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241283B-7BA4-4055-9C78-533EF5722DF6}">
      <dsp:nvSpPr>
        <dsp:cNvPr id="0" name=""/>
        <dsp:cNvSpPr/>
      </dsp:nvSpPr>
      <dsp:spPr>
        <a:xfrm rot="5400000">
          <a:off x="7768067" y="78057"/>
          <a:ext cx="972050" cy="1617470"/>
        </a:xfrm>
        <a:prstGeom prst="corner">
          <a:avLst>
            <a:gd name="adj1" fmla="val 16120"/>
            <a:gd name="adj2" fmla="val 16110"/>
          </a:avLst>
        </a:prstGeom>
        <a:solidFill>
          <a:schemeClr val="accent5">
            <a:hueOff val="-9933876"/>
            <a:satOff val="39811"/>
            <a:lumOff val="8628"/>
            <a:alphaOff val="0"/>
          </a:schemeClr>
        </a:solidFill>
        <a:ln w="25400" cap="flat" cmpd="sng" algn="ctr">
          <a:solidFill>
            <a:schemeClr val="accent5">
              <a:hueOff val="-9933876"/>
              <a:satOff val="39811"/>
              <a:lumOff val="86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8A2AA8-AE46-485C-9BAE-7405FAF818CC}">
      <dsp:nvSpPr>
        <dsp:cNvPr id="0" name=""/>
        <dsp:cNvSpPr/>
      </dsp:nvSpPr>
      <dsp:spPr>
        <a:xfrm>
          <a:off x="7605807" y="561332"/>
          <a:ext cx="1460261" cy="12800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lang="en-US" sz="1700" kern="1200" dirty="0">
              <a:latin typeface="Arial" panose="020B0604020202020204" pitchFamily="34" charset="0"/>
              <a:cs typeface="Arial" panose="020B0604020202020204" pitchFamily="34" charset="0"/>
            </a:rPr>
            <a:t>5. </a:t>
          </a:r>
          <a:r>
            <a:rPr lang="en-US" sz="1700" b="1" kern="1200" dirty="0">
              <a:solidFill>
                <a:srgbClr val="60B91D"/>
              </a:solidFill>
              <a:latin typeface="Arial" panose="020B0604020202020204" pitchFamily="34" charset="0"/>
              <a:cs typeface="Arial" panose="020B0604020202020204" pitchFamily="34" charset="0"/>
            </a:rPr>
            <a:t>Pretest and pilot test</a:t>
          </a:r>
        </a:p>
      </dsp:txBody>
      <dsp:txXfrm>
        <a:off x="7605807" y="561332"/>
        <a:ext cx="1460261" cy="12800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FF527F-6A8A-4216-879A-23F3561F9D85}">
      <dsp:nvSpPr>
        <dsp:cNvPr id="0" name=""/>
        <dsp:cNvSpPr/>
      </dsp:nvSpPr>
      <dsp:spPr>
        <a:xfrm rot="16200000">
          <a:off x="-74387" y="78582"/>
          <a:ext cx="4192639" cy="4035474"/>
        </a:xfrm>
        <a:prstGeom prst="flowChartManualOperation">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ctr" anchorCtr="0">
          <a:noAutofit/>
        </a:bodyPr>
        <a:lstStyle/>
        <a:p>
          <a:pPr lvl="0" algn="ctr" defTabSz="1244600">
            <a:lnSpc>
              <a:spcPct val="90000"/>
            </a:lnSpc>
            <a:spcBef>
              <a:spcPct val="0"/>
            </a:spcBef>
            <a:spcAft>
              <a:spcPct val="35000"/>
            </a:spcAft>
          </a:pPr>
          <a:r>
            <a:rPr lang="en-US" sz="2800" b="1" kern="1200" dirty="0">
              <a:latin typeface="Arial" panose="020B0604020202020204" pitchFamily="34" charset="0"/>
              <a:cs typeface="Arial" panose="020B0604020202020204" pitchFamily="34" charset="0"/>
            </a:rPr>
            <a:t>Pretest</a:t>
          </a:r>
        </a:p>
        <a:p>
          <a:pPr lvl="0" algn="l" defTabSz="1244600">
            <a:lnSpc>
              <a:spcPct val="90000"/>
            </a:lnSpc>
            <a:spcBef>
              <a:spcPct val="0"/>
            </a:spcBef>
            <a:spcAft>
              <a:spcPct val="35000"/>
            </a:spcAft>
          </a:pPr>
          <a:r>
            <a:rPr lang="en-US" sz="2500" kern="1200" dirty="0">
              <a:latin typeface="Arial" panose="020B0604020202020204" pitchFamily="34" charset="0"/>
              <a:cs typeface="Arial" panose="020B0604020202020204" pitchFamily="34" charset="0"/>
            </a:rPr>
            <a:t>Try out program elements (e.g. materials) with intended end users.  </a:t>
          </a:r>
        </a:p>
        <a:p>
          <a:pPr lvl="0" algn="l" defTabSz="1244600">
            <a:lnSpc>
              <a:spcPct val="90000"/>
            </a:lnSpc>
            <a:spcBef>
              <a:spcPct val="0"/>
            </a:spcBef>
            <a:spcAft>
              <a:spcPct val="35000"/>
            </a:spcAft>
          </a:pPr>
          <a:r>
            <a:rPr lang="en-US" sz="2500" kern="1200" dirty="0">
              <a:latin typeface="Arial" panose="020B0604020202020204" pitchFamily="34" charset="0"/>
              <a:cs typeface="Arial" panose="020B0604020202020204" pitchFamily="34" charset="0"/>
            </a:rPr>
            <a:t>Can include adapted elements and non-adapted elements.</a:t>
          </a:r>
        </a:p>
      </dsp:txBody>
      <dsp:txXfrm rot="5400000">
        <a:off x="4196" y="838527"/>
        <a:ext cx="4035474" cy="2515583"/>
      </dsp:txXfrm>
    </dsp:sp>
    <dsp:sp modelId="{4D29B02A-002B-4BEA-BEE0-AF50CB7657FB}">
      <dsp:nvSpPr>
        <dsp:cNvPr id="0" name=""/>
        <dsp:cNvSpPr/>
      </dsp:nvSpPr>
      <dsp:spPr>
        <a:xfrm rot="16200000">
          <a:off x="4263748" y="78582"/>
          <a:ext cx="4192639" cy="4035474"/>
        </a:xfrm>
        <a:prstGeom prst="flowChartManualOperation">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0" tIns="0" rIns="177800" bIns="0" numCol="1" spcCol="1270" anchor="ctr" anchorCtr="0">
          <a:noAutofit/>
        </a:bodyPr>
        <a:lstStyle/>
        <a:p>
          <a:pPr lvl="0" algn="ctr" defTabSz="1244600">
            <a:lnSpc>
              <a:spcPct val="90000"/>
            </a:lnSpc>
            <a:spcBef>
              <a:spcPct val="0"/>
            </a:spcBef>
            <a:spcAft>
              <a:spcPct val="35000"/>
            </a:spcAft>
          </a:pPr>
          <a:r>
            <a:rPr lang="en-US" sz="2800" b="1" kern="1200" dirty="0">
              <a:latin typeface="Arial" panose="020B0604020202020204" pitchFamily="34" charset="0"/>
              <a:cs typeface="Arial" panose="020B0604020202020204" pitchFamily="34" charset="0"/>
            </a:rPr>
            <a:t>Pilot Test</a:t>
          </a:r>
        </a:p>
        <a:p>
          <a:pPr lvl="0" algn="l" defTabSz="1244600">
            <a:lnSpc>
              <a:spcPct val="90000"/>
            </a:lnSpc>
            <a:spcBef>
              <a:spcPct val="0"/>
            </a:spcBef>
            <a:spcAft>
              <a:spcPct val="35000"/>
            </a:spcAft>
          </a:pPr>
          <a:r>
            <a:rPr lang="en-US" sz="2500" kern="1200" dirty="0">
              <a:latin typeface="Arial" panose="020B0604020202020204" pitchFamily="34" charset="0"/>
              <a:cs typeface="Arial" panose="020B0604020202020204" pitchFamily="34" charset="0"/>
            </a:rPr>
            <a:t>Implement the EBI on a small scale to assess fit with community or organization.</a:t>
          </a:r>
        </a:p>
      </dsp:txBody>
      <dsp:txXfrm rot="5400000">
        <a:off x="4342331" y="838527"/>
        <a:ext cx="4035474" cy="2515583"/>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39466" y="5"/>
            <a:ext cx="3013764" cy="465455"/>
          </a:xfrm>
          <a:prstGeom prst="rect">
            <a:avLst/>
          </a:prstGeom>
        </p:spPr>
        <p:txBody>
          <a:bodyPr vert="horz" lIns="93304" tIns="46653" rIns="93304" bIns="46653" rtlCol="0"/>
          <a:lstStyle>
            <a:lvl1pPr algn="r">
              <a:defRPr sz="1200"/>
            </a:lvl1pPr>
          </a:lstStyle>
          <a:p>
            <a:fld id="{36875781-92B0-45B1-9181-6D63C194258A}" type="datetimeFigureOut">
              <a:rPr lang="en-US" smtClean="0"/>
              <a:pPr/>
              <a:t>11/10/17</a:t>
            </a:fld>
            <a:endParaRPr lang="en-US" dirty="0"/>
          </a:p>
        </p:txBody>
      </p:sp>
      <p:sp>
        <p:nvSpPr>
          <p:cNvPr id="4" name="Footer Placeholder 3"/>
          <p:cNvSpPr>
            <a:spLocks noGrp="1"/>
          </p:cNvSpPr>
          <p:nvPr>
            <p:ph type="ftr" sz="quarter" idx="2"/>
          </p:nvPr>
        </p:nvSpPr>
        <p:spPr>
          <a:xfrm>
            <a:off x="0" y="8842035"/>
            <a:ext cx="3013764" cy="465455"/>
          </a:xfrm>
          <a:prstGeom prst="rect">
            <a:avLst/>
          </a:prstGeom>
        </p:spPr>
        <p:txBody>
          <a:bodyPr vert="horz" lIns="93304" tIns="46653" rIns="93304" bIns="4665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9466" y="8842035"/>
            <a:ext cx="3013764" cy="465455"/>
          </a:xfrm>
          <a:prstGeom prst="rect">
            <a:avLst/>
          </a:prstGeom>
        </p:spPr>
        <p:txBody>
          <a:bodyPr vert="horz" lIns="93304" tIns="46653" rIns="93304" bIns="46653" rtlCol="0" anchor="b"/>
          <a:lstStyle>
            <a:lvl1pPr algn="r">
              <a:defRPr sz="1200"/>
            </a:lvl1pPr>
          </a:lstStyle>
          <a:p>
            <a:fld id="{9268E24D-3B96-4486-B221-D41E284D0481}" type="slidenum">
              <a:rPr lang="en-US" smtClean="0"/>
              <a:pPr/>
              <a:t>‹#›</a:t>
            </a:fld>
            <a:endParaRPr lang="en-US" dirty="0"/>
          </a:p>
        </p:txBody>
      </p:sp>
    </p:spTree>
    <p:extLst>
      <p:ext uri="{BB962C8B-B14F-4D97-AF65-F5344CB8AC3E}">
        <p14:creationId xmlns:p14="http://schemas.microsoft.com/office/powerpoint/2010/main" val="27436667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939466" y="5"/>
            <a:ext cx="3013764" cy="465455"/>
          </a:xfrm>
          <a:prstGeom prst="rect">
            <a:avLst/>
          </a:prstGeom>
        </p:spPr>
        <p:txBody>
          <a:bodyPr vert="horz" lIns="93304" tIns="46653" rIns="93304" bIns="46653" rtlCol="0"/>
          <a:lstStyle>
            <a:lvl1pPr algn="r">
              <a:defRPr sz="1200"/>
            </a:lvl1pPr>
          </a:lstStyle>
          <a:p>
            <a:fld id="{0230BDE6-4E85-4A6F-80F6-88781F3271F9}" type="datetimeFigureOut">
              <a:rPr lang="en-US" smtClean="0"/>
              <a:pPr/>
              <a:t>11/10/17</a:t>
            </a:fld>
            <a:endParaRPr lang="en-US" dirty="0"/>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3304" tIns="46653" rIns="93304" bIns="46653" rtlCol="0" anchor="ctr"/>
          <a:lstStyle/>
          <a:p>
            <a:endParaRPr lang="en-US" dirty="0"/>
          </a:p>
        </p:txBody>
      </p:sp>
      <p:sp>
        <p:nvSpPr>
          <p:cNvPr id="5" name="Notes Placeholder 4"/>
          <p:cNvSpPr>
            <a:spLocks noGrp="1"/>
          </p:cNvSpPr>
          <p:nvPr>
            <p:ph type="body" sz="quarter" idx="3"/>
          </p:nvPr>
        </p:nvSpPr>
        <p:spPr>
          <a:xfrm>
            <a:off x="695485" y="4421829"/>
            <a:ext cx="5563870" cy="4189095"/>
          </a:xfrm>
          <a:prstGeom prst="rect">
            <a:avLst/>
          </a:prstGeom>
        </p:spPr>
        <p:txBody>
          <a:bodyPr vert="horz" lIns="93304" tIns="46653" rIns="93304" bIns="4665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5"/>
            <a:ext cx="3013764" cy="465455"/>
          </a:xfrm>
          <a:prstGeom prst="rect">
            <a:avLst/>
          </a:prstGeom>
        </p:spPr>
        <p:txBody>
          <a:bodyPr vert="horz" lIns="93304" tIns="46653" rIns="93304" bIns="4665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9466" y="8842035"/>
            <a:ext cx="3013764" cy="465455"/>
          </a:xfrm>
          <a:prstGeom prst="rect">
            <a:avLst/>
          </a:prstGeom>
        </p:spPr>
        <p:txBody>
          <a:bodyPr vert="horz" lIns="93304" tIns="46653" rIns="93304" bIns="46653" rtlCol="0" anchor="b"/>
          <a:lstStyle>
            <a:lvl1pPr algn="r">
              <a:defRPr sz="1200"/>
            </a:lvl1pPr>
          </a:lstStyle>
          <a:p>
            <a:fld id="{EB425539-E251-4053-9A4D-8F8D7FFF5CE1}" type="slidenum">
              <a:rPr lang="en-US" smtClean="0"/>
              <a:pPr/>
              <a:t>‹#›</a:t>
            </a:fld>
            <a:endParaRPr lang="en-US" dirty="0"/>
          </a:p>
        </p:txBody>
      </p:sp>
    </p:spTree>
    <p:extLst>
      <p:ext uri="{BB962C8B-B14F-4D97-AF65-F5344CB8AC3E}">
        <p14:creationId xmlns:p14="http://schemas.microsoft.com/office/powerpoint/2010/main" val="36650952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 Id="rId3" Type="http://schemas.openxmlformats.org/officeDocument/2006/relationships/hyperlink" Target="#_ENREF_39"/></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u="sng" baseline="0" dirty="0"/>
              <a:t>Talking Points:</a:t>
            </a:r>
          </a:p>
          <a:p>
            <a:endParaRPr lang="en-US" b="1" i="0" u="sng" baseline="0" dirty="0"/>
          </a:p>
          <a:p>
            <a:pPr marL="171450" indent="-171450">
              <a:buFont typeface="Arial" panose="020B0604020202020204" pitchFamily="34" charset="0"/>
              <a:buChar char="•"/>
            </a:pPr>
            <a:r>
              <a:rPr lang="en-US" b="0" i="0" u="none" baseline="0" dirty="0"/>
              <a:t>This session covers the concept of adapting an evidence based approach. It will also describe steps in the adaptation process. </a:t>
            </a:r>
          </a:p>
        </p:txBody>
      </p:sp>
      <p:sp>
        <p:nvSpPr>
          <p:cNvPr id="4" name="Slide Number Placeholder 3"/>
          <p:cNvSpPr>
            <a:spLocks noGrp="1"/>
          </p:cNvSpPr>
          <p:nvPr>
            <p:ph type="sldNum" sz="quarter" idx="10"/>
          </p:nvPr>
        </p:nvSpPr>
        <p:spPr/>
        <p:txBody>
          <a:bodyPr/>
          <a:lstStyle/>
          <a:p>
            <a:fld id="{EB425539-E251-4053-9A4D-8F8D7FFF5CE1}"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787497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defTabSz="933237">
              <a:defRPr/>
            </a:pPr>
            <a:r>
              <a:rPr lang="en-US" b="1" u="sng" dirty="0"/>
              <a:t>Talking Points:</a:t>
            </a:r>
          </a:p>
          <a:p>
            <a:pPr defTabSz="933237">
              <a:defRPr/>
            </a:pPr>
            <a:endParaRPr lang="en-US" dirty="0"/>
          </a:p>
          <a:p>
            <a:pPr marL="171450" indent="-171450" defTabSz="933237">
              <a:buFont typeface="Arial" panose="020B0604020202020204" pitchFamily="34" charset="0"/>
              <a:buChar char="•"/>
              <a:defRPr/>
            </a:pPr>
            <a:r>
              <a:rPr lang="en-US" dirty="0"/>
              <a:t>The second part of the tool concerns balancing the acceptability of adaptations with the actual need for or importance of adaptations. </a:t>
            </a:r>
            <a:br>
              <a:rPr lang="en-US" dirty="0"/>
            </a:br>
            <a:endParaRPr lang="en-US" dirty="0"/>
          </a:p>
          <a:p>
            <a:pPr marL="171450" indent="-171450" defTabSz="933237">
              <a:buFont typeface="Arial" panose="020B0604020202020204" pitchFamily="34" charset="0"/>
              <a:buChar char="•"/>
              <a:defRPr/>
            </a:pPr>
            <a:r>
              <a:rPr lang="en-US" dirty="0"/>
              <a:t>In the next couples of slides, we will review considerations for completing the worksheet.</a:t>
            </a:r>
            <a:endParaRPr lang="nl-NL" dirty="0"/>
          </a:p>
          <a:p>
            <a:endParaRPr lang="nl-NL" baseline="0" dirty="0"/>
          </a:p>
        </p:txBody>
      </p:sp>
      <p:sp>
        <p:nvSpPr>
          <p:cNvPr id="4" name="Tijdelijke aanduiding voor dianummer 3"/>
          <p:cNvSpPr>
            <a:spLocks noGrp="1"/>
          </p:cNvSpPr>
          <p:nvPr>
            <p:ph type="sldNum" sz="quarter" idx="10"/>
          </p:nvPr>
        </p:nvSpPr>
        <p:spPr/>
        <p:txBody>
          <a:bodyPr/>
          <a:lstStyle/>
          <a:p>
            <a:fld id="{EB425539-E251-4053-9A4D-8F8D7FFF5CE1}"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2107086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u="sng" dirty="0"/>
              <a:t>Talking Points:</a:t>
            </a:r>
          </a:p>
          <a:p>
            <a:endParaRPr lang="en-US" dirty="0"/>
          </a:p>
          <a:p>
            <a:pPr marL="171450" indent="-171450">
              <a:buFont typeface="Arial" panose="020B0604020202020204" pitchFamily="34" charset="0"/>
              <a:buChar char="•"/>
            </a:pPr>
            <a:r>
              <a:rPr lang="en-US" dirty="0"/>
              <a:t>The assessment of acceptability of adaptation can be done using the traffic light system, a guide to adaptation developed with funding from the</a:t>
            </a:r>
            <a:r>
              <a:rPr lang="en-US" baseline="0" dirty="0"/>
              <a:t> Centers for Disease Control and Prevention. </a:t>
            </a:r>
            <a:endParaRPr lang="en-US" dirty="0"/>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They describe the acceptability of adaptation as a continuum:</a:t>
            </a:r>
          </a:p>
          <a:p>
            <a:pPr marL="628650" lvl="1" indent="-171450">
              <a:buFont typeface="Arial" panose="020B0604020202020204" pitchFamily="34" charset="0"/>
              <a:buChar char="•"/>
            </a:pPr>
            <a:r>
              <a:rPr lang="en-US" dirty="0"/>
              <a:t>Red light adaptations should be avoided to maintain fidelity on core components. </a:t>
            </a:r>
          </a:p>
          <a:p>
            <a:pPr marL="628650" lvl="1" indent="-171450">
              <a:buFont typeface="Arial" panose="020B0604020202020204" pitchFamily="34" charset="0"/>
              <a:buChar char="•"/>
            </a:pPr>
            <a:r>
              <a:rPr lang="en-US" dirty="0"/>
              <a:t>Yellow light adaptations should be made with caution.</a:t>
            </a:r>
          </a:p>
          <a:p>
            <a:pPr marL="628650" lvl="1" indent="-171450">
              <a:buFont typeface="Arial" panose="020B0604020202020204" pitchFamily="34" charset="0"/>
              <a:buChar char="•"/>
            </a:pPr>
            <a:r>
              <a:rPr lang="en-US" dirty="0"/>
              <a:t>Green light adaptations are mostly safe.</a:t>
            </a:r>
          </a:p>
          <a:p>
            <a:endParaRPr lang="en-US" dirty="0"/>
          </a:p>
          <a:p>
            <a:r>
              <a:rPr lang="en-US" b="1" u="sng" dirty="0"/>
              <a:t>Ask the Audience:</a:t>
            </a:r>
          </a:p>
          <a:p>
            <a:endParaRPr lang="en-US" b="1" u="sng" dirty="0"/>
          </a:p>
          <a:p>
            <a:pPr marL="171450" indent="-171450">
              <a:buFont typeface="Arial" panose="020B0604020202020204" pitchFamily="34" charset="0"/>
              <a:buChar char="•"/>
            </a:pPr>
            <a:r>
              <a:rPr lang="en-US" i="1" dirty="0"/>
              <a:t>You</a:t>
            </a:r>
            <a:r>
              <a:rPr lang="en-US" i="1" baseline="0" dirty="0"/>
              <a:t> might a</a:t>
            </a:r>
            <a:r>
              <a:rPr lang="en-US" i="1" dirty="0"/>
              <a:t>sk how many are familiar with these guidelines and recognize them.</a:t>
            </a:r>
          </a:p>
          <a:p>
            <a:endParaRPr lang="en-US" dirty="0"/>
          </a:p>
          <a:p>
            <a:endParaRPr lang="nl-NL" dirty="0"/>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7749" indent="-283749" eaLnBrk="0" hangingPunct="0">
              <a:defRPr>
                <a:solidFill>
                  <a:schemeClr val="tx1"/>
                </a:solidFill>
                <a:latin typeface="Arial" pitchFamily="34" charset="0"/>
              </a:defRPr>
            </a:lvl2pPr>
            <a:lvl3pPr marL="1134997" indent="-227001" eaLnBrk="0" hangingPunct="0">
              <a:defRPr>
                <a:solidFill>
                  <a:schemeClr val="tx1"/>
                </a:solidFill>
                <a:latin typeface="Arial" pitchFamily="34" charset="0"/>
              </a:defRPr>
            </a:lvl3pPr>
            <a:lvl4pPr marL="1588996" indent="-227001" eaLnBrk="0" hangingPunct="0">
              <a:defRPr>
                <a:solidFill>
                  <a:schemeClr val="tx1"/>
                </a:solidFill>
                <a:latin typeface="Arial" pitchFamily="34" charset="0"/>
              </a:defRPr>
            </a:lvl4pPr>
            <a:lvl5pPr marL="2042994" indent="-227001" eaLnBrk="0" hangingPunct="0">
              <a:defRPr>
                <a:solidFill>
                  <a:schemeClr val="tx1"/>
                </a:solidFill>
                <a:latin typeface="Arial" pitchFamily="34" charset="0"/>
              </a:defRPr>
            </a:lvl5pPr>
            <a:lvl6pPr marL="2496994" indent="-227001" eaLnBrk="0" fontAlgn="base" hangingPunct="0">
              <a:spcBef>
                <a:spcPct val="0"/>
              </a:spcBef>
              <a:spcAft>
                <a:spcPct val="0"/>
              </a:spcAft>
              <a:defRPr>
                <a:solidFill>
                  <a:schemeClr val="tx1"/>
                </a:solidFill>
                <a:latin typeface="Arial" pitchFamily="34" charset="0"/>
              </a:defRPr>
            </a:lvl6pPr>
            <a:lvl7pPr marL="2950992" indent="-227001" eaLnBrk="0" fontAlgn="base" hangingPunct="0">
              <a:spcBef>
                <a:spcPct val="0"/>
              </a:spcBef>
              <a:spcAft>
                <a:spcPct val="0"/>
              </a:spcAft>
              <a:defRPr>
                <a:solidFill>
                  <a:schemeClr val="tx1"/>
                </a:solidFill>
                <a:latin typeface="Arial" pitchFamily="34" charset="0"/>
              </a:defRPr>
            </a:lvl7pPr>
            <a:lvl8pPr marL="3404991" indent="-227001" eaLnBrk="0" fontAlgn="base" hangingPunct="0">
              <a:spcBef>
                <a:spcPct val="0"/>
              </a:spcBef>
              <a:spcAft>
                <a:spcPct val="0"/>
              </a:spcAft>
              <a:defRPr>
                <a:solidFill>
                  <a:schemeClr val="tx1"/>
                </a:solidFill>
                <a:latin typeface="Arial" pitchFamily="34" charset="0"/>
              </a:defRPr>
            </a:lvl8pPr>
            <a:lvl9pPr marL="3858990" indent="-227001" eaLnBrk="0" fontAlgn="base" hangingPunct="0">
              <a:spcBef>
                <a:spcPct val="0"/>
              </a:spcBef>
              <a:spcAft>
                <a:spcPct val="0"/>
              </a:spcAft>
              <a:defRPr>
                <a:solidFill>
                  <a:schemeClr val="tx1"/>
                </a:solidFill>
                <a:latin typeface="Arial" pitchFamily="34" charset="0"/>
              </a:defRPr>
            </a:lvl9pPr>
          </a:lstStyle>
          <a:p>
            <a:pPr eaLnBrk="1" hangingPunct="1"/>
            <a:fld id="{760281B5-F632-41AC-B048-7F2B2206E119}" type="slidenum">
              <a:rPr lang="en-US" smtClean="0">
                <a:solidFill>
                  <a:prstClr val="black"/>
                </a:solidFill>
              </a:rPr>
              <a:pPr eaLnBrk="1" hangingPunct="1"/>
              <a:t>11</a:t>
            </a:fld>
            <a:endParaRPr lang="en-US">
              <a:solidFill>
                <a:prstClr val="black"/>
              </a:solidFill>
            </a:endParaRPr>
          </a:p>
        </p:txBody>
      </p:sp>
    </p:spTree>
    <p:extLst>
      <p:ext uri="{BB962C8B-B14F-4D97-AF65-F5344CB8AC3E}">
        <p14:creationId xmlns:p14="http://schemas.microsoft.com/office/powerpoint/2010/main" val="980654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u="sng" dirty="0"/>
              <a:t>Talking Points:</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Red light adaptations concern, for example, changing the methods used, or deleting content, changing or contradicting behaviors or content addressed. </a:t>
            </a:r>
            <a:endParaRPr lang="nl-NL" dirty="0"/>
          </a:p>
          <a:p>
            <a:pPr marL="171450" indent="-171450">
              <a:buFont typeface="Arial" panose="020B0604020202020204" pitchFamily="34" charset="0"/>
              <a:buChar char="•"/>
            </a:pPr>
            <a:r>
              <a:rPr lang="en-US" dirty="0"/>
              <a:t>These adaptation ideas are not recommended while it seems required to ensure reach, receptivity, effectiveness or feasibility of the EBI.</a:t>
            </a:r>
          </a:p>
          <a:p>
            <a:pPr marL="171450" indent="-171450">
              <a:buFont typeface="Arial" panose="020B0604020202020204" pitchFamily="34" charset="0"/>
              <a:buChar char="•"/>
            </a:pPr>
            <a:r>
              <a:rPr lang="en-US" dirty="0"/>
              <a:t>You are then left with two options:</a:t>
            </a:r>
          </a:p>
          <a:p>
            <a:pPr marL="628650" lvl="1" indent="-171450">
              <a:buFont typeface="Arial" pitchFamily="34" charset="0"/>
              <a:buChar char="•"/>
            </a:pPr>
            <a:r>
              <a:rPr lang="en-US" dirty="0"/>
              <a:t>Try to make a red light adaptation into a yellow light adaptation, </a:t>
            </a:r>
          </a:p>
          <a:p>
            <a:pPr marL="628650" lvl="1" indent="-171450">
              <a:buFont typeface="Arial" pitchFamily="34" charset="0"/>
              <a:buChar char="•"/>
            </a:pPr>
            <a:r>
              <a:rPr lang="en-US" dirty="0"/>
              <a:t>Or, as suggested before, go back to your EBI with basic fit to see whether another EBI might be more suitable</a:t>
            </a:r>
            <a:endParaRPr lang="en-US" sz="1100" b="1" dirty="0">
              <a:latin typeface="Arial" pitchFamily="34" charset="0"/>
              <a:cs typeface="Arial" pitchFamily="34" charset="0"/>
            </a:endParaRP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defRPr>
            </a:lvl1pPr>
            <a:lvl2pPr marL="737749" indent="-283749" eaLnBrk="0" hangingPunct="0">
              <a:defRPr>
                <a:solidFill>
                  <a:schemeClr val="tx1"/>
                </a:solidFill>
                <a:latin typeface="Arial" pitchFamily="34" charset="0"/>
              </a:defRPr>
            </a:lvl2pPr>
            <a:lvl3pPr marL="1134997" indent="-227001" eaLnBrk="0" hangingPunct="0">
              <a:defRPr>
                <a:solidFill>
                  <a:schemeClr val="tx1"/>
                </a:solidFill>
                <a:latin typeface="Arial" pitchFamily="34" charset="0"/>
              </a:defRPr>
            </a:lvl3pPr>
            <a:lvl4pPr marL="1588996" indent="-227001" eaLnBrk="0" hangingPunct="0">
              <a:defRPr>
                <a:solidFill>
                  <a:schemeClr val="tx1"/>
                </a:solidFill>
                <a:latin typeface="Arial" pitchFamily="34" charset="0"/>
              </a:defRPr>
            </a:lvl4pPr>
            <a:lvl5pPr marL="2042994" indent="-227001" eaLnBrk="0" hangingPunct="0">
              <a:defRPr>
                <a:solidFill>
                  <a:schemeClr val="tx1"/>
                </a:solidFill>
                <a:latin typeface="Arial" pitchFamily="34" charset="0"/>
              </a:defRPr>
            </a:lvl5pPr>
            <a:lvl6pPr marL="2496994" indent="-227001" eaLnBrk="0" fontAlgn="base" hangingPunct="0">
              <a:spcBef>
                <a:spcPct val="0"/>
              </a:spcBef>
              <a:spcAft>
                <a:spcPct val="0"/>
              </a:spcAft>
              <a:defRPr>
                <a:solidFill>
                  <a:schemeClr val="tx1"/>
                </a:solidFill>
                <a:latin typeface="Arial" pitchFamily="34" charset="0"/>
              </a:defRPr>
            </a:lvl6pPr>
            <a:lvl7pPr marL="2950992" indent="-227001" eaLnBrk="0" fontAlgn="base" hangingPunct="0">
              <a:spcBef>
                <a:spcPct val="0"/>
              </a:spcBef>
              <a:spcAft>
                <a:spcPct val="0"/>
              </a:spcAft>
              <a:defRPr>
                <a:solidFill>
                  <a:schemeClr val="tx1"/>
                </a:solidFill>
                <a:latin typeface="Arial" pitchFamily="34" charset="0"/>
              </a:defRPr>
            </a:lvl7pPr>
            <a:lvl8pPr marL="3404991" indent="-227001" eaLnBrk="0" fontAlgn="base" hangingPunct="0">
              <a:spcBef>
                <a:spcPct val="0"/>
              </a:spcBef>
              <a:spcAft>
                <a:spcPct val="0"/>
              </a:spcAft>
              <a:defRPr>
                <a:solidFill>
                  <a:schemeClr val="tx1"/>
                </a:solidFill>
                <a:latin typeface="Arial" pitchFamily="34" charset="0"/>
              </a:defRPr>
            </a:lvl8pPr>
            <a:lvl9pPr marL="3858990" indent="-227001" eaLnBrk="0" fontAlgn="base" hangingPunct="0">
              <a:spcBef>
                <a:spcPct val="0"/>
              </a:spcBef>
              <a:spcAft>
                <a:spcPct val="0"/>
              </a:spcAft>
              <a:defRPr>
                <a:solidFill>
                  <a:schemeClr val="tx1"/>
                </a:solidFill>
                <a:latin typeface="Arial" pitchFamily="34" charset="0"/>
              </a:defRPr>
            </a:lvl9pPr>
          </a:lstStyle>
          <a:p>
            <a:pPr eaLnBrk="1" hangingPunct="1"/>
            <a:fld id="{CC3F6FC5-6237-46BA-B35F-146D87EB49CB}" type="slidenum">
              <a:rPr lang="en-US" smtClean="0">
                <a:solidFill>
                  <a:prstClr val="black"/>
                </a:solidFill>
              </a:rPr>
              <a:pPr eaLnBrk="1" hangingPunct="1"/>
              <a:t>12</a:t>
            </a:fld>
            <a:endParaRPr lang="en-US">
              <a:solidFill>
                <a:prstClr val="black"/>
              </a:solidFill>
            </a:endParaRPr>
          </a:p>
        </p:txBody>
      </p:sp>
    </p:spTree>
    <p:extLst>
      <p:ext uri="{BB962C8B-B14F-4D97-AF65-F5344CB8AC3E}">
        <p14:creationId xmlns:p14="http://schemas.microsoft.com/office/powerpoint/2010/main" val="61502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6913" eaLnBrk="0" hangingPunct="0">
              <a:defRPr>
                <a:solidFill>
                  <a:schemeClr val="tx1"/>
                </a:solidFill>
                <a:latin typeface="Arial" pitchFamily="34" charset="0"/>
              </a:defRPr>
            </a:lvl1pPr>
            <a:lvl2pPr marL="737749" indent="-283749" defTabSz="926913" eaLnBrk="0" hangingPunct="0">
              <a:defRPr>
                <a:solidFill>
                  <a:schemeClr val="tx1"/>
                </a:solidFill>
                <a:latin typeface="Arial" pitchFamily="34" charset="0"/>
              </a:defRPr>
            </a:lvl2pPr>
            <a:lvl3pPr marL="1134997" indent="-227001" defTabSz="926913" eaLnBrk="0" hangingPunct="0">
              <a:defRPr>
                <a:solidFill>
                  <a:schemeClr val="tx1"/>
                </a:solidFill>
                <a:latin typeface="Arial" pitchFamily="34" charset="0"/>
              </a:defRPr>
            </a:lvl3pPr>
            <a:lvl4pPr marL="1588996" indent="-227001" defTabSz="926913" eaLnBrk="0" hangingPunct="0">
              <a:defRPr>
                <a:solidFill>
                  <a:schemeClr val="tx1"/>
                </a:solidFill>
                <a:latin typeface="Arial" pitchFamily="34" charset="0"/>
              </a:defRPr>
            </a:lvl4pPr>
            <a:lvl5pPr marL="2042994" indent="-227001" defTabSz="926913" eaLnBrk="0" hangingPunct="0">
              <a:defRPr>
                <a:solidFill>
                  <a:schemeClr val="tx1"/>
                </a:solidFill>
                <a:latin typeface="Arial" pitchFamily="34" charset="0"/>
              </a:defRPr>
            </a:lvl5pPr>
            <a:lvl6pPr marL="2496994" indent="-227001" defTabSz="926913" eaLnBrk="0" fontAlgn="base" hangingPunct="0">
              <a:spcBef>
                <a:spcPct val="0"/>
              </a:spcBef>
              <a:spcAft>
                <a:spcPct val="0"/>
              </a:spcAft>
              <a:defRPr>
                <a:solidFill>
                  <a:schemeClr val="tx1"/>
                </a:solidFill>
                <a:latin typeface="Arial" pitchFamily="34" charset="0"/>
              </a:defRPr>
            </a:lvl6pPr>
            <a:lvl7pPr marL="2950992" indent="-227001" defTabSz="926913" eaLnBrk="0" fontAlgn="base" hangingPunct="0">
              <a:spcBef>
                <a:spcPct val="0"/>
              </a:spcBef>
              <a:spcAft>
                <a:spcPct val="0"/>
              </a:spcAft>
              <a:defRPr>
                <a:solidFill>
                  <a:schemeClr val="tx1"/>
                </a:solidFill>
                <a:latin typeface="Arial" pitchFamily="34" charset="0"/>
              </a:defRPr>
            </a:lvl7pPr>
            <a:lvl8pPr marL="3404991" indent="-227001" defTabSz="926913" eaLnBrk="0" fontAlgn="base" hangingPunct="0">
              <a:spcBef>
                <a:spcPct val="0"/>
              </a:spcBef>
              <a:spcAft>
                <a:spcPct val="0"/>
              </a:spcAft>
              <a:defRPr>
                <a:solidFill>
                  <a:schemeClr val="tx1"/>
                </a:solidFill>
                <a:latin typeface="Arial" pitchFamily="34" charset="0"/>
              </a:defRPr>
            </a:lvl8pPr>
            <a:lvl9pPr marL="3858990" indent="-227001" defTabSz="926913" eaLnBrk="0" fontAlgn="base" hangingPunct="0">
              <a:spcBef>
                <a:spcPct val="0"/>
              </a:spcBef>
              <a:spcAft>
                <a:spcPct val="0"/>
              </a:spcAft>
              <a:defRPr>
                <a:solidFill>
                  <a:schemeClr val="tx1"/>
                </a:solidFill>
                <a:latin typeface="Arial" pitchFamily="34" charset="0"/>
              </a:defRPr>
            </a:lvl9pPr>
          </a:lstStyle>
          <a:p>
            <a:pPr eaLnBrk="1" hangingPunct="1"/>
            <a:fld id="{2FC0CF54-EE10-4DBA-825D-0B8AC022DB6C}" type="slidenum">
              <a:rPr lang="en-US" smtClean="0">
                <a:solidFill>
                  <a:srgbClr val="000000"/>
                </a:solidFill>
              </a:rPr>
              <a:pPr eaLnBrk="1" hangingPunct="1"/>
              <a:t>13</a:t>
            </a:fld>
            <a:endParaRPr lang="en-US">
              <a:solidFill>
                <a:srgbClr val="000000"/>
              </a:solidFill>
            </a:endParaRPr>
          </a:p>
        </p:txBody>
      </p:sp>
      <p:sp>
        <p:nvSpPr>
          <p:cNvPr id="44035" name="Rectangle 2"/>
          <p:cNvSpPr>
            <a:spLocks noGrp="1" noRot="1" noChangeAspect="1" noChangeArrowheads="1" noTextEdit="1"/>
          </p:cNvSpPr>
          <p:nvPr>
            <p:ph type="sldImg"/>
          </p:nvPr>
        </p:nvSpPr>
        <p:spPr>
          <a:xfrm>
            <a:off x="1150938" y="696913"/>
            <a:ext cx="4652962" cy="3490912"/>
          </a:xfrm>
          <a:ln/>
        </p:spPr>
      </p:sp>
      <p:sp>
        <p:nvSpPr>
          <p:cNvPr id="44036" name="Rectangle 3"/>
          <p:cNvSpPr>
            <a:spLocks noGrp="1" noChangeArrowheads="1"/>
          </p:cNvSpPr>
          <p:nvPr>
            <p:ph type="body" idx="1"/>
          </p:nvPr>
        </p:nvSpPr>
        <p:spPr>
          <a:xfrm>
            <a:off x="696115" y="4419620"/>
            <a:ext cx="5562611" cy="419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u="sng" dirty="0"/>
              <a:t>Talking Points:</a:t>
            </a:r>
          </a:p>
          <a:p>
            <a:pPr marL="0" indent="0">
              <a:buFont typeface="Arial" panose="020B0604020202020204" pitchFamily="34" charset="0"/>
              <a:buNone/>
            </a:pPr>
            <a:endParaRPr lang="en-US" dirty="0"/>
          </a:p>
          <a:p>
            <a:pPr marL="285750" indent="-285750">
              <a:buFont typeface="Arial" panose="020B0604020202020204" pitchFamily="34" charset="0"/>
              <a:buChar char="•"/>
            </a:pPr>
            <a:r>
              <a:rPr lang="en-US" dirty="0"/>
              <a:t>Yellow light adaptations concern adaptations of methods and content, but instead of deletion or contradiction, use addition of methods or</a:t>
            </a:r>
            <a:r>
              <a:rPr lang="en-US" baseline="0" dirty="0"/>
              <a:t> content</a:t>
            </a:r>
            <a:r>
              <a:rPr lang="en-US" dirty="0"/>
              <a:t>. Some packaged programs</a:t>
            </a:r>
            <a:r>
              <a:rPr lang="en-US" baseline="0" dirty="0"/>
              <a:t> may have suggestions of these yellow and green adaptations in their implementation protocols.</a:t>
            </a:r>
            <a:endParaRPr lang="en-US" dirty="0"/>
          </a:p>
          <a:p>
            <a:pPr marL="285750" indent="-285750">
              <a:buFont typeface="Arial" panose="020B0604020202020204" pitchFamily="34" charset="0"/>
              <a:buChar char="•"/>
            </a:pPr>
            <a:r>
              <a:rPr lang="en-US" dirty="0"/>
              <a:t>However, cautious with adapting the delivery mechanisms. For example, the influence of program deliverers may go through several pathways – e.g., when it is a peer, or key person this may create receptivity, we might unconsciously tailor messages, etc. On the other hand, expertise of health professionals might have played an important role.</a:t>
            </a:r>
            <a:r>
              <a:rPr lang="en-US" baseline="0" dirty="0"/>
              <a:t> </a:t>
            </a:r>
          </a:p>
          <a:p>
            <a:pPr marL="285750" indent="-285750">
              <a:buFont typeface="Arial" panose="020B0604020202020204" pitchFamily="34" charset="0"/>
              <a:buChar char="•"/>
            </a:pPr>
            <a:r>
              <a:rPr lang="en-US" dirty="0"/>
              <a:t>Also be careful with changing delivery formats. </a:t>
            </a:r>
          </a:p>
          <a:p>
            <a:pPr marL="285750" indent="-285750">
              <a:buFont typeface="Arial" panose="020B0604020202020204" pitchFamily="34" charset="0"/>
              <a:buChar char="•"/>
            </a:pPr>
            <a:r>
              <a:rPr lang="en-US" dirty="0"/>
              <a:t>And always try to keep elements of the program that fit.</a:t>
            </a:r>
            <a:endParaRPr lang="nl-NL" dirty="0"/>
          </a:p>
        </p:txBody>
      </p:sp>
    </p:spTree>
    <p:extLst>
      <p:ext uri="{BB962C8B-B14F-4D97-AF65-F5344CB8AC3E}">
        <p14:creationId xmlns:p14="http://schemas.microsoft.com/office/powerpoint/2010/main" val="6781504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6913" eaLnBrk="0" hangingPunct="0">
              <a:defRPr>
                <a:solidFill>
                  <a:schemeClr val="tx1"/>
                </a:solidFill>
                <a:latin typeface="Arial" pitchFamily="34" charset="0"/>
              </a:defRPr>
            </a:lvl1pPr>
            <a:lvl2pPr marL="737749" indent="-283749" defTabSz="926913" eaLnBrk="0" hangingPunct="0">
              <a:defRPr>
                <a:solidFill>
                  <a:schemeClr val="tx1"/>
                </a:solidFill>
                <a:latin typeface="Arial" pitchFamily="34" charset="0"/>
              </a:defRPr>
            </a:lvl2pPr>
            <a:lvl3pPr marL="1134997" indent="-227001" defTabSz="926913" eaLnBrk="0" hangingPunct="0">
              <a:defRPr>
                <a:solidFill>
                  <a:schemeClr val="tx1"/>
                </a:solidFill>
                <a:latin typeface="Arial" pitchFamily="34" charset="0"/>
              </a:defRPr>
            </a:lvl3pPr>
            <a:lvl4pPr marL="1588996" indent="-227001" defTabSz="926913" eaLnBrk="0" hangingPunct="0">
              <a:defRPr>
                <a:solidFill>
                  <a:schemeClr val="tx1"/>
                </a:solidFill>
                <a:latin typeface="Arial" pitchFamily="34" charset="0"/>
              </a:defRPr>
            </a:lvl4pPr>
            <a:lvl5pPr marL="2042994" indent="-227001" defTabSz="926913" eaLnBrk="0" hangingPunct="0">
              <a:defRPr>
                <a:solidFill>
                  <a:schemeClr val="tx1"/>
                </a:solidFill>
                <a:latin typeface="Arial" pitchFamily="34" charset="0"/>
              </a:defRPr>
            </a:lvl5pPr>
            <a:lvl6pPr marL="2496994" indent="-227001" defTabSz="926913" eaLnBrk="0" fontAlgn="base" hangingPunct="0">
              <a:spcBef>
                <a:spcPct val="0"/>
              </a:spcBef>
              <a:spcAft>
                <a:spcPct val="0"/>
              </a:spcAft>
              <a:defRPr>
                <a:solidFill>
                  <a:schemeClr val="tx1"/>
                </a:solidFill>
                <a:latin typeface="Arial" pitchFamily="34" charset="0"/>
              </a:defRPr>
            </a:lvl6pPr>
            <a:lvl7pPr marL="2950992" indent="-227001" defTabSz="926913" eaLnBrk="0" fontAlgn="base" hangingPunct="0">
              <a:spcBef>
                <a:spcPct val="0"/>
              </a:spcBef>
              <a:spcAft>
                <a:spcPct val="0"/>
              </a:spcAft>
              <a:defRPr>
                <a:solidFill>
                  <a:schemeClr val="tx1"/>
                </a:solidFill>
                <a:latin typeface="Arial" pitchFamily="34" charset="0"/>
              </a:defRPr>
            </a:lvl7pPr>
            <a:lvl8pPr marL="3404991" indent="-227001" defTabSz="926913" eaLnBrk="0" fontAlgn="base" hangingPunct="0">
              <a:spcBef>
                <a:spcPct val="0"/>
              </a:spcBef>
              <a:spcAft>
                <a:spcPct val="0"/>
              </a:spcAft>
              <a:defRPr>
                <a:solidFill>
                  <a:schemeClr val="tx1"/>
                </a:solidFill>
                <a:latin typeface="Arial" pitchFamily="34" charset="0"/>
              </a:defRPr>
            </a:lvl8pPr>
            <a:lvl9pPr marL="3858990" indent="-227001" defTabSz="926913" eaLnBrk="0" fontAlgn="base" hangingPunct="0">
              <a:spcBef>
                <a:spcPct val="0"/>
              </a:spcBef>
              <a:spcAft>
                <a:spcPct val="0"/>
              </a:spcAft>
              <a:defRPr>
                <a:solidFill>
                  <a:schemeClr val="tx1"/>
                </a:solidFill>
                <a:latin typeface="Arial" pitchFamily="34" charset="0"/>
              </a:defRPr>
            </a:lvl9pPr>
          </a:lstStyle>
          <a:p>
            <a:pPr eaLnBrk="1" hangingPunct="1"/>
            <a:fld id="{6E32F67A-5378-439B-AF30-27D832FF24BB}" type="slidenum">
              <a:rPr lang="en-US" smtClean="0">
                <a:solidFill>
                  <a:srgbClr val="000000"/>
                </a:solidFill>
              </a:rPr>
              <a:pPr eaLnBrk="1" hangingPunct="1"/>
              <a:t>14</a:t>
            </a:fld>
            <a:endParaRPr lang="en-US">
              <a:solidFill>
                <a:srgbClr val="000000"/>
              </a:solidFill>
            </a:endParaRPr>
          </a:p>
        </p:txBody>
      </p:sp>
      <p:sp>
        <p:nvSpPr>
          <p:cNvPr id="43011" name="Rectangle 2"/>
          <p:cNvSpPr>
            <a:spLocks noGrp="1" noRot="1" noChangeAspect="1" noChangeArrowheads="1" noTextEdit="1"/>
          </p:cNvSpPr>
          <p:nvPr>
            <p:ph type="sldImg"/>
          </p:nvPr>
        </p:nvSpPr>
        <p:spPr>
          <a:xfrm>
            <a:off x="1150938" y="696913"/>
            <a:ext cx="4652962" cy="3490912"/>
          </a:xfrm>
          <a:ln/>
        </p:spPr>
      </p:sp>
      <p:sp>
        <p:nvSpPr>
          <p:cNvPr id="43012" name="Rectangle 3"/>
          <p:cNvSpPr>
            <a:spLocks noGrp="1" noChangeArrowheads="1"/>
          </p:cNvSpPr>
          <p:nvPr>
            <p:ph type="body" idx="1"/>
          </p:nvPr>
        </p:nvSpPr>
        <p:spPr>
          <a:xfrm>
            <a:off x="696115" y="4419620"/>
            <a:ext cx="5562611" cy="419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u="sng" dirty="0"/>
              <a:t>Talking Points:</a:t>
            </a:r>
          </a:p>
          <a:p>
            <a:pPr marL="0" indent="0">
              <a:buFont typeface="Arial" panose="020B0604020202020204" pitchFamily="34" charset="0"/>
              <a:buNone/>
            </a:pPr>
            <a:endParaRPr lang="en-US" dirty="0"/>
          </a:p>
          <a:p>
            <a:pPr marL="285750" indent="-285750">
              <a:buFont typeface="Arial" panose="020B0604020202020204" pitchFamily="34" charset="0"/>
              <a:buChar char="•"/>
            </a:pPr>
            <a:r>
              <a:rPr lang="en-US" dirty="0"/>
              <a:t>Green</a:t>
            </a:r>
            <a:r>
              <a:rPr lang="en-US" baseline="0" dirty="0"/>
              <a:t> light adaptations </a:t>
            </a:r>
            <a:r>
              <a:rPr lang="en-US" dirty="0"/>
              <a:t>are more superficial adaptations to the EBI, mostly to make it fit to your population; to increase reach, receptivity, and participation. </a:t>
            </a:r>
          </a:p>
          <a:p>
            <a:pPr marL="285750" indent="-285750">
              <a:buFont typeface="Arial" panose="020B0604020202020204" pitchFamily="34" charset="0"/>
              <a:buChar char="•"/>
            </a:pPr>
            <a:r>
              <a:rPr lang="en-US" dirty="0"/>
              <a:t>For example, you can tailor or update content such as statistics, use other names and colors, pictures, and wording. </a:t>
            </a:r>
          </a:p>
          <a:p>
            <a:pPr marL="285750" indent="-285750">
              <a:buFont typeface="Arial" panose="020B0604020202020204" pitchFamily="34" charset="0"/>
              <a:buChar char="•"/>
            </a:pPr>
            <a:r>
              <a:rPr lang="en-US" dirty="0"/>
              <a:t>You might also adapt the recruitment of your priority population, for instance use more active strategies – a direct approach, versus more passive ones via media.</a:t>
            </a:r>
            <a:endParaRPr lang="nl-NL" dirty="0"/>
          </a:p>
        </p:txBody>
      </p:sp>
    </p:spTree>
    <p:extLst>
      <p:ext uri="{BB962C8B-B14F-4D97-AF65-F5344CB8AC3E}">
        <p14:creationId xmlns:p14="http://schemas.microsoft.com/office/powerpoint/2010/main" val="2627737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t>*You</a:t>
            </a:r>
            <a:r>
              <a:rPr lang="en-US" b="1" i="1" u="none" baseline="0" dirty="0"/>
              <a:t> can change the example to one most relevant to the audience.</a:t>
            </a:r>
            <a:endParaRPr lang="en-US" b="1" i="1" u="none"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1" u="sng" dirty="0"/>
          </a:p>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Talking Points: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Let’s walk through using the Adaptation Guidance</a:t>
            </a:r>
            <a:r>
              <a:rPr lang="en-US" sz="1200" kern="1200" baseline="0" dirty="0">
                <a:solidFill>
                  <a:schemeClr val="tx1"/>
                </a:solidFill>
                <a:effectLst/>
                <a:latin typeface="+mn-lt"/>
                <a:ea typeface="+mn-ea"/>
                <a:cs typeface="+mn-cs"/>
              </a:rPr>
              <a:t> Tool with a program example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mn-cs"/>
              </a:rPr>
              <a:t>This one is for the FLU-FIT/FOBT Program.</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Here are the required core elements of this program.</a:t>
            </a:r>
          </a:p>
        </p:txBody>
      </p:sp>
      <p:sp>
        <p:nvSpPr>
          <p:cNvPr id="4" name="Slide Number Placeholder 3"/>
          <p:cNvSpPr>
            <a:spLocks noGrp="1"/>
          </p:cNvSpPr>
          <p:nvPr>
            <p:ph type="sldNum" sz="quarter" idx="10"/>
          </p:nvPr>
        </p:nvSpPr>
        <p:spPr/>
        <p:txBody>
          <a:bodyPr/>
          <a:lstStyle/>
          <a:p>
            <a:fld id="{EB425539-E251-4053-9A4D-8F8D7FFF5CE1}" type="slidenum">
              <a:rPr lang="en-US" smtClean="0"/>
              <a:pPr/>
              <a:t>15</a:t>
            </a:fld>
            <a:endParaRPr lang="en-US" dirty="0"/>
          </a:p>
        </p:txBody>
      </p:sp>
    </p:spTree>
    <p:extLst>
      <p:ext uri="{BB962C8B-B14F-4D97-AF65-F5344CB8AC3E}">
        <p14:creationId xmlns:p14="http://schemas.microsoft.com/office/powerpoint/2010/main" val="12967569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mj-lt"/>
              <a:buNone/>
              <a:tabLst/>
              <a:defRPr/>
            </a:pPr>
            <a:r>
              <a:rPr lang="en-US" b="1" u="sng" dirty="0"/>
              <a:t>Talking Points:</a:t>
            </a:r>
          </a:p>
          <a:p>
            <a:pPr marL="0" indent="0">
              <a:buFont typeface="+mj-lt"/>
              <a:buNone/>
            </a:pPr>
            <a:r>
              <a:rPr lang="en-US" baseline="0" dirty="0"/>
              <a:t>Opportunity for audience to move around room – either stand to vote or go to a corner of the room to vote.</a:t>
            </a:r>
          </a:p>
          <a:p>
            <a:pPr marL="0" indent="0">
              <a:buFont typeface="+mj-lt"/>
              <a:buNone/>
            </a:pPr>
            <a:endParaRPr lang="en-US" baseline="0" dirty="0"/>
          </a:p>
          <a:p>
            <a:pPr marL="228600" indent="-228600">
              <a:buFont typeface="+mj-lt"/>
              <a:buAutoNum type="arabicPeriod"/>
            </a:pPr>
            <a:r>
              <a:rPr lang="en-US" baseline="0" dirty="0"/>
              <a:t>Green</a:t>
            </a:r>
          </a:p>
          <a:p>
            <a:pPr marL="228600" indent="-228600">
              <a:buFont typeface="+mj-lt"/>
              <a:buAutoNum type="arabicPeriod"/>
            </a:pPr>
            <a:r>
              <a:rPr lang="en-US" baseline="0" dirty="0"/>
              <a:t>Red</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a:t>Yellow </a:t>
            </a:r>
            <a:endParaRPr lang="en-US" dirty="0"/>
          </a:p>
          <a:p>
            <a:pPr marL="228600" indent="-228600">
              <a:buFont typeface="+mj-lt"/>
              <a:buAutoNum type="arabicPeriod"/>
            </a:pPr>
            <a:r>
              <a:rPr lang="en-US" baseline="0" dirty="0"/>
              <a:t>Green</a:t>
            </a:r>
          </a:p>
          <a:p>
            <a:pPr marL="228600" indent="-228600">
              <a:buFont typeface="+mj-lt"/>
              <a:buAutoNum type="arabicPeriod"/>
            </a:pPr>
            <a:r>
              <a:rPr lang="en-US" baseline="0" dirty="0"/>
              <a:t>Red</a:t>
            </a:r>
          </a:p>
        </p:txBody>
      </p:sp>
      <p:sp>
        <p:nvSpPr>
          <p:cNvPr id="4" name="Slide Number Placeholder 3"/>
          <p:cNvSpPr>
            <a:spLocks noGrp="1"/>
          </p:cNvSpPr>
          <p:nvPr>
            <p:ph type="sldNum" sz="quarter" idx="10"/>
          </p:nvPr>
        </p:nvSpPr>
        <p:spPr/>
        <p:txBody>
          <a:bodyPr/>
          <a:lstStyle/>
          <a:p>
            <a:fld id="{EB425539-E251-4053-9A4D-8F8D7FFF5CE1}" type="slidenum">
              <a:rPr lang="en-US" smtClean="0"/>
              <a:pPr/>
              <a:t>16</a:t>
            </a:fld>
            <a:endParaRPr lang="en-US" dirty="0"/>
          </a:p>
        </p:txBody>
      </p:sp>
    </p:spTree>
    <p:extLst>
      <p:ext uri="{BB962C8B-B14F-4D97-AF65-F5344CB8AC3E}">
        <p14:creationId xmlns:p14="http://schemas.microsoft.com/office/powerpoint/2010/main" val="30555491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latin typeface="+mn-lt"/>
                <a:cs typeface="Times New Roman" panose="02020603050405020304" pitchFamily="18" charset="0"/>
              </a:rPr>
              <a:t>*Optional</a:t>
            </a:r>
          </a:p>
          <a:p>
            <a:r>
              <a:rPr lang="en-US" b="1" i="1" u="none" dirty="0">
                <a:latin typeface="+mn-lt"/>
                <a:cs typeface="Times New Roman" panose="02020603050405020304" pitchFamily="18" charset="0"/>
              </a:rPr>
              <a:t>Example: Body &amp; Soul</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t>*You</a:t>
            </a:r>
            <a:r>
              <a:rPr lang="en-US" b="1" i="1" u="none" baseline="0" dirty="0"/>
              <a:t> can change the example to one most relevant to the audience.</a:t>
            </a:r>
            <a:endParaRPr lang="en-US" b="1" i="1" u="none" dirty="0"/>
          </a:p>
          <a:p>
            <a:endParaRPr lang="en-US" b="1" u="sng" dirty="0">
              <a:latin typeface="+mn-lt"/>
              <a:cs typeface="Times New Roman" panose="02020603050405020304" pitchFamily="18" charset="0"/>
            </a:endParaRPr>
          </a:p>
          <a:p>
            <a:r>
              <a:rPr lang="en-US" b="1" u="sng" dirty="0">
                <a:latin typeface="+mn-lt"/>
                <a:cs typeface="Times New Roman" panose="02020603050405020304" pitchFamily="18" charset="0"/>
              </a:rPr>
              <a:t>Talking Points:</a:t>
            </a:r>
          </a:p>
          <a:p>
            <a:endParaRPr lang="en-US" b="1" u="sng" dirty="0">
              <a:latin typeface="+mn-lt"/>
              <a:cs typeface="Times New Roman" panose="02020603050405020304" pitchFamily="18" charset="0"/>
            </a:endParaRPr>
          </a:p>
          <a:p>
            <a:pPr marL="171450" indent="-171450">
              <a:buFont typeface="Arial" panose="020B0604020202020204" pitchFamily="34" charset="0"/>
              <a:buChar char="•"/>
            </a:pPr>
            <a:r>
              <a:rPr lang="en-US" dirty="0">
                <a:latin typeface="+mn-lt"/>
                <a:cs typeface="Times New Roman" panose="02020603050405020304" pitchFamily="18" charset="0"/>
              </a:rPr>
              <a:t>Here is</a:t>
            </a:r>
            <a:r>
              <a:rPr lang="en-US" baseline="0" dirty="0">
                <a:latin typeface="+mn-lt"/>
                <a:cs typeface="Times New Roman" panose="02020603050405020304" pitchFamily="18" charset="0"/>
              </a:rPr>
              <a:t> one example of a program with relatively clear core elements. Not all programs have clearly defined core elements.</a:t>
            </a:r>
          </a:p>
          <a:p>
            <a:pPr marL="171450" indent="-171450">
              <a:buFont typeface="Arial" panose="020B0604020202020204" pitchFamily="34" charset="0"/>
              <a:buChar char="•"/>
            </a:pPr>
            <a:r>
              <a:rPr lang="en-US" baseline="0" dirty="0">
                <a:latin typeface="+mn-lt"/>
                <a:cs typeface="Times New Roman" panose="02020603050405020304" pitchFamily="18" charset="0"/>
              </a:rPr>
              <a:t>Let’s use this as an evaluation example to see how to potentially evaluate the Body and Soul implementation.</a:t>
            </a:r>
            <a:endParaRPr lang="en-US" dirty="0">
              <a:latin typeface="+mn-lt"/>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17</a:t>
            </a:fld>
            <a:endParaRPr lang="en-US"/>
          </a:p>
        </p:txBody>
      </p:sp>
    </p:spTree>
    <p:extLst>
      <p:ext uri="{BB962C8B-B14F-4D97-AF65-F5344CB8AC3E}">
        <p14:creationId xmlns:p14="http://schemas.microsoft.com/office/powerpoint/2010/main" val="3076385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latin typeface="+mn-lt"/>
                <a:cs typeface="Times New Roman" panose="02020603050405020304" pitchFamily="18" charset="0"/>
              </a:rPr>
              <a:t>*Optional</a:t>
            </a:r>
          </a:p>
          <a:p>
            <a:r>
              <a:rPr lang="en-US" b="1" i="1" u="none" dirty="0">
                <a:latin typeface="+mn-lt"/>
                <a:cs typeface="Times New Roman" panose="02020603050405020304" pitchFamily="18" charset="0"/>
              </a:rPr>
              <a:t>Example: Body &amp; Soul</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t>*You</a:t>
            </a:r>
            <a:r>
              <a:rPr lang="en-US" b="1" i="1" u="none" baseline="0" dirty="0"/>
              <a:t> can change the example to one most relevant to the audience.</a:t>
            </a:r>
            <a:endParaRPr lang="en-US" b="1" i="1" u="none" dirty="0"/>
          </a:p>
          <a:p>
            <a:pPr marL="0" marR="0" indent="0" algn="l" defTabSz="914400" rtl="0" eaLnBrk="1" fontAlgn="auto" latinLnBrk="0" hangingPunct="1">
              <a:lnSpc>
                <a:spcPct val="100000"/>
              </a:lnSpc>
              <a:spcBef>
                <a:spcPts val="0"/>
              </a:spcBef>
              <a:spcAft>
                <a:spcPts val="0"/>
              </a:spcAft>
              <a:buClrTx/>
              <a:buSzTx/>
              <a:buFont typeface="+mj-lt"/>
              <a:buNone/>
              <a:tabLst/>
              <a:defRPr/>
            </a:pPr>
            <a:endParaRPr lang="en-US" b="1" u="sng" dirty="0"/>
          </a:p>
          <a:p>
            <a:pPr marL="0" marR="0" indent="0" algn="l" defTabSz="914400" rtl="0" eaLnBrk="1" fontAlgn="auto" latinLnBrk="0" hangingPunct="1">
              <a:lnSpc>
                <a:spcPct val="100000"/>
              </a:lnSpc>
              <a:spcBef>
                <a:spcPts val="0"/>
              </a:spcBef>
              <a:spcAft>
                <a:spcPts val="0"/>
              </a:spcAft>
              <a:buClrTx/>
              <a:buSzTx/>
              <a:buFont typeface="+mj-lt"/>
              <a:buNone/>
              <a:tabLst/>
              <a:defRPr/>
            </a:pPr>
            <a:r>
              <a:rPr lang="en-US" b="1" u="sng" dirty="0"/>
              <a:t>Talking Points:</a:t>
            </a:r>
          </a:p>
          <a:p>
            <a:pPr marL="0" indent="0">
              <a:buFont typeface="+mj-lt"/>
              <a:buNone/>
            </a:pPr>
            <a:r>
              <a:rPr lang="en-US" baseline="0" dirty="0"/>
              <a:t>Opportunity for audience to move around room – either stand to vote or go to a corner of the room to vote.</a:t>
            </a:r>
          </a:p>
          <a:p>
            <a:pPr marL="0" indent="0">
              <a:buFont typeface="+mj-lt"/>
              <a:buNone/>
            </a:pPr>
            <a:endParaRPr lang="en-US" baseline="0" dirty="0"/>
          </a:p>
          <a:p>
            <a:pPr marL="228600" indent="-228600">
              <a:buFont typeface="+mj-lt"/>
              <a:buAutoNum type="arabicPeriod"/>
            </a:pPr>
            <a:r>
              <a:rPr lang="en-US" baseline="0" dirty="0"/>
              <a:t>Green</a:t>
            </a:r>
          </a:p>
          <a:p>
            <a:pPr marL="228600" indent="-228600">
              <a:buFont typeface="+mj-lt"/>
              <a:buAutoNum type="arabicPeriod"/>
            </a:pPr>
            <a:r>
              <a:rPr lang="en-US" baseline="0" dirty="0"/>
              <a:t>Red</a:t>
            </a:r>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a:t>Yellow </a:t>
            </a:r>
            <a:endParaRPr lang="en-US" dirty="0"/>
          </a:p>
          <a:p>
            <a:pPr marL="228600" indent="-228600">
              <a:buFont typeface="+mj-lt"/>
              <a:buAutoNum type="arabicPeriod"/>
            </a:pPr>
            <a:r>
              <a:rPr lang="en-US" baseline="0" dirty="0"/>
              <a:t>Green</a:t>
            </a:r>
          </a:p>
          <a:p>
            <a:pPr marL="228600" indent="-228600">
              <a:buFont typeface="+mj-lt"/>
              <a:buAutoNum type="arabicPeriod"/>
            </a:pPr>
            <a:r>
              <a:rPr lang="en-US" baseline="0" dirty="0"/>
              <a:t>Red</a:t>
            </a:r>
          </a:p>
        </p:txBody>
      </p:sp>
      <p:sp>
        <p:nvSpPr>
          <p:cNvPr id="4" name="Slide Number Placeholder 3"/>
          <p:cNvSpPr>
            <a:spLocks noGrp="1"/>
          </p:cNvSpPr>
          <p:nvPr>
            <p:ph type="sldNum" sz="quarter" idx="10"/>
          </p:nvPr>
        </p:nvSpPr>
        <p:spPr/>
        <p:txBody>
          <a:bodyPr/>
          <a:lstStyle/>
          <a:p>
            <a:fld id="{EB425539-E251-4053-9A4D-8F8D7FFF5CE1}" type="slidenum">
              <a:rPr lang="en-US" smtClean="0"/>
              <a:pPr/>
              <a:t>18</a:t>
            </a:fld>
            <a:endParaRPr lang="en-US" dirty="0"/>
          </a:p>
        </p:txBody>
      </p:sp>
    </p:spTree>
    <p:extLst>
      <p:ext uri="{BB962C8B-B14F-4D97-AF65-F5344CB8AC3E}">
        <p14:creationId xmlns:p14="http://schemas.microsoft.com/office/powerpoint/2010/main" val="40925191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b="1" u="sng" dirty="0"/>
              <a:t>Talking Points:</a:t>
            </a:r>
          </a:p>
          <a:p>
            <a:endParaRPr lang="en-US" sz="1400" dirty="0"/>
          </a:p>
          <a:p>
            <a:pPr marL="285750" indent="-285750">
              <a:buFont typeface="Arial" panose="020B0604020202020204" pitchFamily="34" charset="0"/>
              <a:buChar char="•"/>
            </a:pPr>
            <a:r>
              <a:rPr lang="en-US" sz="1200" dirty="0"/>
              <a:t>Throughout the whole project – from the community assessment on – but especially when considering the importance of adaptation and making final decisions on adaptation, the input of experts is strongly recommended. </a:t>
            </a:r>
          </a:p>
          <a:p>
            <a:pPr marL="0" indent="0">
              <a:buFont typeface="Arial" panose="020B0604020202020204" pitchFamily="34" charset="0"/>
              <a:buNone/>
            </a:pPr>
            <a:endParaRPr lang="en-US" sz="1200" i="0" dirty="0"/>
          </a:p>
          <a:p>
            <a:pPr marL="285750" indent="-285750">
              <a:buFont typeface="Arial" panose="020B0604020202020204" pitchFamily="34" charset="0"/>
              <a:buChar char="•"/>
            </a:pPr>
            <a:r>
              <a:rPr lang="en-US" sz="1200" i="0" dirty="0"/>
              <a:t>Content experts, for instance health promotion researchers, might be able to both take a look at whether your plan may harm core elements, as well as whether adaptation seems needed to reach your goals and objectives. </a:t>
            </a:r>
          </a:p>
          <a:p>
            <a:pPr marL="285750" indent="-285750">
              <a:buFont typeface="Arial" panose="020B0604020202020204" pitchFamily="34" charset="0"/>
              <a:buChar char="•"/>
            </a:pPr>
            <a:endParaRPr lang="en-US" sz="1200" i="0" dirty="0"/>
          </a:p>
          <a:p>
            <a:pPr marL="285750" indent="-285750">
              <a:buFont typeface="Arial" panose="020B0604020202020204" pitchFamily="34" charset="0"/>
              <a:buChar char="•"/>
            </a:pPr>
            <a:r>
              <a:rPr lang="en-US" sz="1200" i="0" dirty="0"/>
              <a:t>The community can give insight into which changes seem really needed for achieving reach, receptivity, and effectiveness among your priority population versus which might be less needed.</a:t>
            </a:r>
          </a:p>
          <a:p>
            <a:r>
              <a:rPr lang="en-US" sz="1200" i="1" dirty="0"/>
              <a:t> </a:t>
            </a:r>
          </a:p>
          <a:p>
            <a:pPr marL="285750" indent="-285750">
              <a:buFont typeface="Arial" panose="020B0604020202020204" pitchFamily="34" charset="0"/>
              <a:buChar char="•"/>
            </a:pPr>
            <a:r>
              <a:rPr lang="en-US" sz="1200" i="0" dirty="0"/>
              <a:t>While the organization and partners might brainstorm whether adaptation is really required to enable implementation. </a:t>
            </a:r>
          </a:p>
          <a:p>
            <a:pPr marL="0" indent="0">
              <a:buFont typeface="Arial" panose="020B0604020202020204" pitchFamily="34" charset="0"/>
              <a:buNone/>
            </a:pPr>
            <a:endParaRPr lang="en-US" sz="1200" i="1" dirty="0"/>
          </a:p>
          <a:p>
            <a:pPr marL="285750" indent="-285750">
              <a:buFont typeface="Arial" panose="020B0604020202020204" pitchFamily="34" charset="0"/>
              <a:buChar char="•"/>
            </a:pPr>
            <a:r>
              <a:rPr lang="en-US" sz="1200" dirty="0"/>
              <a:t>These together can form the basis of your adaptation decisions; what to adapt and how.</a:t>
            </a:r>
          </a:p>
          <a:p>
            <a:pPr marL="285750" indent="-285750">
              <a:buFont typeface="Arial" panose="020B0604020202020204" pitchFamily="34" charset="0"/>
              <a:buChar char="•"/>
            </a:pPr>
            <a:endParaRPr lang="en-US" sz="1200" dirty="0"/>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i="0" dirty="0"/>
              <a:t>Do EBI experts think your proposed adaptation is a big deal? </a:t>
            </a:r>
            <a:endParaRPr lang="nl-NL" sz="1400" dirty="0"/>
          </a:p>
          <a:p>
            <a:endParaRPr lang="en-US" sz="1400" dirty="0"/>
          </a:p>
        </p:txBody>
      </p:sp>
      <p:sp>
        <p:nvSpPr>
          <p:cNvPr id="4" name="Slide Number Placeholder 3"/>
          <p:cNvSpPr>
            <a:spLocks noGrp="1"/>
          </p:cNvSpPr>
          <p:nvPr>
            <p:ph type="sldNum" sz="quarter" idx="10"/>
          </p:nvPr>
        </p:nvSpPr>
        <p:spPr/>
        <p:txBody>
          <a:bodyPr/>
          <a:lstStyle/>
          <a:p>
            <a:fld id="{EB425539-E251-4053-9A4D-8F8D7FFF5CE1}"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576527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 Points: </a:t>
            </a:r>
          </a:p>
          <a:p>
            <a:endParaRPr lang="en-US" b="1" u="sng" dirty="0"/>
          </a:p>
          <a:p>
            <a:pPr marL="171450" indent="-171450">
              <a:buFont typeface="Arial" panose="020B0604020202020204" pitchFamily="34" charset="0"/>
              <a:buChar char="•"/>
            </a:pPr>
            <a:r>
              <a:rPr lang="en-US" dirty="0"/>
              <a:t>This part of the session about adaptation continues to work with community assessment outcomes, and the detailed comparison between it and the EBI selected. </a:t>
            </a:r>
            <a:br>
              <a:rPr lang="en-US" dirty="0"/>
            </a:br>
            <a:endParaRPr lang="en-US" dirty="0"/>
          </a:p>
          <a:p>
            <a:pPr marL="171450" indent="-171450">
              <a:buFont typeface="Arial" panose="020B0604020202020204" pitchFamily="34" charset="0"/>
              <a:buChar char="•"/>
            </a:pPr>
            <a:r>
              <a:rPr lang="en-US" dirty="0"/>
              <a:t>After considering the need and acceptability for adaptation, you might </a:t>
            </a:r>
          </a:p>
          <a:p>
            <a:pPr marL="628650" lvl="1" indent="-171450">
              <a:buFont typeface="Arial" pitchFamily="34" charset="0"/>
              <a:buChar char="•"/>
            </a:pPr>
            <a:r>
              <a:rPr lang="en-US" dirty="0"/>
              <a:t>choose to implement the EBI as is if it is a good fit</a:t>
            </a:r>
          </a:p>
          <a:p>
            <a:pPr marL="628650" lvl="1" indent="-171450">
              <a:buFont typeface="Arial" pitchFamily="34" charset="0"/>
              <a:buChar char="•"/>
            </a:pPr>
            <a:r>
              <a:rPr lang="en-US" dirty="0"/>
              <a:t>decide to go back to selection – namely,  if so much adaptation is needed that it might reduce the effectiveness</a:t>
            </a:r>
          </a:p>
          <a:p>
            <a:pPr marL="628650" lvl="1" indent="-171450">
              <a:buFont typeface="Arial" pitchFamily="34" charset="0"/>
              <a:buChar char="•"/>
            </a:pPr>
            <a:r>
              <a:rPr lang="en-US" dirty="0"/>
              <a:t>or adapt the EBI to your local context and population, if required and acceptable, before using the EBI in practice.</a:t>
            </a:r>
            <a:endParaRPr lang="nl-NL" dirty="0"/>
          </a:p>
        </p:txBody>
      </p:sp>
      <p:sp>
        <p:nvSpPr>
          <p:cNvPr id="5" name="Slide Number Placeholder 4"/>
          <p:cNvSpPr>
            <a:spLocks noGrp="1"/>
          </p:cNvSpPr>
          <p:nvPr>
            <p:ph type="sldNum" sz="quarter" idx="11"/>
          </p:nvPr>
        </p:nvSpPr>
        <p:spPr/>
        <p:txBody>
          <a:bodyPr/>
          <a:lstStyle/>
          <a:p>
            <a:fld id="{EB425539-E251-4053-9A4D-8F8D7FFF5CE1}"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19265297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 Points:</a:t>
            </a:r>
          </a:p>
          <a:p>
            <a:endParaRPr lang="en-US" b="0" dirty="0"/>
          </a:p>
          <a:p>
            <a:pPr marL="171450" indent="-171450">
              <a:buFont typeface="Arial" panose="020B0604020202020204" pitchFamily="34" charset="0"/>
              <a:buChar char="•"/>
            </a:pPr>
            <a:r>
              <a:rPr lang="en-US" b="0" dirty="0"/>
              <a:t>You should consider counterarguments for adaptation-</a:t>
            </a:r>
            <a:r>
              <a:rPr lang="en-US" b="0" baseline="0" dirty="0"/>
              <a:t> </a:t>
            </a:r>
            <a:r>
              <a:rPr lang="en-US" dirty="0"/>
              <a:t>e.g., with regard to adaptations towards the priority population</a:t>
            </a:r>
          </a:p>
          <a:p>
            <a:pPr marL="628650" lvl="1" indent="-171450">
              <a:buFont typeface="Arial" panose="020B0604020202020204" pitchFamily="34" charset="0"/>
              <a:buChar char="•"/>
            </a:pPr>
            <a:r>
              <a:rPr lang="en-US" dirty="0"/>
              <a:t>Diversity within priority population; </a:t>
            </a:r>
          </a:p>
          <a:p>
            <a:pPr marL="628650" lvl="1" indent="-171450">
              <a:buFont typeface="Arial" panose="020B0604020202020204" pitchFamily="34" charset="0"/>
              <a:buChar char="•"/>
            </a:pPr>
            <a:r>
              <a:rPr lang="en-US" dirty="0"/>
              <a:t>Differences between community assessment and EBI with regard to population may be smaller than differences within your own priority population</a:t>
            </a:r>
          </a:p>
          <a:p>
            <a:pPr marL="457200" lvl="1" indent="0">
              <a:buFont typeface="Arial" panose="020B0604020202020204" pitchFamily="34" charset="0"/>
              <a:buNone/>
            </a:pPr>
            <a:endParaRPr lang="en-US" dirty="0"/>
          </a:p>
          <a:p>
            <a:pPr marL="628650" lvl="1" indent="-171450">
              <a:buFont typeface="Arial" panose="020B0604020202020204" pitchFamily="34" charset="0"/>
              <a:buChar char="•"/>
            </a:pPr>
            <a:r>
              <a:rPr lang="en-US" dirty="0"/>
              <a:t>Adaptations may only create a perfect fit for part of your priority population, but misfit for other parts; in some cases non-adaptation may be able to fit – to a lower degree – a broader part of your population</a:t>
            </a:r>
          </a:p>
          <a:p>
            <a:pPr marL="457200" lvl="1" indent="0">
              <a:buFont typeface="Arial" panose="020B0604020202020204" pitchFamily="34" charset="0"/>
              <a:buNone/>
            </a:pPr>
            <a:r>
              <a:rPr lang="en-US" dirty="0"/>
              <a:t>	e.g., low acculturated subgroup vs. high acculturated subgroup</a:t>
            </a:r>
          </a:p>
          <a:p>
            <a:pPr marL="628650" lvl="1" indent="-171450">
              <a:buFont typeface="Arial" panose="020B0604020202020204" pitchFamily="34" charset="0"/>
              <a:buChar char="•"/>
            </a:pPr>
            <a:r>
              <a:rPr lang="en-US" dirty="0"/>
              <a:t>Stigmatization (for example, having only pictures of African-Americans on your HPV brochure might be interpreted as meaning</a:t>
            </a:r>
            <a:r>
              <a:rPr lang="en-US" baseline="0" dirty="0"/>
              <a:t> that only African-Americans get HPV)</a:t>
            </a:r>
            <a:endParaRPr lang="en-US" dirty="0"/>
          </a:p>
          <a:p>
            <a:pPr marL="628650" lvl="1" indent="-171450">
              <a:buFont typeface="Arial" panose="020B0604020202020204" pitchFamily="34" charset="0"/>
              <a:buChar char="•"/>
            </a:pPr>
            <a:r>
              <a:rPr lang="en-US" dirty="0"/>
              <a:t>Costs</a:t>
            </a:r>
            <a:r>
              <a:rPr lang="en-US" baseline="0" dirty="0"/>
              <a:t> and </a:t>
            </a:r>
            <a:r>
              <a:rPr lang="en-US" dirty="0"/>
              <a:t>feasibility of changes may be barriers to changes</a:t>
            </a:r>
          </a:p>
          <a:p>
            <a:endParaRPr lang="en-US" dirty="0"/>
          </a:p>
          <a:p>
            <a:pPr marL="171450" indent="-171450">
              <a:buFont typeface="Arial" panose="020B0604020202020204" pitchFamily="34" charset="0"/>
              <a:buChar char="•"/>
            </a:pPr>
            <a:r>
              <a:rPr lang="en-US" dirty="0"/>
              <a:t>Because of these</a:t>
            </a:r>
            <a:r>
              <a:rPr lang="en-US" baseline="0" dirty="0"/>
              <a:t> costs &amp; feasibility, and attempts to maintain fidelity, when thinking about adaptations to community and context.</a:t>
            </a:r>
            <a:r>
              <a:rPr lang="en-US" baseline="0" dirty="0">
                <a:sym typeface="Wingdings" pitchFamily="2" charset="2"/>
              </a:rPr>
              <a:t> try to think about possibilities for implementing as is, without adaptations</a:t>
            </a:r>
            <a:endParaRPr lang="en-US" dirty="0"/>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20</a:t>
            </a:fld>
            <a:endParaRPr lang="en-US" dirty="0"/>
          </a:p>
        </p:txBody>
      </p:sp>
    </p:spTree>
    <p:extLst>
      <p:ext uri="{BB962C8B-B14F-4D97-AF65-F5344CB8AC3E}">
        <p14:creationId xmlns:p14="http://schemas.microsoft.com/office/powerpoint/2010/main" val="8711581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 Points:</a:t>
            </a:r>
          </a:p>
          <a:p>
            <a:endParaRPr lang="en-US" dirty="0"/>
          </a:p>
          <a:p>
            <a:pPr marL="171450" indent="-171450">
              <a:buFont typeface="Arial" panose="020B0604020202020204" pitchFamily="34" charset="0"/>
              <a:buChar char="•"/>
            </a:pPr>
            <a:r>
              <a:rPr lang="en-US" dirty="0"/>
              <a:t>Some of these adaptations might be quite straightforward. For example the replacement of graphics and other key figures, pictures and wording.</a:t>
            </a:r>
          </a:p>
          <a:p>
            <a:pPr marL="171450" indent="-171450">
              <a:buFont typeface="Arial" panose="020B0604020202020204" pitchFamily="34" charset="0"/>
              <a:buChar char="•"/>
            </a:pPr>
            <a:endParaRPr lang="nl-NL" dirty="0"/>
          </a:p>
          <a:p>
            <a:pPr marL="171450" indent="-171450">
              <a:buFont typeface="Arial" panose="020B0604020202020204" pitchFamily="34" charset="0"/>
              <a:buChar char="•"/>
            </a:pPr>
            <a:r>
              <a:rPr lang="en-US" dirty="0"/>
              <a:t>Others might be more complex. For instance yellow light adaptation with regard to adding behavioral objectives or intervening on more determinants. For these the method table provided before can be useful.</a:t>
            </a:r>
            <a:r>
              <a:rPr lang="en-US" baseline="0" dirty="0"/>
              <a:t> S</a:t>
            </a:r>
            <a:r>
              <a:rPr lang="en-US" dirty="0"/>
              <a:t>earch for methods that address the determinants and related behaviors that were not addressed by the original program.</a:t>
            </a:r>
          </a:p>
          <a:p>
            <a:pPr marL="171450" indent="-171450">
              <a:buFont typeface="Arial" panose="020B0604020202020204" pitchFamily="34" charset="0"/>
              <a:buChar char="•"/>
            </a:pPr>
            <a:endParaRPr lang="en-US" dirty="0"/>
          </a:p>
          <a:p>
            <a:pPr marL="0" indent="0">
              <a:buFont typeface="Arial" panose="020B0604020202020204" pitchFamily="34" charset="0"/>
              <a:buNone/>
            </a:pPr>
            <a:endParaRPr lang="nl-NL" dirty="0"/>
          </a:p>
        </p:txBody>
      </p:sp>
      <p:sp>
        <p:nvSpPr>
          <p:cNvPr id="4" name="Slide Number Placeholder 3"/>
          <p:cNvSpPr>
            <a:spLocks noGrp="1"/>
          </p:cNvSpPr>
          <p:nvPr>
            <p:ph type="sldNum" sz="quarter" idx="10"/>
          </p:nvPr>
        </p:nvSpPr>
        <p:spPr/>
        <p:txBody>
          <a:bodyPr/>
          <a:lstStyle/>
          <a:p>
            <a:fld id="{EB425539-E251-4053-9A4D-8F8D7FFF5CE1}"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6972964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 Points:</a:t>
            </a:r>
          </a:p>
          <a:p>
            <a:endParaRPr lang="en-US" dirty="0"/>
          </a:p>
          <a:p>
            <a:pPr marL="171450" indent="-171450">
              <a:buFont typeface="Arial" panose="020B0604020202020204" pitchFamily="34" charset="0"/>
              <a:buChar char="•"/>
            </a:pPr>
            <a:r>
              <a:rPr lang="en-US" dirty="0"/>
              <a:t>Finally, we would like to recommend always testing the adapted components first with the end users – your priority population – and those responsible for the implementation, before broader implementation. Also pretesting the components that were not adapted may be useful, particularly when you were not really sure whether adaptation was needed or not.</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For this purpose qualitative data collection is especially useful, such as focus groups, interviews or observations. This enables assessing why and how the adapted approach fits or not; what will provide a basis for how to revise the program (adaptations) if necessary.</a:t>
            </a:r>
          </a:p>
          <a:p>
            <a:endParaRPr lang="nl-NL" dirty="0"/>
          </a:p>
        </p:txBody>
      </p:sp>
      <p:sp>
        <p:nvSpPr>
          <p:cNvPr id="4" name="Slide Number Placeholder 3"/>
          <p:cNvSpPr>
            <a:spLocks noGrp="1"/>
          </p:cNvSpPr>
          <p:nvPr>
            <p:ph type="sldNum" sz="quarter" idx="10"/>
          </p:nvPr>
        </p:nvSpPr>
        <p:spPr/>
        <p:txBody>
          <a:bodyPr/>
          <a:lstStyle/>
          <a:p>
            <a:fld id="{EB425539-E251-4053-9A4D-8F8D7FFF5CE1}"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39076130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u="sng" dirty="0"/>
              <a:t>Talking</a:t>
            </a:r>
            <a:r>
              <a:rPr lang="en-US" b="1" i="0" u="sng" baseline="0" dirty="0"/>
              <a:t> Points:</a:t>
            </a:r>
          </a:p>
          <a:p>
            <a:endParaRPr lang="en-US" b="1" i="0" u="sng" baseline="0" dirty="0"/>
          </a:p>
          <a:p>
            <a:pPr marL="171450" indent="-171450">
              <a:buFont typeface="Arial" panose="020B0604020202020204" pitchFamily="34" charset="0"/>
              <a:buChar char="•"/>
            </a:pPr>
            <a:r>
              <a:rPr lang="en-US" dirty="0"/>
              <a:t>Pretesting is trying out the messages of the adapted program products or new program elements with the intended participants</a:t>
            </a:r>
            <a:r>
              <a:rPr lang="en-US" baseline="0" dirty="0"/>
              <a:t> before final production.</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dirty="0"/>
              <a:t>You can </a:t>
            </a:r>
            <a:r>
              <a:rPr lang="en-US" baseline="0" dirty="0"/>
              <a:t>also pre-test non-adapted elements, if you are not sure whether they fit the priority population.</a:t>
            </a:r>
          </a:p>
          <a:p>
            <a:endParaRPr lang="en-US" b="1" i="0" u="sng"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23</a:t>
            </a:fld>
            <a:endParaRPr lang="en-US" dirty="0"/>
          </a:p>
        </p:txBody>
      </p:sp>
    </p:spTree>
    <p:extLst>
      <p:ext uri="{BB962C8B-B14F-4D97-AF65-F5344CB8AC3E}">
        <p14:creationId xmlns:p14="http://schemas.microsoft.com/office/powerpoint/2010/main" val="35051969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 Points:</a:t>
            </a:r>
          </a:p>
          <a:p>
            <a:endParaRPr lang="en-US" b="0" u="none" dirty="0"/>
          </a:p>
          <a:p>
            <a:pPr marL="171450" indent="-171450">
              <a:buFont typeface="Arial" panose="020B0604020202020204" pitchFamily="34" charset="0"/>
              <a:buChar char="•"/>
            </a:pPr>
            <a:r>
              <a:rPr lang="en-US" b="0" u="none" dirty="0"/>
              <a:t>Elements</a:t>
            </a:r>
            <a:r>
              <a:rPr lang="en-US" b="0" u="none" baseline="0" dirty="0"/>
              <a:t> of the implementation protocol (e.g., </a:t>
            </a:r>
            <a:r>
              <a:rPr lang="en-US" b="0" u="none" baseline="0" smtClean="0"/>
              <a:t>manUal</a:t>
            </a:r>
            <a:r>
              <a:rPr lang="en-US" b="0" u="none" baseline="0" dirty="0"/>
              <a:t>) may need to also be adapted and pilot tested.</a:t>
            </a:r>
          </a:p>
          <a:p>
            <a:pPr marL="171450" indent="-171450">
              <a:buFont typeface="Arial" panose="020B0604020202020204" pitchFamily="34" charset="0"/>
              <a:buChar char="•"/>
            </a:pPr>
            <a:endParaRPr lang="en-US" b="0" u="none" baseline="0" dirty="0"/>
          </a:p>
          <a:p>
            <a:pPr marL="171450" indent="-171450">
              <a:buFont typeface="Arial" panose="020B0604020202020204" pitchFamily="34" charset="0"/>
              <a:buChar char="•"/>
            </a:pPr>
            <a:r>
              <a:rPr lang="en-US" b="0" u="none" baseline="0" dirty="0"/>
              <a:t>There may be slight changes in the who, what, when, why, and how of the key process steps. For example, the type of person who delivers the intervention may be somewhat different in the original EBI from who is available in your community. More training may need to be added to account for this staff capacity difference.</a:t>
            </a:r>
            <a:endParaRPr lang="en-US" b="0" u="none"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24</a:t>
            </a:fld>
            <a:endParaRPr lang="en-US" dirty="0"/>
          </a:p>
        </p:txBody>
      </p:sp>
    </p:spTree>
    <p:extLst>
      <p:ext uri="{BB962C8B-B14F-4D97-AF65-F5344CB8AC3E}">
        <p14:creationId xmlns:p14="http://schemas.microsoft.com/office/powerpoint/2010/main" val="16969597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 Points:</a:t>
            </a:r>
          </a:p>
          <a:p>
            <a:endParaRPr lang="en-US" dirty="0"/>
          </a:p>
          <a:p>
            <a:pPr marL="171450" indent="-171450">
              <a:buFont typeface="Arial" panose="020B0604020202020204" pitchFamily="34" charset="0"/>
              <a:buChar char="•"/>
            </a:pPr>
            <a:r>
              <a:rPr lang="en-US" dirty="0"/>
              <a:t>Pilot testing is trying out the program as it will be implemented with both the implementers and the intended participants prior to the actual implementation.</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You will be able to learn much more about</a:t>
            </a:r>
            <a:r>
              <a:rPr lang="en-US" baseline="0" dirty="0"/>
              <a:t> the delivery of the program and whether it works. If not, you will have time to make changes. </a:t>
            </a:r>
            <a:endParaRPr lang="en-US" dirty="0"/>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25</a:t>
            </a:fld>
            <a:endParaRPr lang="en-US" dirty="0"/>
          </a:p>
        </p:txBody>
      </p:sp>
    </p:spTree>
    <p:extLst>
      <p:ext uri="{BB962C8B-B14F-4D97-AF65-F5344CB8AC3E}">
        <p14:creationId xmlns:p14="http://schemas.microsoft.com/office/powerpoint/2010/main" val="17069929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u="sng" dirty="0"/>
              <a:t>Talking Points:</a:t>
            </a:r>
          </a:p>
          <a:p>
            <a:pPr marL="0" indent="0">
              <a:buFont typeface="Arial" panose="020B0604020202020204" pitchFamily="34" charset="0"/>
              <a:buNone/>
            </a:pPr>
            <a:endParaRPr lang="en-US" b="0" u="none" baseline="0" dirty="0"/>
          </a:p>
          <a:p>
            <a:pPr marL="0" indent="0">
              <a:buFont typeface="Arial" panose="020B0604020202020204" pitchFamily="34" charset="0"/>
              <a:buNone/>
            </a:pPr>
            <a:r>
              <a:rPr lang="en-US" b="0" u="none" baseline="0" dirty="0"/>
              <a:t>Here are some key concepts for this session:</a:t>
            </a:r>
            <a:br>
              <a:rPr lang="en-US" b="0" u="none" baseline="0" dirty="0"/>
            </a:br>
            <a:endParaRPr lang="en-US" b="0" u="none" baseline="0" dirty="0"/>
          </a:p>
          <a:p>
            <a:pPr marL="171450" lvl="0" indent="-171450">
              <a:spcBef>
                <a:spcPts val="1200"/>
              </a:spcBef>
              <a:buFont typeface="Arial" panose="020B0604020202020204" pitchFamily="34" charset="0"/>
              <a:buChar char="•"/>
            </a:pPr>
            <a:r>
              <a:rPr lang="en-US" dirty="0"/>
              <a:t>Base changes on your communities’ needs</a:t>
            </a:r>
          </a:p>
          <a:p>
            <a:pPr marL="171450" marR="0" lvl="0" indent="-1714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lang="en-US" dirty="0"/>
              <a:t>Consider the core elements with</a:t>
            </a:r>
            <a:r>
              <a:rPr lang="en-US" baseline="0" dirty="0"/>
              <a:t> every adaptation you make </a:t>
            </a:r>
            <a:endParaRPr lang="en-US" dirty="0"/>
          </a:p>
          <a:p>
            <a:pPr marL="171450" marR="0" lvl="0" indent="-171450" algn="l" defTabSz="914400" rtl="0" eaLnBrk="1" fontAlgn="auto" latinLnBrk="0" hangingPunct="1">
              <a:lnSpc>
                <a:spcPct val="100000"/>
              </a:lnSpc>
              <a:spcBef>
                <a:spcPts val="1200"/>
              </a:spcBef>
              <a:spcAft>
                <a:spcPts val="0"/>
              </a:spcAft>
              <a:buClrTx/>
              <a:buSzTx/>
              <a:buFont typeface="Arial" panose="020B0604020202020204" pitchFamily="34" charset="0"/>
              <a:buChar char="•"/>
              <a:tabLst/>
              <a:defRPr/>
            </a:pPr>
            <a:r>
              <a:rPr lang="en-US" dirty="0"/>
              <a:t>Work with your community to get their feedback as you make changes</a:t>
            </a:r>
          </a:p>
          <a:p>
            <a:pPr marL="171450" lvl="0" indent="-171450">
              <a:spcBef>
                <a:spcPts val="1200"/>
              </a:spcBef>
              <a:buFont typeface="Arial" panose="020B0604020202020204" pitchFamily="34" charset="0"/>
              <a:buChar char="•"/>
            </a:pPr>
            <a:r>
              <a:rPr lang="en-US" dirty="0"/>
              <a:t>Get advice from experts including the program developers or experts</a:t>
            </a:r>
          </a:p>
          <a:p>
            <a:pPr marL="171450" lvl="0" indent="-171450">
              <a:spcBef>
                <a:spcPts val="1200"/>
              </a:spcBef>
              <a:buFont typeface="Arial" panose="020B0604020202020204" pitchFamily="34" charset="0"/>
              <a:buChar char="•"/>
            </a:pPr>
            <a:r>
              <a:rPr lang="en-US" dirty="0"/>
              <a:t>The more you adapt, the more you need to evaluate</a:t>
            </a:r>
          </a:p>
          <a:p>
            <a:pPr marL="914346" lvl="1" indent="-457146">
              <a:spcBef>
                <a:spcPts val="1200"/>
              </a:spcBef>
              <a:buFont typeface="Arial" pitchFamily="34" charset="0"/>
              <a:buChar char="•"/>
            </a:pPr>
            <a:endParaRPr lang="en-US" dirty="0"/>
          </a:p>
          <a:p>
            <a:pPr marL="457146" indent="-457146">
              <a:spcBef>
                <a:spcPts val="1200"/>
              </a:spcBef>
              <a:buFont typeface="Arial"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26</a:t>
            </a:fld>
            <a:endParaRPr lang="en-US" dirty="0"/>
          </a:p>
        </p:txBody>
      </p:sp>
    </p:spTree>
    <p:extLst>
      <p:ext uri="{BB962C8B-B14F-4D97-AF65-F5344CB8AC3E}">
        <p14:creationId xmlns:p14="http://schemas.microsoft.com/office/powerpoint/2010/main" val="20865477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Ask the Audience:</a:t>
            </a:r>
          </a:p>
          <a:p>
            <a:r>
              <a:rPr lang="en-US"/>
              <a:t>Do you have any questions?</a:t>
            </a:r>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27</a:t>
            </a:fld>
            <a:endParaRPr lang="en-US"/>
          </a:p>
        </p:txBody>
      </p:sp>
    </p:spTree>
    <p:extLst>
      <p:ext uri="{BB962C8B-B14F-4D97-AF65-F5344CB8AC3E}">
        <p14:creationId xmlns:p14="http://schemas.microsoft.com/office/powerpoint/2010/main" val="2948669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28</a:t>
            </a:fld>
            <a:endParaRPr lang="en-US" dirty="0"/>
          </a:p>
        </p:txBody>
      </p:sp>
    </p:spTree>
    <p:extLst>
      <p:ext uri="{BB962C8B-B14F-4D97-AF65-F5344CB8AC3E}">
        <p14:creationId xmlns:p14="http://schemas.microsoft.com/office/powerpoint/2010/main" val="32109209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a:t>Talking Points:</a:t>
            </a:r>
          </a:p>
          <a:p>
            <a:endParaRPr lang="en-US" b="1" u="sng" dirty="0"/>
          </a:p>
          <a:p>
            <a:pPr marL="0" indent="0">
              <a:buFont typeface="Arial" panose="020B0604020202020204" pitchFamily="34" charset="0"/>
              <a:buNone/>
            </a:pPr>
            <a:r>
              <a:rPr lang="en-US" b="0" u="none" dirty="0"/>
              <a:t>This session will cover:</a:t>
            </a:r>
          </a:p>
          <a:p>
            <a:pPr marL="628650" lvl="1" indent="-171450">
              <a:buFont typeface="Arial" panose="020B0604020202020204" pitchFamily="34" charset="0"/>
              <a:buChar char="•"/>
            </a:pPr>
            <a:r>
              <a:rPr lang="en-US" sz="1200" dirty="0"/>
              <a:t>Adaptation, fidelity, and core elements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Steps for adaptation</a:t>
            </a:r>
          </a:p>
          <a:p>
            <a:pPr marL="628650" lvl="1" indent="-171450">
              <a:buFont typeface="Arial" panose="020B0604020202020204" pitchFamily="34" charset="0"/>
              <a:buChar char="•"/>
            </a:pPr>
            <a:r>
              <a:rPr lang="en-US" sz="1200" dirty="0"/>
              <a:t>Which changes can probably be made without affecting the effectiveness. </a:t>
            </a:r>
            <a:endParaRPr lang="en-US" b="0" u="none" baseline="0"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3</a:t>
            </a:fld>
            <a:endParaRPr lang="en-US" dirty="0"/>
          </a:p>
        </p:txBody>
      </p:sp>
    </p:spTree>
    <p:extLst>
      <p:ext uri="{BB962C8B-B14F-4D97-AF65-F5344CB8AC3E}">
        <p14:creationId xmlns:p14="http://schemas.microsoft.com/office/powerpoint/2010/main" val="1432441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a:t>Talking Points:</a:t>
            </a:r>
          </a:p>
          <a:p>
            <a:pPr marL="0" indent="0">
              <a:buFont typeface="Arial" panose="020B0604020202020204" pitchFamily="34" charset="0"/>
              <a:buNone/>
            </a:pPr>
            <a:endParaRPr lang="en-US" b="0" u="none" dirty="0"/>
          </a:p>
          <a:p>
            <a:pPr marL="171450" indent="-171450">
              <a:buFont typeface="Arial" panose="020B0604020202020204" pitchFamily="34" charset="0"/>
              <a:buChar char="•"/>
            </a:pPr>
            <a:r>
              <a:rPr lang="en-US" kern="1200" dirty="0">
                <a:effectLst/>
                <a:latin typeface="+mn-lt"/>
                <a:ea typeface="+mn-ea"/>
                <a:cs typeface="+mn-cs"/>
              </a:rPr>
              <a:t>Adaptation involves changes or modifications to an evidence-based intervention </a:t>
            </a:r>
            <a:r>
              <a:rPr lang="en-US" dirty="0"/>
              <a:t>program </a:t>
            </a:r>
            <a:r>
              <a:rPr lang="en-US" kern="1200" dirty="0">
                <a:effectLst/>
                <a:latin typeface="+mn-lt"/>
                <a:ea typeface="+mn-ea"/>
                <a:cs typeface="+mn-cs"/>
              </a:rPr>
              <a:t>(during adoption and implementation), so that it better fits the needs of a particular population and context.</a:t>
            </a:r>
            <a:r>
              <a:rPr lang="en-US" dirty="0"/>
              <a:t>  </a:t>
            </a:r>
            <a:endParaRPr lang="en-US" dirty="0">
              <a:latin typeface="+mn-lt"/>
            </a:endParaRPr>
          </a:p>
          <a:p>
            <a:endParaRPr lang="en-US"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US" kern="1200" dirty="0">
                <a:effectLst/>
                <a:latin typeface="+mn-lt"/>
                <a:ea typeface="+mn-ea"/>
                <a:cs typeface="+mn-cs"/>
              </a:rPr>
              <a:t>These changes can include additions, deletions, and substitutions.</a:t>
            </a:r>
            <a:r>
              <a:rPr lang="en-US" dirty="0"/>
              <a:t>  </a:t>
            </a:r>
            <a:r>
              <a:rPr lang="en-US" kern="1200" dirty="0">
                <a:effectLst/>
                <a:latin typeface="+mn-lt"/>
                <a:ea typeface="+mn-ea"/>
                <a:cs typeface="+mn-cs"/>
              </a:rPr>
              <a:t> (</a:t>
            </a:r>
            <a:r>
              <a:rPr lang="en-US" u="none" strike="noStrike" kern="1200" dirty="0">
                <a:effectLst/>
                <a:latin typeface="+mn-lt"/>
                <a:ea typeface="+mn-ea"/>
                <a:cs typeface="+mn-cs"/>
                <a:hlinkClick r:id="rId3" action="ppaction://hlinkfile" tooltip="Rabin B.A., 2008 #3"/>
              </a:rPr>
              <a:t>Rabin B.A., Brownson R.C., </a:t>
            </a:r>
            <a:r>
              <a:rPr lang="en-US" u="none" strike="noStrike" kern="1200" dirty="0" err="1">
                <a:effectLst/>
                <a:latin typeface="+mn-lt"/>
                <a:ea typeface="+mn-ea"/>
                <a:cs typeface="+mn-cs"/>
                <a:hlinkClick r:id="rId3" action="ppaction://hlinkfile" tooltip="Rabin B.A., 2008 #3"/>
              </a:rPr>
              <a:t>Haire-Joshu</a:t>
            </a:r>
            <a:r>
              <a:rPr lang="en-US" u="none" strike="noStrike" kern="1200" dirty="0">
                <a:effectLst/>
                <a:latin typeface="+mn-lt"/>
                <a:ea typeface="+mn-ea"/>
                <a:cs typeface="+mn-cs"/>
                <a:hlinkClick r:id="rId3" action="ppaction://hlinkfile" tooltip="Rabin B.A., 2008 #3"/>
              </a:rPr>
              <a:t> D., </a:t>
            </a:r>
            <a:r>
              <a:rPr lang="en-US" u="none" strike="noStrike" kern="1200" dirty="0" err="1">
                <a:effectLst/>
                <a:latin typeface="+mn-lt"/>
                <a:ea typeface="+mn-ea"/>
                <a:cs typeface="+mn-cs"/>
                <a:hlinkClick r:id="rId3" action="ppaction://hlinkfile" tooltip="Rabin B.A., 2008 #3"/>
              </a:rPr>
              <a:t>Kreuter</a:t>
            </a:r>
            <a:r>
              <a:rPr lang="en-US" u="none" strike="noStrike" kern="1200" dirty="0">
                <a:effectLst/>
                <a:latin typeface="+mn-lt"/>
                <a:ea typeface="+mn-ea"/>
                <a:cs typeface="+mn-cs"/>
                <a:hlinkClick r:id="rId3" action="ppaction://hlinkfile" tooltip="Rabin B.A., 2008 #3"/>
              </a:rPr>
              <a:t> M.W., &amp; Weaver N.L., 2008</a:t>
            </a:r>
            <a:r>
              <a:rPr lang="en-US" kern="1200" dirty="0">
                <a:effectLst/>
                <a:latin typeface="+mn-lt"/>
                <a:ea typeface="+mn-ea"/>
                <a:cs typeface="+mn-cs"/>
              </a:rPr>
              <a:t>)</a:t>
            </a:r>
            <a:r>
              <a:rPr lang="x-none" kern="1200" dirty="0">
                <a:effectLst/>
                <a:latin typeface="+mn-lt"/>
                <a:ea typeface="+mn-ea"/>
                <a:cs typeface="+mn-cs"/>
              </a:rPr>
              <a:t> </a:t>
            </a:r>
            <a:endParaRPr lang="en-US" dirty="0">
              <a:effectLst/>
            </a:endParaRPr>
          </a:p>
        </p:txBody>
      </p:sp>
      <p:sp>
        <p:nvSpPr>
          <p:cNvPr id="4" name="Slide Number Placeholder 3"/>
          <p:cNvSpPr>
            <a:spLocks noGrp="1"/>
          </p:cNvSpPr>
          <p:nvPr>
            <p:ph type="sldNum" sz="quarter" idx="10"/>
          </p:nvPr>
        </p:nvSpPr>
        <p:spPr/>
        <p:txBody>
          <a:bodyPr/>
          <a:lstStyle/>
          <a:p>
            <a:fld id="{EB425539-E251-4053-9A4D-8F8D7FFF5CE1}"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301948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a:t>Talking Points:</a:t>
            </a:r>
          </a:p>
          <a:p>
            <a:endParaRPr lang="en-US" dirty="0"/>
          </a:p>
          <a:p>
            <a:pPr marL="171450" indent="-171450">
              <a:buFont typeface="Arial" panose="020B0604020202020204" pitchFamily="34" charset="0"/>
              <a:buChar char="•"/>
            </a:pPr>
            <a:r>
              <a:rPr lang="en-US" dirty="0"/>
              <a:t>During adaptation you might be taking away elements, however, that contributed to the approach’s effectiveness. </a:t>
            </a:r>
          </a:p>
          <a:p>
            <a:pPr marL="0" indent="0">
              <a:buFont typeface="Arial" panose="020B0604020202020204" pitchFamily="34" charset="0"/>
              <a:buNone/>
            </a:pPr>
            <a:endParaRPr lang="en-US" dirty="0"/>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Therefore, it is the balance between adaptation to achieve fit with your community, and fidelity to maintain core elements of a program or strategy (in other words “optimizing implementation of an EBI as it is prescribed in the original protocol”) that would make the EBI succeed in a new setting or not.</a:t>
            </a:r>
          </a:p>
          <a:p>
            <a:pPr marL="0" indent="0">
              <a:buFont typeface="Arial" panose="020B0604020202020204" pitchFamily="34" charset="0"/>
              <a:buNone/>
            </a:pPr>
            <a:endParaRPr lang="nl-NL" dirty="0"/>
          </a:p>
          <a:p>
            <a:pPr marL="171450" indent="-171450">
              <a:buFont typeface="Arial" panose="020B0604020202020204" pitchFamily="34" charset="0"/>
              <a:buChar char="•"/>
            </a:pPr>
            <a:r>
              <a:rPr lang="en-US" i="1" dirty="0"/>
              <a:t>Though, how do you know which elements are crucial for the EBI’ effectiveness, and in other words, should not be adapted?</a:t>
            </a:r>
          </a:p>
          <a:p>
            <a:pPr marL="171450" indent="-171450">
              <a:buFont typeface="Arial" panose="020B0604020202020204" pitchFamily="34" charset="0"/>
              <a:buChar char="•"/>
            </a:pPr>
            <a:endParaRPr lang="en-US" i="1" dirty="0"/>
          </a:p>
          <a:p>
            <a:pPr marL="171450" indent="-171450">
              <a:buFont typeface="Arial" panose="020B0604020202020204" pitchFamily="34" charset="0"/>
              <a:buChar char="•"/>
            </a:pPr>
            <a:r>
              <a:rPr lang="nl-NL" dirty="0"/>
              <a:t>In</a:t>
            </a:r>
            <a:r>
              <a:rPr lang="nl-NL" baseline="0" dirty="0"/>
              <a:t> planning implementation, we need to strategically plan what adaptations are needed to increase fit without jeopardizing fidelity to the original protocol. </a:t>
            </a:r>
            <a:endParaRPr lang="nl-NL" dirty="0"/>
          </a:p>
          <a:p>
            <a:endParaRPr lang="nl-NL" dirty="0"/>
          </a:p>
        </p:txBody>
      </p:sp>
      <p:sp>
        <p:nvSpPr>
          <p:cNvPr id="4" name="Slide Number Placeholder 3"/>
          <p:cNvSpPr>
            <a:spLocks noGrp="1"/>
          </p:cNvSpPr>
          <p:nvPr>
            <p:ph type="sldNum" sz="quarter" idx="10"/>
          </p:nvPr>
        </p:nvSpPr>
        <p:spPr/>
        <p:txBody>
          <a:bodyPr/>
          <a:lstStyle/>
          <a:p>
            <a:fld id="{EB425539-E251-4053-9A4D-8F8D7FFF5CE1}"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500786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a:t>Talking Points:</a:t>
            </a:r>
          </a:p>
          <a:p>
            <a:endParaRPr lang="en-US" dirty="0"/>
          </a:p>
          <a:p>
            <a:pPr marL="171450" indent="-171450">
              <a:buFont typeface="Arial" panose="020B0604020202020204" pitchFamily="34" charset="0"/>
              <a:buChar char="•"/>
            </a:pPr>
            <a:r>
              <a:rPr lang="en-US" dirty="0"/>
              <a:t>We might describe core elements as the required components that represent the logic mechanisms of change and key delivery steps of an EBI which are most likely to produce its effectiveness.</a:t>
            </a:r>
            <a:br>
              <a:rPr lang="en-US" dirty="0"/>
            </a:br>
            <a:endParaRPr lang="en-US" dirty="0"/>
          </a:p>
          <a:p>
            <a:pPr marL="171450" indent="-171450">
              <a:buFont typeface="Arial" panose="020B0604020202020204" pitchFamily="34" charset="0"/>
              <a:buChar char="•"/>
            </a:pPr>
            <a:r>
              <a:rPr lang="en-US" dirty="0"/>
              <a:t>Core components relate to: </a:t>
            </a:r>
          </a:p>
          <a:p>
            <a:pPr marL="628650" lvl="1" indent="-171450">
              <a:buFont typeface="Arial" pitchFamily="34" charset="0"/>
              <a:buChar char="•"/>
            </a:pPr>
            <a:r>
              <a:rPr lang="en-US" dirty="0"/>
              <a:t>Content</a:t>
            </a:r>
            <a:r>
              <a:rPr lang="en-US" baseline="0" dirty="0"/>
              <a:t> is </a:t>
            </a:r>
            <a:r>
              <a:rPr lang="en-US" dirty="0"/>
              <a:t>what is being delivered or taught via the EBI’ core methods.</a:t>
            </a:r>
            <a:r>
              <a:rPr lang="en-US" u="sng" dirty="0"/>
              <a:t> (e.g., different types of CRC screening tests and their pros and cons)</a:t>
            </a:r>
          </a:p>
          <a:p>
            <a:pPr marL="628650" lvl="1" indent="-171450">
              <a:buFont typeface="Arial" pitchFamily="34" charset="0"/>
              <a:buChar char="•"/>
            </a:pPr>
            <a:r>
              <a:rPr lang="en-US" dirty="0"/>
              <a:t>Delivery mechanisms refers to the logistics and how an EBI is delivered. Including the setting, format and channels used, the providers etc. </a:t>
            </a:r>
            <a:endParaRPr lang="nl-NL" dirty="0"/>
          </a:p>
          <a:p>
            <a:pPr marL="628650" lvl="1" indent="-171450">
              <a:buFont typeface="Arial" pitchFamily="34" charset="0"/>
              <a:buChar char="•"/>
            </a:pPr>
            <a:r>
              <a:rPr lang="en-US" dirty="0"/>
              <a:t>Methods are how to change the behavior or environment and are very likely to be core to the EBI’ effectiveness</a:t>
            </a:r>
          </a:p>
          <a:p>
            <a:endParaRPr lang="en-US" dirty="0"/>
          </a:p>
          <a:p>
            <a:pPr marL="171450" indent="-171450">
              <a:buFont typeface="Arial" panose="020B0604020202020204" pitchFamily="34" charset="0"/>
              <a:buChar char="•"/>
            </a:pPr>
            <a:r>
              <a:rPr lang="en-US" dirty="0"/>
              <a:t>Determining which elements are core elements</a:t>
            </a:r>
            <a:r>
              <a:rPr lang="en-US" baseline="0" dirty="0"/>
              <a:t> is often an educated guess.</a:t>
            </a:r>
          </a:p>
          <a:p>
            <a:endParaRPr lang="en-US" baseline="0" dirty="0"/>
          </a:p>
          <a:p>
            <a:pPr marL="171450" indent="-171450">
              <a:buFont typeface="Arial" panose="020B0604020202020204" pitchFamily="34" charset="0"/>
              <a:buChar char="•"/>
            </a:pPr>
            <a:r>
              <a:rPr lang="en-US" baseline="0" dirty="0"/>
              <a:t>The system we present gives you some guidance.</a:t>
            </a:r>
            <a:endParaRPr lang="nl-NL" dirty="0"/>
          </a:p>
        </p:txBody>
      </p:sp>
      <p:sp>
        <p:nvSpPr>
          <p:cNvPr id="4" name="Slide Number Placeholder 3"/>
          <p:cNvSpPr>
            <a:spLocks noGrp="1"/>
          </p:cNvSpPr>
          <p:nvPr>
            <p:ph type="sldNum" sz="quarter" idx="10"/>
          </p:nvPr>
        </p:nvSpPr>
        <p:spPr/>
        <p:txBody>
          <a:bodyPr/>
          <a:lstStyle/>
          <a:p>
            <a:fld id="{EB425539-E251-4053-9A4D-8F8D7FFF5CE1}"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3054669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 Points:</a:t>
            </a:r>
          </a:p>
          <a:p>
            <a:endParaRPr lang="en-US" dirty="0"/>
          </a:p>
          <a:p>
            <a:pPr marL="171450" indent="-171450">
              <a:buFont typeface="Arial" panose="020B0604020202020204" pitchFamily="34" charset="0"/>
              <a:buChar char="•"/>
            </a:pPr>
            <a:r>
              <a:rPr lang="en-US" dirty="0"/>
              <a:t>And now time for action; how does the adaptation process look? </a:t>
            </a:r>
          </a:p>
          <a:p>
            <a:endParaRPr lang="en-US" dirty="0"/>
          </a:p>
          <a:p>
            <a:pPr marL="171450" indent="-171450">
              <a:buFont typeface="Arial" panose="020B0604020202020204" pitchFamily="34" charset="0"/>
              <a:buChar char="•"/>
            </a:pPr>
            <a:r>
              <a:rPr lang="en-US" dirty="0"/>
              <a:t>As mentioned before, decision making for adaptation uses the detailed comparison between your community assessment and the EBI. Outcomes on fit can be used to generate ideas for adaptation. </a:t>
            </a:r>
          </a:p>
          <a:p>
            <a:endParaRPr lang="en-US" dirty="0"/>
          </a:p>
          <a:p>
            <a:pPr marL="171450" indent="-171450">
              <a:buFont typeface="Arial" panose="020B0604020202020204" pitchFamily="34" charset="0"/>
              <a:buChar char="•"/>
            </a:pPr>
            <a:r>
              <a:rPr lang="en-US" dirty="0"/>
              <a:t>Then assess whether each adaptation</a:t>
            </a:r>
            <a:r>
              <a:rPr lang="en-US" baseline="0" dirty="0"/>
              <a:t> idea is acceptable and how important it is to make this adaptation in order to achieve fit. </a:t>
            </a:r>
          </a:p>
          <a:p>
            <a:endParaRPr lang="en-US" baseline="0" dirty="0"/>
          </a:p>
          <a:p>
            <a:pPr marL="171450" indent="-171450">
              <a:buFont typeface="Arial" panose="020B0604020202020204" pitchFamily="34" charset="0"/>
              <a:buChar char="•"/>
            </a:pPr>
            <a:r>
              <a:rPr lang="en-US" baseline="0" dirty="0"/>
              <a:t>Use the acceptability and importance of each adaptation to make final decisions about what to adapt and how </a:t>
            </a:r>
            <a:r>
              <a:rPr lang="en-US" dirty="0"/>
              <a:t>before actually doing the adaptations and testing them.</a:t>
            </a:r>
            <a:endParaRPr lang="nl-NL" dirty="0"/>
          </a:p>
          <a:p>
            <a:endParaRPr lang="en-US" dirty="0"/>
          </a:p>
          <a:p>
            <a:pPr marL="171450" indent="-171450">
              <a:buFont typeface="Arial" panose="020B0604020202020204" pitchFamily="34" charset="0"/>
              <a:buChar char="•"/>
            </a:pPr>
            <a:r>
              <a:rPr lang="en-US" dirty="0"/>
              <a:t>To help go through the first three steps, for making adaptation decisions that maintain probable core elements</a:t>
            </a:r>
            <a:r>
              <a:rPr lang="nl-NL" baseline="0" dirty="0"/>
              <a:t>  </a:t>
            </a:r>
            <a:r>
              <a:rPr lang="nl-NL" b="1" i="1" baseline="0" dirty="0"/>
              <a:t>*See next slide</a:t>
            </a:r>
            <a:endParaRPr lang="en-US" b="1" i="1" dirty="0"/>
          </a:p>
        </p:txBody>
      </p:sp>
      <p:sp>
        <p:nvSpPr>
          <p:cNvPr id="4" name="Slide Number Placeholder 3"/>
          <p:cNvSpPr>
            <a:spLocks noGrp="1"/>
          </p:cNvSpPr>
          <p:nvPr>
            <p:ph type="sldNum" sz="quarter" idx="10"/>
          </p:nvPr>
        </p:nvSpPr>
        <p:spPr/>
        <p:txBody>
          <a:bodyPr/>
          <a:lstStyle/>
          <a:p>
            <a:fld id="{82EAD717-F205-4956-9229-7C522805FB72}"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0239966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8</a:t>
            </a:fld>
            <a:endParaRPr lang="en-US" dirty="0"/>
          </a:p>
        </p:txBody>
      </p:sp>
    </p:spTree>
    <p:extLst>
      <p:ext uri="{BB962C8B-B14F-4D97-AF65-F5344CB8AC3E}">
        <p14:creationId xmlns:p14="http://schemas.microsoft.com/office/powerpoint/2010/main" val="9902346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u="sng" dirty="0"/>
              <a:t>Talking</a:t>
            </a:r>
            <a:r>
              <a:rPr lang="en-US" sz="1200" b="1" u="sng" baseline="0" dirty="0"/>
              <a:t> Points:</a:t>
            </a:r>
            <a:endParaRPr lang="en-US" sz="1200" b="1" u="sng"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Important</a:t>
            </a:r>
            <a:r>
              <a:rPr lang="en-US" baseline="0" dirty="0"/>
              <a:t> to seek stakeholder input throughout the process! Know your community. One size does not fit all, people and place matter.</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Example: Program for the elderly in </a:t>
            </a:r>
            <a:r>
              <a:rPr lang="en-US" baseline="0" dirty="0"/>
              <a:t>urban communities may not work for the elderly in rural communities (where transportation, resources, healthcare access, and social support, etc. are not as easily accessible).</a:t>
            </a:r>
            <a:endParaRPr lang="en-US" dirty="0"/>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9</a:t>
            </a:fld>
            <a:endParaRPr lang="en-US" dirty="0"/>
          </a:p>
        </p:txBody>
      </p:sp>
    </p:spTree>
    <p:extLst>
      <p:ext uri="{BB962C8B-B14F-4D97-AF65-F5344CB8AC3E}">
        <p14:creationId xmlns:p14="http://schemas.microsoft.com/office/powerpoint/2010/main" val="1694002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0.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Master" Target="../slideMasters/slideMaster2.xml"/><Relationship Id="rId3" Type="http://schemas.openxmlformats.org/officeDocument/2006/relationships/image" Target="../media/image2.gif"/></Relationships>
</file>

<file path=ppt/slideLayouts/_rels/slideLayout16.xml.rels><?xml version="1.0" encoding="UTF-8" standalone="yes"?>
<Relationships xmlns="http://schemas.openxmlformats.org/package/2006/relationships"><Relationship Id="rId1" Type="http://schemas.openxmlformats.org/officeDocument/2006/relationships/tags" Target="../tags/tag19.xml"/><Relationship Id="rId2" Type="http://schemas.openxmlformats.org/officeDocument/2006/relationships/slideMaster" Target="../slideMasters/slideMaster2.xml"/><Relationship Id="rId3" Type="http://schemas.openxmlformats.org/officeDocument/2006/relationships/image" Target="../media/image2.gi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gif"/></Relationships>
</file>

<file path=ppt/slideLayouts/_rels/slideLayout2.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Master" Target="../slideMasters/slideMaster1.xml"/><Relationship Id="rId3" Type="http://schemas.openxmlformats.org/officeDocument/2006/relationships/image" Target="../media/image2.gif"/></Relationships>
</file>

<file path=ppt/slideLayouts/_rels/slideLayout3.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Master" Target="../slideMasters/slideMaster1.xml"/><Relationship Id="rId3" Type="http://schemas.openxmlformats.org/officeDocument/2006/relationships/image" Target="../media/image3.gif"/></Relationships>
</file>

<file path=ppt/slideLayouts/_rels/slideLayout4.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Master" Target="../slideMasters/slideMaster2.xml"/><Relationship Id="rId3" Type="http://schemas.openxmlformats.org/officeDocument/2006/relationships/image" Target="../media/image4.gif"/></Relationships>
</file>

<file path=ppt/slideLayouts/_rels/slideLayout5.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3">
            <a:extLst>
              <a:ext uri="{28A0092B-C50C-407E-A947-70E740481C1C}">
                <a14:useLocalDpi xmlns:a14="http://schemas.microsoft.com/office/drawing/2010/main" val="0"/>
              </a:ext>
            </a:extLst>
          </a:blip>
          <a:stretch>
            <a:fillRect/>
          </a:stretch>
        </a:blipFill>
        <a:effectLst/>
      </p:bgPr>
    </p:bg>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990600" y="1169987"/>
            <a:ext cx="7543800" cy="1192213"/>
          </a:xfrm>
        </p:spPr>
        <p:txBody>
          <a:bodyPr wrap="square" anchor="ctr">
            <a:normAutofit/>
          </a:bodyPr>
          <a:lstStyle>
            <a:lvl1pPr marL="0" indent="0" algn="ctr">
              <a:spcAft>
                <a:spcPts val="0"/>
              </a:spcAft>
              <a:buNone/>
              <a:defRPr sz="4000" b="1" i="0" baseline="0">
                <a:solidFill>
                  <a:schemeClr val="bg1"/>
                </a:solidFill>
                <a:latin typeface="Georgia"/>
                <a:cs typeface="Georgia"/>
              </a:defRPr>
            </a:lvl1pPr>
          </a:lstStyle>
          <a:p>
            <a:pPr lvl="0"/>
            <a:r>
              <a:rPr lang="en-US" dirty="0"/>
              <a:t>Main Slide Title Font is 40pt Georgia regular</a:t>
            </a:r>
          </a:p>
        </p:txBody>
      </p:sp>
      <p:sp>
        <p:nvSpPr>
          <p:cNvPr id="3" name="Subtitle 2"/>
          <p:cNvSpPr>
            <a:spLocks noGrp="1"/>
          </p:cNvSpPr>
          <p:nvPr>
            <p:ph type="subTitle" idx="1" hasCustomPrompt="1"/>
          </p:nvPr>
        </p:nvSpPr>
        <p:spPr>
          <a:xfrm>
            <a:off x="990600" y="3009900"/>
            <a:ext cx="7772400" cy="1752600"/>
          </a:xfrm>
        </p:spPr>
        <p:txBody>
          <a:bodyPr>
            <a:normAutofit/>
          </a:bodyPr>
          <a:lstStyle>
            <a:lvl1pPr marL="0" indent="0" algn="ctr">
              <a:buNone/>
              <a:defRPr sz="28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font is 28pt Arial regular</a:t>
            </a:r>
          </a:p>
        </p:txBody>
      </p:sp>
    </p:spTree>
    <p:custDataLst>
      <p:tags r:id="rId1"/>
    </p:custDataLst>
    <p:extLst>
      <p:ext uri="{BB962C8B-B14F-4D97-AF65-F5344CB8AC3E}">
        <p14:creationId xmlns:p14="http://schemas.microsoft.com/office/powerpoint/2010/main" val="137983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3764316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620000" cy="793750"/>
          </a:xfrm>
        </p:spPr>
        <p:txBody>
          <a:bodyPr anchor="b">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idx="1"/>
          </p:nvPr>
        </p:nvSpPr>
        <p:spPr>
          <a:xfrm>
            <a:off x="3575050" y="1435100"/>
            <a:ext cx="5111750" cy="46910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1800" b="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ustDataLst>
      <p:tags r:id="rId1"/>
    </p:custDataLst>
    <p:extLst>
      <p:ext uri="{BB962C8B-B14F-4D97-AF65-F5344CB8AC3E}">
        <p14:creationId xmlns:p14="http://schemas.microsoft.com/office/powerpoint/2010/main" val="3240814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ustDataLst>
      <p:tags r:id="rId1"/>
    </p:custDataLst>
    <p:extLst>
      <p:ext uri="{BB962C8B-B14F-4D97-AF65-F5344CB8AC3E}">
        <p14:creationId xmlns:p14="http://schemas.microsoft.com/office/powerpoint/2010/main" val="12477033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chemeClr val="bg1"/>
                </a:solidFill>
                <a:latin typeface="Georgia" pitchFamily="18"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9034774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5600530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nside slide">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6" name="Text Placeholder 11"/>
          <p:cNvSpPr>
            <a:spLocks noGrp="1"/>
          </p:cNvSpPr>
          <p:nvPr>
            <p:ph type="body" sz="quarter" idx="10" hasCustomPrompt="1"/>
          </p:nvPr>
        </p:nvSpPr>
        <p:spPr>
          <a:xfrm>
            <a:off x="0" y="331787"/>
            <a:ext cx="8763000" cy="963613"/>
          </a:xfrm>
        </p:spPr>
        <p:txBody>
          <a:bodyPr wrap="square" anchor="ctr">
            <a:normAutofit/>
          </a:bodyPr>
          <a:lstStyle>
            <a:lvl1pPr marL="0" indent="0" algn="ctr">
              <a:spcAft>
                <a:spcPts val="0"/>
              </a:spcAft>
              <a:buNone/>
              <a:defRPr sz="3800" b="0" i="0" baseline="0">
                <a:solidFill>
                  <a:schemeClr val="bg1"/>
                </a:solidFill>
                <a:latin typeface="Georgia"/>
                <a:cs typeface="Georgia"/>
              </a:defRPr>
            </a:lvl1pPr>
          </a:lstStyle>
          <a:p>
            <a:pPr lvl="0"/>
            <a:r>
              <a:rPr lang="en-US" dirty="0"/>
              <a:t>Interior slide - 38 point Georgia Regular</a:t>
            </a:r>
          </a:p>
        </p:txBody>
      </p:sp>
      <p:sp>
        <p:nvSpPr>
          <p:cNvPr id="4"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5791713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77813"/>
            <a:ext cx="8686800" cy="1139825"/>
          </a:xfrm>
        </p:spPr>
        <p:txBody>
          <a:bodyPr>
            <a:normAutofit/>
          </a:bodyPr>
          <a:lstStyle>
            <a:lvl1pPr>
              <a:defRPr sz="3800">
                <a:solidFill>
                  <a:schemeClr val="bg1"/>
                </a:solidFill>
                <a:latin typeface="Georgia" pitchFamily="18" charset="0"/>
              </a:defRPr>
            </a:lvl1pPr>
          </a:lstStyle>
          <a:p>
            <a:r>
              <a:rPr lang="en-US" dirty="0"/>
              <a:t>Click to edit Master title style</a:t>
            </a:r>
          </a:p>
        </p:txBody>
      </p:sp>
      <p:sp>
        <p:nvSpPr>
          <p:cNvPr id="3" name="Text Placeholder 2"/>
          <p:cNvSpPr>
            <a:spLocks noGrp="1"/>
          </p:cNvSpPr>
          <p:nvPr>
            <p:ph type="body" sz="half" idx="1"/>
          </p:nvPr>
        </p:nvSpPr>
        <p:spPr>
          <a:xfrm>
            <a:off x="457200" y="1600200"/>
            <a:ext cx="4038600" cy="4530725"/>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20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30725"/>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20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15805792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bg>
      <p:bgPr>
        <a:blipFill rotWithShape="1">
          <a:blip r:embed="rId2">
            <a:extLst>
              <a:ext uri="{28A0092B-C50C-407E-A947-70E740481C1C}">
                <a14:useLocalDpi xmlns:a14="http://schemas.microsoft.com/office/drawing/2010/main" val="0"/>
              </a:ext>
            </a:extLst>
          </a:blip>
          <a:stretch>
            <a:fillRect/>
          </a:stretch>
        </a:blipFill>
        <a:effectLst/>
      </p:bgPr>
    </p:bg>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990600" y="1169987"/>
            <a:ext cx="7543800" cy="1192213"/>
          </a:xfrm>
        </p:spPr>
        <p:txBody>
          <a:bodyPr wrap="square" anchor="ctr">
            <a:normAutofit/>
          </a:bodyPr>
          <a:lstStyle>
            <a:lvl1pPr marL="0" indent="0" algn="l">
              <a:spcAft>
                <a:spcPts val="0"/>
              </a:spcAft>
              <a:buNone/>
              <a:defRPr sz="4000" b="0" i="0" baseline="0">
                <a:solidFill>
                  <a:schemeClr val="bg1"/>
                </a:solidFill>
                <a:latin typeface="Georgia"/>
                <a:cs typeface="Georgia"/>
              </a:defRPr>
            </a:lvl1pPr>
          </a:lstStyle>
          <a:p>
            <a:pPr lvl="0"/>
            <a:r>
              <a:rPr lang="en-US" dirty="0"/>
              <a:t>Main Slide Title Font is 40pt Georgia regular</a:t>
            </a:r>
          </a:p>
        </p:txBody>
      </p:sp>
      <p:sp>
        <p:nvSpPr>
          <p:cNvPr id="3" name="Subtitle 2"/>
          <p:cNvSpPr>
            <a:spLocks noGrp="1"/>
          </p:cNvSpPr>
          <p:nvPr>
            <p:ph type="subTitle" idx="1" hasCustomPrompt="1"/>
          </p:nvPr>
        </p:nvSpPr>
        <p:spPr>
          <a:xfrm>
            <a:off x="990600" y="3009900"/>
            <a:ext cx="7772400" cy="1752600"/>
          </a:xfrm>
        </p:spPr>
        <p:txBody>
          <a:bodyPr>
            <a:normAutofit/>
          </a:bodyPr>
          <a:lstStyle>
            <a:lvl1pPr marL="0" indent="0" algn="l">
              <a:buNone/>
              <a:defRPr sz="28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font is 28pt Arial regular</a:t>
            </a:r>
          </a:p>
        </p:txBody>
      </p:sp>
    </p:spTree>
    <p:extLst>
      <p:ext uri="{BB962C8B-B14F-4D97-AF65-F5344CB8AC3E}">
        <p14:creationId xmlns:p14="http://schemas.microsoft.com/office/powerpoint/2010/main" val="3104779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side slide">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Title Placeholder 1"/>
          <p:cNvSpPr txBox="1">
            <a:spLocks/>
          </p:cNvSpPr>
          <p:nvPr userDrawn="1"/>
        </p:nvSpPr>
        <p:spPr>
          <a:xfrm>
            <a:off x="0" y="274638"/>
            <a:ext cx="87630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800" b="0" i="0" u="none" strike="noStrike" kern="1200" cap="none" spc="0" normalizeH="0" baseline="0" noProof="0" dirty="0">
                <a:ln>
                  <a:noFill/>
                </a:ln>
                <a:solidFill>
                  <a:schemeClr val="bg1"/>
                </a:solidFill>
                <a:effectLst/>
                <a:uLnTx/>
                <a:uFillTx/>
                <a:latin typeface="Georgia" panose="02040502050405020303" pitchFamily="18" charset="0"/>
                <a:ea typeface="+mj-ea"/>
                <a:cs typeface="+mj-cs"/>
              </a:rPr>
              <a:t>Click to edit Master title style</a:t>
            </a:r>
          </a:p>
        </p:txBody>
      </p:sp>
      <p:sp>
        <p:nvSpPr>
          <p:cNvPr id="8" name="Text Placeholder 2"/>
          <p:cNvSpPr txBox="1">
            <a:spLocks/>
          </p:cNvSpPr>
          <p:nvPr userDrawn="1"/>
        </p:nvSpPr>
        <p:spPr>
          <a:xfrm>
            <a:off x="457200" y="1600200"/>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Click to edit Master text styles</a:t>
            </a: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r>
              <a:rPr kumimoji="0" lang="en-US" sz="26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2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Fifth level</a:t>
            </a:r>
          </a:p>
        </p:txBody>
      </p:sp>
    </p:spTree>
    <p:custDataLst>
      <p:tags r:id="rId1"/>
    </p:custDataLst>
    <p:extLst>
      <p:ext uri="{BB962C8B-B14F-4D97-AF65-F5344CB8AC3E}">
        <p14:creationId xmlns:p14="http://schemas.microsoft.com/office/powerpoint/2010/main" val="1494311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inimal footer graphic">
    <p:bg>
      <p:bgPr>
        <a:blipFill dpi="0" rotWithShape="1">
          <a:blip r:embed="rId3">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userDrawn="1">
            <p:ph type="title" idx="4294967295" hasCustomPrompt="1"/>
          </p:nvPr>
        </p:nvSpPr>
        <p:spPr>
          <a:xfrm>
            <a:off x="457200" y="2590800"/>
            <a:ext cx="8229600" cy="1143000"/>
          </a:xfrm>
        </p:spPr>
        <p:txBody>
          <a:bodyPr>
            <a:normAutofit/>
          </a:bodyPr>
          <a:lstStyle/>
          <a:p>
            <a:r>
              <a:rPr lang="en-US" sz="1000" dirty="0">
                <a:solidFill>
                  <a:srgbClr val="660099"/>
                </a:solidFill>
                <a:latin typeface="Arial"/>
                <a:cs typeface="Arial"/>
              </a:rPr>
              <a:t>( minimal slide for charts/graphs/etc )</a:t>
            </a:r>
            <a:endParaRPr lang="en-US" sz="1000" dirty="0"/>
          </a:p>
        </p:txBody>
      </p:sp>
    </p:spTree>
    <p:custDataLst>
      <p:tags r:id="rId1"/>
    </p:custDataLst>
    <p:extLst>
      <p:ext uri="{BB962C8B-B14F-4D97-AF65-F5344CB8AC3E}">
        <p14:creationId xmlns:p14="http://schemas.microsoft.com/office/powerpoint/2010/main" val="3924609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3"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698625"/>
          </a:xfrm>
        </p:spPr>
        <p:txBody>
          <a:bodyPr>
            <a:normAutofit/>
          </a:bodyPr>
          <a:lstStyle>
            <a:lvl1pPr>
              <a:defRPr sz="4000" b="1">
                <a:solidFill>
                  <a:schemeClr val="bg1"/>
                </a:solidFill>
                <a:latin typeface="Georgia" pitchFamily="18"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ustDataLst>
      <p:tags r:id="rId1"/>
    </p:custDataLst>
    <p:extLst>
      <p:ext uri="{BB962C8B-B14F-4D97-AF65-F5344CB8AC3E}">
        <p14:creationId xmlns:p14="http://schemas.microsoft.com/office/powerpoint/2010/main" val="2121759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2800">
                <a:latin typeface="Arial" pitchFamily="34" charset="0"/>
                <a:cs typeface="Arial" pitchFamily="34" charset="0"/>
              </a:defRPr>
            </a:lvl1pPr>
            <a:lvl2pPr>
              <a:defRPr sz="2600">
                <a:latin typeface="Arial" pitchFamily="34" charset="0"/>
                <a:cs typeface="Arial" pitchFamily="34" charset="0"/>
              </a:defRPr>
            </a:lvl2pPr>
            <a:lvl3pPr>
              <a:defRPr sz="24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376265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Georgia" pitchFamily="18" charset="0"/>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ustDataLst>
      <p:tags r:id="rId1"/>
    </p:custDataLst>
    <p:extLst>
      <p:ext uri="{BB962C8B-B14F-4D97-AF65-F5344CB8AC3E}">
        <p14:creationId xmlns:p14="http://schemas.microsoft.com/office/powerpoint/2010/main" val="898850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marL="342900" indent="-342900">
              <a:defRPr lang="en-US" sz="1800" kern="1200" dirty="0" smtClean="0">
                <a:solidFill>
                  <a:schemeClr val="tx1"/>
                </a:solidFill>
                <a:latin typeface="Arial" pitchFamily="34" charset="0"/>
                <a:ea typeface="+mn-ea"/>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342900" lvl="0" indent="-342900" algn="l" defTabSz="914400" rtl="0" eaLnBrk="1" latinLnBrk="0" hangingPunct="1">
              <a:spcBef>
                <a:spcPct val="20000"/>
              </a:spcBef>
              <a:buFont typeface="Arial" pitchFamily="34" charset="0"/>
              <a:buChar cha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525868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chemeClr val="bg1"/>
                </a:solidFill>
                <a:latin typeface="Georgia" pitchFamily="18"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534188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763000" cy="1096962"/>
          </a:xfrm>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Tree>
    <p:custDataLst>
      <p:tags r:id="rId1"/>
    </p:custDataLst>
    <p:extLst>
      <p:ext uri="{BB962C8B-B14F-4D97-AF65-F5344CB8AC3E}">
        <p14:creationId xmlns:p14="http://schemas.microsoft.com/office/powerpoint/2010/main" val="2438349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tags" Target="../tags/tag2.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4.xml"/><Relationship Id="rId12" Type="http://schemas.openxmlformats.org/officeDocument/2006/relationships/slideLayout" Target="../slideLayouts/slideLayout15.xml"/><Relationship Id="rId13" Type="http://schemas.openxmlformats.org/officeDocument/2006/relationships/slideLayout" Target="../slideLayouts/slideLayout16.xml"/><Relationship Id="rId14" Type="http://schemas.openxmlformats.org/officeDocument/2006/relationships/slideLayout" Target="../slideLayouts/slideLayout17.xml"/><Relationship Id="rId15" Type="http://schemas.openxmlformats.org/officeDocument/2006/relationships/theme" Target="../theme/theme2.xml"/><Relationship Id="rId16" Type="http://schemas.openxmlformats.org/officeDocument/2006/relationships/tags" Target="../tags/tag6.xml"/><Relationship Id="rId17" Type="http://schemas.openxmlformats.org/officeDocument/2006/relationships/image" Target="../media/image2.gif"/><Relationship Id="rId1" Type="http://schemas.openxmlformats.org/officeDocument/2006/relationships/slideLayout" Target="../slideLayouts/slideLayout4.xml"/><Relationship Id="rId2" Type="http://schemas.openxmlformats.org/officeDocument/2006/relationships/slideLayout" Target="../slideLayouts/slideLayout5.xml"/><Relationship Id="rId3" Type="http://schemas.openxmlformats.org/officeDocument/2006/relationships/slideLayout" Target="../slideLayouts/slideLayout6.xml"/><Relationship Id="rId4" Type="http://schemas.openxmlformats.org/officeDocument/2006/relationships/slideLayout" Target="../slideLayouts/slideLayout7.xml"/><Relationship Id="rId5" Type="http://schemas.openxmlformats.org/officeDocument/2006/relationships/slideLayout" Target="../slideLayouts/slideLayout8.xml"/><Relationship Id="rId6" Type="http://schemas.openxmlformats.org/officeDocument/2006/relationships/slideLayout" Target="../slideLayouts/slideLayout9.xml"/><Relationship Id="rId7" Type="http://schemas.openxmlformats.org/officeDocument/2006/relationships/slideLayout" Target="../slideLayouts/slideLayout10.xml"/><Relationship Id="rId8" Type="http://schemas.openxmlformats.org/officeDocument/2006/relationships/slideLayout" Target="../slideLayouts/slideLayout11.xml"/><Relationship Id="rId9" Type="http://schemas.openxmlformats.org/officeDocument/2006/relationships/slideLayout" Target="../slideLayouts/slideLayout12.xml"/><Relationship Id="rId10"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5"/>
    </p:custDataLst>
    <p:extLst>
      <p:ext uri="{BB962C8B-B14F-4D97-AF65-F5344CB8AC3E}">
        <p14:creationId xmlns:p14="http://schemas.microsoft.com/office/powerpoint/2010/main" val="1914999153"/>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Lst>
  <p:txStyles>
    <p:titleStyle>
      <a:lvl1pPr algn="ctr" defTabSz="457200" rtl="0" eaLnBrk="1" latinLnBrk="0" hangingPunct="1">
        <a:spcBef>
          <a:spcPct val="0"/>
        </a:spcBef>
        <a:buNone/>
        <a:defRPr sz="3800" b="0" kern="1200">
          <a:solidFill>
            <a:schemeClr val="bg1"/>
          </a:solidFill>
          <a:latin typeface="Georgia" panose="02040502050405020303" pitchFamily="18" charset="0"/>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7">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6"/>
    </p:custDataLst>
    <p:extLst>
      <p:ext uri="{BB962C8B-B14F-4D97-AF65-F5344CB8AC3E}">
        <p14:creationId xmlns:p14="http://schemas.microsoft.com/office/powerpoint/2010/main" val="14083389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3800" b="0" kern="1200">
          <a:solidFill>
            <a:schemeClr val="bg1"/>
          </a:solidFill>
          <a:latin typeface="Georgia" panose="02040502050405020303"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5.jpeg"/><Relationship Id="rId1" Type="http://schemas.openxmlformats.org/officeDocument/2006/relationships/tags" Target="../tags/tag20.xml"/><Relationship Id="rId2"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image" Target="../media/image11.png"/><Relationship Id="rId1" Type="http://schemas.openxmlformats.org/officeDocument/2006/relationships/tags" Target="../tags/tag28.xml"/><Relationship Id="rId2"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image" Target="../media/image12.jpeg"/><Relationship Id="rId1" Type="http://schemas.openxmlformats.org/officeDocument/2006/relationships/tags" Target="../tags/tag29.xml"/><Relationship Id="rId2"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image" Target="../media/image13.jpeg"/><Relationship Id="rId1" Type="http://schemas.openxmlformats.org/officeDocument/2006/relationships/tags" Target="../tags/tag30.xml"/><Relationship Id="rId2"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image" Target="../media/image14.jpeg"/><Relationship Id="rId1" Type="http://schemas.openxmlformats.org/officeDocument/2006/relationships/tags" Target="../tags/tag31.xml"/><Relationship Id="rId2"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15.jpeg"/><Relationship Id="rId1" Type="http://schemas.openxmlformats.org/officeDocument/2006/relationships/tags" Target="../tags/tag32.xml"/><Relationship Id="rId2"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16.png"/><Relationship Id="rId1" Type="http://schemas.openxmlformats.org/officeDocument/2006/relationships/tags" Target="../tags/tag33.xml"/><Relationship Id="rId2"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tags" Target="../tags/tag34.xml"/><Relationship Id="rId2" Type="http://schemas.openxmlformats.org/officeDocument/2006/relationships/slideLayout" Target="../slideLayouts/slideLayout5.xml"/><Relationship Id="rId3"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image" Target="../media/image17.png"/><Relationship Id="rId1" Type="http://schemas.openxmlformats.org/officeDocument/2006/relationships/tags" Target="../tags/tag35.xml"/><Relationship Id="rId2"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tags" Target="../tags/tag36.xml"/><Relationship Id="rId2" Type="http://schemas.openxmlformats.org/officeDocument/2006/relationships/slideLayout" Target="../slideLayouts/slideLayout5.xml"/><Relationship Id="rId3"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image" Target="../media/image18.jpg"/><Relationship Id="rId1" Type="http://schemas.openxmlformats.org/officeDocument/2006/relationships/tags" Target="../tags/tag37.xml"/><Relationship Id="rId2"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tags" Target="../tags/tag21.xml"/><Relationship Id="rId2" Type="http://schemas.openxmlformats.org/officeDocument/2006/relationships/slideLayout" Target="../slideLayouts/slideLayout15.xml"/><Relationship Id="rId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tags" Target="../tags/tag38.xml"/><Relationship Id="rId2" Type="http://schemas.openxmlformats.org/officeDocument/2006/relationships/slideLayout" Target="../slideLayouts/slideLayout5.xml"/><Relationship Id="rId3"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image" Target="../media/image19.jpeg"/><Relationship Id="rId5" Type="http://schemas.openxmlformats.org/officeDocument/2006/relationships/image" Target="../media/image20.jpeg"/><Relationship Id="rId1" Type="http://schemas.openxmlformats.org/officeDocument/2006/relationships/tags" Target="../tags/tag39.xml"/><Relationship Id="rId2"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diagramData" Target="../diagrams/data2.xml"/><Relationship Id="rId5" Type="http://schemas.openxmlformats.org/officeDocument/2006/relationships/diagramLayout" Target="../diagrams/layout2.xml"/><Relationship Id="rId6" Type="http://schemas.openxmlformats.org/officeDocument/2006/relationships/diagramQuickStyle" Target="../diagrams/quickStyle2.xml"/><Relationship Id="rId7" Type="http://schemas.openxmlformats.org/officeDocument/2006/relationships/diagramColors" Target="../diagrams/colors2.xml"/><Relationship Id="rId8" Type="http://schemas.microsoft.com/office/2007/relationships/diagramDrawing" Target="../diagrams/drawing2.xml"/><Relationship Id="rId1" Type="http://schemas.openxmlformats.org/officeDocument/2006/relationships/tags" Target="../tags/tag40.xml"/><Relationship Id="rId2"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image" Target="../media/image21.jpeg"/><Relationship Id="rId1" Type="http://schemas.openxmlformats.org/officeDocument/2006/relationships/tags" Target="../tags/tag41.xml"/><Relationship Id="rId2"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tags" Target="../tags/tag42.xml"/><Relationship Id="rId2" Type="http://schemas.openxmlformats.org/officeDocument/2006/relationships/slideLayout" Target="../slideLayouts/slideLayout5.xml"/><Relationship Id="rId3"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image" Target="../media/image22.jpg"/><Relationship Id="rId1" Type="http://schemas.openxmlformats.org/officeDocument/2006/relationships/tags" Target="../tags/tag43.xml"/><Relationship Id="rId2"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tags" Target="../tags/tag44.xml"/><Relationship Id="rId2" Type="http://schemas.openxmlformats.org/officeDocument/2006/relationships/slideLayout" Target="../slideLayouts/slideLayout5.xml"/><Relationship Id="rId3"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image" Target="../media/image23.png"/><Relationship Id="rId1" Type="http://schemas.openxmlformats.org/officeDocument/2006/relationships/tags" Target="../tags/tag45.xml"/><Relationship Id="rId2"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tags" Target="../tags/tag46.xml"/><Relationship Id="rId2" Type="http://schemas.openxmlformats.org/officeDocument/2006/relationships/slideLayout" Target="../slideLayouts/slideLayout5.xml"/><Relationship Id="rId3"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tags" Target="../tags/tag22.xml"/><Relationship Id="rId2" Type="http://schemas.openxmlformats.org/officeDocument/2006/relationships/slideLayout" Target="../slideLayouts/slideLayout5.xml"/><Relationship Id="rId3"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6.jpeg"/><Relationship Id="rId1" Type="http://schemas.openxmlformats.org/officeDocument/2006/relationships/tags" Target="../tags/tag23.xml"/><Relationship Id="rId2"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7.png"/><Relationship Id="rId1" Type="http://schemas.openxmlformats.org/officeDocument/2006/relationships/tags" Target="../tags/tag24.xml"/><Relationship Id="rId2"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tags" Target="../tags/tag25.xml"/><Relationship Id="rId2" Type="http://schemas.openxmlformats.org/officeDocument/2006/relationships/slideLayout" Target="../slideLayouts/slideLayout5.xml"/><Relationship Id="rId3"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tags" Target="../tags/tag26.xml"/><Relationship Id="rId2"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9.jpeg"/><Relationship Id="rId5" Type="http://schemas.openxmlformats.org/officeDocument/2006/relationships/image" Target="../media/image10.png"/><Relationship Id="rId1" Type="http://schemas.openxmlformats.org/officeDocument/2006/relationships/tags" Target="../tags/tag27.xml"/><Relationship Id="rId2"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1066800"/>
            <a:ext cx="8763000" cy="1295400"/>
          </a:xfrm>
        </p:spPr>
        <p:txBody>
          <a:bodyPr>
            <a:noAutofit/>
          </a:bodyPr>
          <a:lstStyle/>
          <a:p>
            <a:pPr algn="ctr"/>
            <a:r>
              <a:rPr lang="en-US" b="1" dirty="0">
                <a:latin typeface="Arial" panose="020B0604020202020204" pitchFamily="34" charset="0"/>
                <a:cs typeface="Arial" panose="020B0604020202020204" pitchFamily="34" charset="0"/>
              </a:rPr>
              <a:t>Adapting an EBI Program to Fit </a:t>
            </a:r>
            <a:endParaRPr lang="en-US" dirty="0">
              <a:latin typeface="Arial" panose="020B0604020202020204" pitchFamily="34" charset="0"/>
              <a:cs typeface="Arial" panose="020B0604020202020204" pitchFamily="34" charset="0"/>
            </a:endParaRPr>
          </a:p>
          <a:p>
            <a:pPr algn="ctr"/>
            <a:r>
              <a:rPr lang="en-US" b="1" dirty="0">
                <a:latin typeface="Arial" panose="020B0604020202020204" pitchFamily="34" charset="0"/>
                <a:cs typeface="Arial" panose="020B0604020202020204" pitchFamily="34" charset="0"/>
              </a:rPr>
              <a:t>Your Community</a:t>
            </a:r>
            <a:endParaRPr lang="en-US" dirty="0">
              <a:solidFill>
                <a:schemeClr val="tx1"/>
              </a:solidFill>
              <a:latin typeface="Arial" panose="020B0604020202020204" pitchFamily="34" charset="0"/>
              <a:cs typeface="Arial" panose="020B0604020202020204" pitchFamily="34" charset="0"/>
            </a:endParaRPr>
          </a:p>
        </p:txBody>
      </p:sp>
      <p:pic>
        <p:nvPicPr>
          <p:cNvPr id="5" name="Picture 4" descr="C:\Documents and Settings\cescoff.000\Local Settings\Temporary Internet Files\Content.IE5\2VIQ52GE\MP900409023[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0" y="2636912"/>
            <a:ext cx="2971800" cy="2971800"/>
          </a:xfrm>
          <a:prstGeom prst="rect">
            <a:avLst/>
          </a:prstGeom>
          <a:ln w="127000" cap="sq">
            <a:noFill/>
            <a:miter lim="800000"/>
          </a:ln>
          <a:effectLst>
            <a:outerShdw blurRad="57150" dist="50800" dir="2700000" algn="tl" rotWithShape="0">
              <a:srgbClr val="000000">
                <a:alpha val="40000"/>
              </a:srgbClr>
            </a:outerShdw>
          </a:effectLst>
        </p:spPr>
      </p:pic>
      <p:sp>
        <p:nvSpPr>
          <p:cNvPr id="4" name="Rectangle 3"/>
          <p:cNvSpPr/>
          <p:nvPr/>
        </p:nvSpPr>
        <p:spPr bwMode="auto">
          <a:xfrm>
            <a:off x="1306512" y="5931132"/>
            <a:ext cx="7456488" cy="550632"/>
          </a:xfrm>
          <a:prstGeom prst="rect">
            <a:avLst/>
          </a:prstGeom>
          <a:solidFill>
            <a:srgbClr val="9AE35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7" name="TextBox 6">
            <a:extLst>
              <a:ext uri="{FF2B5EF4-FFF2-40B4-BE49-F238E27FC236}">
                <a16:creationId xmlns:a16="http://schemas.microsoft.com/office/drawing/2014/main" xmlns="" id="{5DE93313-F04D-43E6-8AF5-A54EEF932D27}"/>
              </a:ext>
            </a:extLst>
          </p:cNvPr>
          <p:cNvSpPr txBox="1"/>
          <p:nvPr/>
        </p:nvSpPr>
        <p:spPr>
          <a:xfrm>
            <a:off x="1480868" y="6029325"/>
            <a:ext cx="7515961" cy="49212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latin typeface="Calibri"/>
              </a:rPr>
              <a:t>The Cancer Prevention and Control Research Network is supported by Cooperative Agreement Number 3 U48 DP005017-01S8 from the Centers for Disease Control and Prevention’s Prevention Research Centers Program and the National Cancer Institute. The content of this curriculum is based upon findings and experiences of workgroup members and does not necessarily represent the official position of the funders</a:t>
            </a:r>
            <a:r>
              <a:rPr lang="en-US" sz="1000" dirty="0">
                <a:latin typeface="Calibri"/>
              </a:rPr>
              <a:t>. </a:t>
            </a:r>
          </a:p>
        </p:txBody>
      </p:sp>
    </p:spTree>
    <p:custDataLst>
      <p:tags r:id="rId1"/>
    </p:custDataLst>
    <p:extLst>
      <p:ext uri="{BB962C8B-B14F-4D97-AF65-F5344CB8AC3E}">
        <p14:creationId xmlns:p14="http://schemas.microsoft.com/office/powerpoint/2010/main" val="27005410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extLst/>
          </p:nvPr>
        </p:nvSpPr>
        <p:spPr>
          <a:xfrm>
            <a:off x="381000" y="228600"/>
            <a:ext cx="8763000" cy="1143000"/>
          </a:xfrm>
        </p:spPr>
        <p:txBody>
          <a:bodyPr>
            <a:noAutofit/>
          </a:bodyPr>
          <a:lstStyle/>
          <a:p>
            <a:pPr algn="l"/>
            <a:r>
              <a:rPr lang="en-US" sz="3600" dirty="0">
                <a:latin typeface="Arial" panose="020B0604020202020204" pitchFamily="34" charset="0"/>
                <a:cs typeface="Arial" panose="020B0604020202020204" pitchFamily="34" charset="0"/>
              </a:rPr>
              <a:t>2. Assess Acceptability and Importance</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06181" y="1526997"/>
            <a:ext cx="6350638" cy="4492803"/>
          </a:xfrm>
          <a:prstGeom prst="rect">
            <a:avLst/>
          </a:prstGeom>
        </p:spPr>
      </p:pic>
    </p:spTree>
    <p:custDataLst>
      <p:tags r:id="rId1"/>
    </p:custDataLst>
    <p:extLst>
      <p:ext uri="{BB962C8B-B14F-4D97-AF65-F5344CB8AC3E}">
        <p14:creationId xmlns:p14="http://schemas.microsoft.com/office/powerpoint/2010/main" val="7595987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descr="C:\Documents and Settings\Rebeccar\Local Settings\Temporary Internet Files\Content.IE5\ISKEB04C\MP900407174[1].jpg"/>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689996" y="2162898"/>
            <a:ext cx="2129404" cy="3505200"/>
          </a:xfrm>
          <a:prstGeom prst="rect">
            <a:avLst/>
          </a:prstGeom>
          <a:ln w="9525">
            <a:noFill/>
            <a:miter lim="800000"/>
            <a:headEnd/>
            <a:tailEnd/>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48745" y="248729"/>
            <a:ext cx="8763000" cy="1143000"/>
          </a:xfrm>
        </p:spPr>
        <p:txBody>
          <a:bodyPr rtlCol="0">
            <a:normAutofit/>
          </a:bodyPr>
          <a:lstStyle/>
          <a:p>
            <a:pPr algn="l" eaLnBrk="1" fontAlgn="auto" hangingPunct="1">
              <a:spcAft>
                <a:spcPts val="0"/>
              </a:spcAft>
              <a:defRPr/>
            </a:pPr>
            <a:r>
              <a:rPr lang="en-US" sz="4000" dirty="0">
                <a:latin typeface="Arial" panose="020B0604020202020204" pitchFamily="34" charset="0"/>
                <a:cs typeface="Arial" panose="020B0604020202020204" pitchFamily="34" charset="0"/>
              </a:rPr>
              <a:t>Assess Acceptability of Adaptations</a:t>
            </a:r>
          </a:p>
        </p:txBody>
      </p:sp>
      <p:sp>
        <p:nvSpPr>
          <p:cNvPr id="3" name="Content Placeholder 2"/>
          <p:cNvSpPr>
            <a:spLocks noGrp="1"/>
          </p:cNvSpPr>
          <p:nvPr>
            <p:ph idx="1"/>
          </p:nvPr>
        </p:nvSpPr>
        <p:spPr>
          <a:xfrm>
            <a:off x="2209800" y="1983657"/>
            <a:ext cx="6553200" cy="3903209"/>
          </a:xfrm>
        </p:spPr>
        <p:txBody>
          <a:bodyPr rtlCol="0">
            <a:normAutofit/>
          </a:bodyPr>
          <a:lstStyle/>
          <a:p>
            <a:pPr marL="0" indent="0">
              <a:buNone/>
              <a:defRPr/>
            </a:pPr>
            <a:endParaRPr lang="en-US" sz="1000" b="1" dirty="0">
              <a:solidFill>
                <a:srgbClr val="C00000"/>
              </a:solidFill>
            </a:endParaRPr>
          </a:p>
          <a:p>
            <a:pPr marL="0" indent="0">
              <a:buNone/>
              <a:defRPr/>
            </a:pPr>
            <a:r>
              <a:rPr lang="en-US" b="1" dirty="0">
                <a:solidFill>
                  <a:srgbClr val="C00000"/>
                </a:solidFill>
              </a:rPr>
              <a:t>	… should be avoided (red)</a:t>
            </a:r>
          </a:p>
          <a:p>
            <a:pPr marL="895350" indent="-895350">
              <a:buNone/>
              <a:defRPr/>
            </a:pPr>
            <a:r>
              <a:rPr lang="en-US" b="1" dirty="0">
                <a:solidFill>
                  <a:srgbClr val="C00000"/>
                </a:solidFill>
              </a:rPr>
              <a:t>		</a:t>
            </a:r>
            <a:r>
              <a:rPr lang="en-US" b="1" i="1" dirty="0">
                <a:solidFill>
                  <a:srgbClr val="C00000"/>
                </a:solidFill>
              </a:rPr>
              <a:t>To maintain fidelity on core components</a:t>
            </a:r>
            <a:endParaRPr lang="en-US" b="1" dirty="0">
              <a:solidFill>
                <a:srgbClr val="C00000"/>
              </a:solidFill>
            </a:endParaRPr>
          </a:p>
          <a:p>
            <a:pPr marL="0" indent="0">
              <a:buNone/>
              <a:defRPr/>
            </a:pPr>
            <a:endParaRPr lang="en-US" sz="1000" b="1" dirty="0">
              <a:solidFill>
                <a:srgbClr val="C00000"/>
              </a:solidFill>
            </a:endParaRPr>
          </a:p>
          <a:p>
            <a:pPr marL="914400" indent="-914400">
              <a:buNone/>
              <a:defRPr/>
            </a:pPr>
            <a:r>
              <a:rPr lang="en-US" b="1" dirty="0">
                <a:solidFill>
                  <a:srgbClr val="FF9900"/>
                </a:solidFill>
                <a:effectLst>
                  <a:outerShdw blurRad="38100" dist="38100" dir="2700000" algn="tl">
                    <a:srgbClr val="000000">
                      <a:alpha val="43137"/>
                    </a:srgbClr>
                  </a:outerShdw>
                </a:effectLst>
              </a:rPr>
              <a:t>	</a:t>
            </a:r>
            <a:r>
              <a:rPr lang="en-US" b="1" dirty="0">
                <a:solidFill>
                  <a:srgbClr val="FF9900"/>
                </a:solidFill>
              </a:rPr>
              <a:t>…should be made cautiously (yellow)</a:t>
            </a:r>
          </a:p>
          <a:p>
            <a:pPr marL="0" indent="0">
              <a:buNone/>
              <a:defRPr/>
            </a:pPr>
            <a:endParaRPr lang="en-US" sz="1000" dirty="0"/>
          </a:p>
          <a:p>
            <a:pPr marL="320040" indent="-3175" eaLnBrk="1" fontAlgn="auto" hangingPunct="1">
              <a:spcAft>
                <a:spcPts val="0"/>
              </a:spcAft>
              <a:buFont typeface="Arial" pitchFamily="34" charset="0"/>
              <a:buNone/>
              <a:defRPr/>
            </a:pPr>
            <a:r>
              <a:rPr lang="en-US" b="1" dirty="0">
                <a:solidFill>
                  <a:srgbClr val="008000"/>
                </a:solidFill>
              </a:rPr>
              <a:t>		…safe (green)</a:t>
            </a:r>
          </a:p>
          <a:p>
            <a:pPr marL="320040" indent="-3175" eaLnBrk="1" fontAlgn="auto" hangingPunct="1">
              <a:spcAft>
                <a:spcPts val="0"/>
              </a:spcAft>
              <a:buFont typeface="Arial" pitchFamily="34" charset="0"/>
              <a:buNone/>
              <a:defRPr/>
            </a:pPr>
            <a:endParaRPr lang="en-US" b="1" dirty="0">
              <a:solidFill>
                <a:srgbClr val="008000"/>
              </a:solidFill>
            </a:endParaRPr>
          </a:p>
        </p:txBody>
      </p:sp>
      <p:sp>
        <p:nvSpPr>
          <p:cNvPr id="17413" name="Slide Number Placeholder 5"/>
          <p:cNvSpPr txBox="1">
            <a:spLocks/>
          </p:cNvSpPr>
          <p:nvPr/>
        </p:nvSpPr>
        <p:spPr bwMode="auto">
          <a:xfrm>
            <a:off x="0" y="6477000"/>
            <a:ext cx="457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endParaRPr lang="en-US" sz="1400" b="1">
              <a:solidFill>
                <a:srgbClr val="7C5F1E"/>
              </a:solidFill>
            </a:endParaRPr>
          </a:p>
        </p:txBody>
      </p:sp>
      <p:sp>
        <p:nvSpPr>
          <p:cNvPr id="6" name="Rectangle 5"/>
          <p:cNvSpPr/>
          <p:nvPr/>
        </p:nvSpPr>
        <p:spPr>
          <a:xfrm>
            <a:off x="0" y="6106498"/>
            <a:ext cx="7620000" cy="600164"/>
          </a:xfrm>
          <a:prstGeom prst="rect">
            <a:avLst/>
          </a:prstGeom>
          <a:noFill/>
        </p:spPr>
        <p:txBody>
          <a:bodyPr wrap="square">
            <a:spAutoFit/>
          </a:bodyPr>
          <a:lstStyle/>
          <a:p>
            <a:r>
              <a:rPr lang="en-US" sz="800" dirty="0">
                <a:solidFill>
                  <a:schemeClr val="bg1">
                    <a:lumMod val="50000"/>
                  </a:schemeClr>
                </a:solidFill>
                <a:latin typeface="Arial" panose="020B0604020202020204" pitchFamily="34" charset="0"/>
                <a:cs typeface="Arial" panose="020B0604020202020204" pitchFamily="34" charset="0"/>
              </a:rPr>
              <a:t>Adapted from: </a:t>
            </a:r>
            <a:r>
              <a:rPr lang="en-US" sz="800" dirty="0" err="1">
                <a:solidFill>
                  <a:schemeClr val="bg1">
                    <a:lumMod val="50000"/>
                  </a:schemeClr>
                </a:solidFill>
                <a:latin typeface="Arial" panose="020B0604020202020204" pitchFamily="34" charset="0"/>
                <a:cs typeface="Arial" panose="020B0604020202020204" pitchFamily="34" charset="0"/>
              </a:rPr>
              <a:t>Lesesne</a:t>
            </a:r>
            <a:r>
              <a:rPr lang="en-US" sz="800" dirty="0">
                <a:solidFill>
                  <a:schemeClr val="bg1">
                    <a:lumMod val="50000"/>
                  </a:schemeClr>
                </a:solidFill>
                <a:latin typeface="Arial" panose="020B0604020202020204" pitchFamily="34" charset="0"/>
                <a:cs typeface="Arial" panose="020B0604020202020204" pitchFamily="34" charset="0"/>
              </a:rPr>
              <a:t>, C. A., Lewis, K. M., Moore, C., Fisher, D., Green, D., &amp; </a:t>
            </a:r>
            <a:r>
              <a:rPr lang="en-US" sz="800" dirty="0" err="1">
                <a:solidFill>
                  <a:schemeClr val="bg1">
                    <a:lumMod val="50000"/>
                  </a:schemeClr>
                </a:solidFill>
                <a:latin typeface="Arial" panose="020B0604020202020204" pitchFamily="34" charset="0"/>
                <a:cs typeface="Arial" panose="020B0604020202020204" pitchFamily="34" charset="0"/>
              </a:rPr>
              <a:t>Wandersman</a:t>
            </a:r>
            <a:r>
              <a:rPr lang="en-US" sz="800" dirty="0">
                <a:solidFill>
                  <a:schemeClr val="bg1">
                    <a:lumMod val="50000"/>
                  </a:schemeClr>
                </a:solidFill>
                <a:latin typeface="Arial" panose="020B0604020202020204" pitchFamily="34" charset="0"/>
                <a:cs typeface="Arial" panose="020B0604020202020204" pitchFamily="34" charset="0"/>
              </a:rPr>
              <a:t>, A. (2007). Promoting Science-based Approaches to Teen Pregnancy Prevention using Getting To Outcomes: Draft June 2007. Unpublished manual; </a:t>
            </a:r>
            <a:r>
              <a:rPr lang="en-US" sz="800" dirty="0" err="1">
                <a:solidFill>
                  <a:schemeClr val="bg1">
                    <a:lumMod val="50000"/>
                  </a:schemeClr>
                </a:solidFill>
                <a:latin typeface="Arial" panose="020B0604020202020204" pitchFamily="34" charset="0"/>
                <a:cs typeface="Arial" panose="020B0604020202020204" pitchFamily="34" charset="0"/>
              </a:rPr>
              <a:t>Firpo</a:t>
            </a:r>
            <a:r>
              <a:rPr lang="en-US" sz="800" dirty="0">
                <a:solidFill>
                  <a:schemeClr val="bg1">
                    <a:lumMod val="50000"/>
                  </a:schemeClr>
                </a:solidFill>
                <a:latin typeface="Arial" panose="020B0604020202020204" pitchFamily="34" charset="0"/>
                <a:cs typeface="Arial" panose="020B0604020202020204" pitchFamily="34" charset="0"/>
              </a:rPr>
              <a:t>-Triplett, R., Fuller, T. R. (2012). General Adaptation Guidance: A Guide to Adapting Evidence-Based Sexual Health Curricula. Accessed via </a:t>
            </a:r>
            <a:r>
              <a:rPr lang="en-US" sz="800" u="sng" dirty="0">
                <a:solidFill>
                  <a:schemeClr val="bg1">
                    <a:lumMod val="50000"/>
                  </a:schemeClr>
                </a:solidFill>
                <a:latin typeface="Arial" panose="020B0604020202020204" pitchFamily="34" charset="0"/>
                <a:cs typeface="Arial" panose="020B0604020202020204" pitchFamily="34" charset="0"/>
              </a:rPr>
              <a:t>http://recapp.etr.org/recapp/documents/programs/GeneralAdaptationGuidanceFINAL.pdf</a:t>
            </a:r>
          </a:p>
          <a:p>
            <a:endParaRPr lang="en-US" sz="900" u="sng" dirty="0">
              <a:solidFill>
                <a:schemeClr val="bg1">
                  <a:lumMod val="50000"/>
                </a:schemeClr>
              </a:solidFill>
              <a:latin typeface="Arial" panose="020B0604020202020204" pitchFamily="34" charset="0"/>
              <a:cs typeface="Arial" panose="020B0604020202020204" pitchFamily="34" charset="0"/>
            </a:endParaRPr>
          </a:p>
        </p:txBody>
      </p:sp>
      <p:sp>
        <p:nvSpPr>
          <p:cNvPr id="7" name="Content Placeholder 2"/>
          <p:cNvSpPr txBox="1">
            <a:spLocks/>
          </p:cNvSpPr>
          <p:nvPr/>
        </p:nvSpPr>
        <p:spPr>
          <a:xfrm>
            <a:off x="609600" y="1501545"/>
            <a:ext cx="6019800" cy="491747"/>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defRPr/>
            </a:pPr>
            <a:r>
              <a:rPr lang="en-US" dirty="0"/>
              <a:t>There is a continuum for adaptation: </a:t>
            </a:r>
          </a:p>
          <a:p>
            <a:pPr marL="320040" indent="-3175">
              <a:buFont typeface="Arial" pitchFamily="34" charset="0"/>
              <a:buNone/>
              <a:defRPr/>
            </a:pPr>
            <a:endParaRPr lang="en-US" b="1" dirty="0">
              <a:solidFill>
                <a:srgbClr val="008000"/>
              </a:solidFill>
            </a:endParaRPr>
          </a:p>
        </p:txBody>
      </p:sp>
    </p:spTree>
    <p:custDataLst>
      <p:tags r:id="rId1"/>
    </p:custDataLst>
    <p:extLst>
      <p:ext uri="{BB962C8B-B14F-4D97-AF65-F5344CB8AC3E}">
        <p14:creationId xmlns:p14="http://schemas.microsoft.com/office/powerpoint/2010/main" val="236233759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191387"/>
            <a:ext cx="8763000" cy="1143000"/>
          </a:xfrm>
        </p:spPr>
        <p:txBody>
          <a:bodyPr>
            <a:noAutofit/>
          </a:bodyPr>
          <a:lstStyle/>
          <a:p>
            <a:pPr algn="l" eaLnBrk="1" hangingPunct="1"/>
            <a:r>
              <a:rPr lang="en-US" dirty="0">
                <a:solidFill>
                  <a:schemeClr val="bg1"/>
                </a:solidFill>
                <a:latin typeface="Arial" panose="020B0604020202020204" pitchFamily="34" charset="0"/>
                <a:cs typeface="Arial" panose="020B0604020202020204" pitchFamily="34" charset="0"/>
              </a:rPr>
              <a:t>Red Ligh</a:t>
            </a:r>
            <a:r>
              <a:rPr lang="en-US" dirty="0">
                <a:latin typeface="Arial" panose="020B0604020202020204" pitchFamily="34" charset="0"/>
                <a:cs typeface="Arial" panose="020B0604020202020204" pitchFamily="34" charset="0"/>
              </a:rPr>
              <a:t>t Adaptations: </a:t>
            </a:r>
            <a:r>
              <a:rPr lang="en-US" sz="3200" b="1" dirty="0">
                <a:latin typeface="Arial" panose="020B0604020202020204" pitchFamily="34" charset="0"/>
                <a:cs typeface="Arial" panose="020B0604020202020204" pitchFamily="34" charset="0"/>
              </a:rPr>
              <a:t/>
            </a:r>
            <a:br>
              <a:rPr lang="en-US" sz="3200" b="1" dirty="0">
                <a:latin typeface="Arial" panose="020B0604020202020204" pitchFamily="34" charset="0"/>
                <a:cs typeface="Arial" panose="020B0604020202020204" pitchFamily="34" charset="0"/>
              </a:rPr>
            </a:br>
            <a:r>
              <a:rPr lang="en-US" sz="2800" dirty="0">
                <a:solidFill>
                  <a:schemeClr val="bg1"/>
                </a:solidFill>
                <a:latin typeface="Arial" panose="020B0604020202020204" pitchFamily="34" charset="0"/>
                <a:cs typeface="Arial" panose="020B0604020202020204" pitchFamily="34" charset="0"/>
              </a:rPr>
              <a:t>Components that Probably </a:t>
            </a:r>
            <a:r>
              <a:rPr lang="en-US" sz="2800" u="sng" dirty="0">
                <a:solidFill>
                  <a:schemeClr val="bg1"/>
                </a:solidFill>
                <a:latin typeface="Arial" panose="020B0604020202020204" pitchFamily="34" charset="0"/>
                <a:cs typeface="Arial" panose="020B0604020202020204" pitchFamily="34" charset="0"/>
              </a:rPr>
              <a:t>Cannot</a:t>
            </a:r>
            <a:r>
              <a:rPr lang="en-US" sz="2800" dirty="0">
                <a:solidFill>
                  <a:schemeClr val="bg1"/>
                </a:solidFill>
                <a:latin typeface="Arial" panose="020B0604020202020204" pitchFamily="34" charset="0"/>
                <a:cs typeface="Arial" panose="020B0604020202020204" pitchFamily="34" charset="0"/>
              </a:rPr>
              <a:t> be Modified</a:t>
            </a:r>
          </a:p>
        </p:txBody>
      </p:sp>
      <p:sp>
        <p:nvSpPr>
          <p:cNvPr id="96259" name="Rectangle 3"/>
          <p:cNvSpPr>
            <a:spLocks noGrp="1" noChangeArrowheads="1"/>
          </p:cNvSpPr>
          <p:nvPr>
            <p:ph idx="1"/>
          </p:nvPr>
        </p:nvSpPr>
        <p:spPr>
          <a:xfrm>
            <a:off x="2971800" y="1555572"/>
            <a:ext cx="6019800" cy="4525963"/>
          </a:xfrm>
          <a:noFill/>
          <a:effectLst>
            <a:softEdge rad="317500"/>
          </a:effectLst>
        </p:spPr>
        <p:txBody>
          <a:bodyPr vert="horz" lIns="91440" tIns="45720" rIns="91440" bIns="45720" rtlCol="0" anchor="t">
            <a:normAutofit/>
          </a:bodyPr>
          <a:lstStyle/>
          <a:p>
            <a:pPr marL="0" indent="0" eaLnBrk="1" hangingPunct="1">
              <a:spcBef>
                <a:spcPts val="600"/>
              </a:spcBef>
              <a:spcAft>
                <a:spcPts val="600"/>
              </a:spcAft>
              <a:buNone/>
              <a:defRPr/>
            </a:pPr>
            <a:r>
              <a:rPr lang="en-US" sz="2600" b="1" dirty="0"/>
              <a:t>Methods </a:t>
            </a:r>
          </a:p>
          <a:p>
            <a:pPr eaLnBrk="1" hangingPunct="1">
              <a:spcBef>
                <a:spcPts val="600"/>
              </a:spcBef>
              <a:spcAft>
                <a:spcPts val="600"/>
              </a:spcAft>
              <a:defRPr/>
            </a:pPr>
            <a:r>
              <a:rPr lang="en-US" sz="2200" dirty="0"/>
              <a:t>Change theoretical underpinning; mechanisms of change</a:t>
            </a:r>
          </a:p>
          <a:p>
            <a:pPr marL="0" indent="0" eaLnBrk="1" hangingPunct="1">
              <a:lnSpc>
                <a:spcPct val="110000"/>
              </a:lnSpc>
              <a:spcBef>
                <a:spcPts val="1200"/>
              </a:spcBef>
              <a:spcAft>
                <a:spcPts val="600"/>
              </a:spcAft>
              <a:buNone/>
              <a:defRPr/>
            </a:pPr>
            <a:r>
              <a:rPr lang="en-US" sz="2600" b="1" dirty="0"/>
              <a:t>Content</a:t>
            </a:r>
          </a:p>
          <a:p>
            <a:pPr eaLnBrk="1" hangingPunct="1">
              <a:lnSpc>
                <a:spcPct val="110000"/>
              </a:lnSpc>
              <a:spcBef>
                <a:spcPts val="600"/>
              </a:spcBef>
              <a:defRPr/>
            </a:pPr>
            <a:r>
              <a:rPr lang="en-US" sz="2200" dirty="0"/>
              <a:t>Change health topic/behavior addressed</a:t>
            </a:r>
          </a:p>
          <a:p>
            <a:pPr eaLnBrk="1" hangingPunct="1">
              <a:lnSpc>
                <a:spcPct val="110000"/>
              </a:lnSpc>
              <a:spcBef>
                <a:spcPts val="600"/>
              </a:spcBef>
              <a:defRPr/>
            </a:pPr>
            <a:r>
              <a:rPr lang="en-US" sz="2200" dirty="0"/>
              <a:t>Add activities that contradict or detract from the original EBI's goals</a:t>
            </a:r>
            <a:endParaRPr lang="en-US" sz="2200" dirty="0">
              <a:solidFill>
                <a:srgbClr val="FF0000"/>
              </a:solidFill>
            </a:endParaRPr>
          </a:p>
          <a:p>
            <a:pPr eaLnBrk="1" hangingPunct="1">
              <a:lnSpc>
                <a:spcPct val="110000"/>
              </a:lnSpc>
              <a:spcBef>
                <a:spcPts val="600"/>
              </a:spcBef>
              <a:defRPr/>
            </a:pPr>
            <a:r>
              <a:rPr lang="en-US" sz="2200" dirty="0"/>
              <a:t>Delete whole sections or major activities </a:t>
            </a:r>
          </a:p>
          <a:p>
            <a:pPr eaLnBrk="1" hangingPunct="1">
              <a:lnSpc>
                <a:spcPct val="110000"/>
              </a:lnSpc>
              <a:spcBef>
                <a:spcPts val="600"/>
              </a:spcBef>
              <a:defRPr/>
            </a:pPr>
            <a:r>
              <a:rPr lang="en-US" sz="2200" dirty="0"/>
              <a:t>Reduce duration and dose</a:t>
            </a:r>
          </a:p>
          <a:p>
            <a:pPr marL="0" indent="0">
              <a:buNone/>
              <a:defRPr/>
            </a:pPr>
            <a:endParaRPr lang="en-US" sz="1700" dirty="0">
              <a:latin typeface="Arial" pitchFamily="34" charset="0"/>
              <a:cs typeface="Arial" pitchFamily="34" charset="0"/>
            </a:endParaRPr>
          </a:p>
          <a:p>
            <a:pPr eaLnBrk="1" hangingPunct="1">
              <a:defRPr/>
            </a:pPr>
            <a:endParaRPr lang="en-US" sz="2400" dirty="0">
              <a:latin typeface="Arial" pitchFamily="34" charset="0"/>
              <a:cs typeface="Arial" pitchFamily="34" charset="0"/>
            </a:endParaRP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194187" y="1676400"/>
            <a:ext cx="2685874" cy="3922789"/>
          </a:xfrm>
          <a:prstGeom prst="rect">
            <a:avLst/>
          </a:prstGeom>
          <a:ln w="127000" cap="sq">
            <a:noFill/>
            <a:miter lim="800000"/>
          </a:ln>
          <a:effectLst>
            <a:outerShdw blurRad="57150" dist="50800" dir="2700000" algn="tl" rotWithShape="0">
              <a:srgbClr val="000000">
                <a:alpha val="40000"/>
              </a:srgbClr>
            </a:outerShdw>
          </a:effectLst>
        </p:spPr>
      </p:pic>
    </p:spTree>
    <p:custDataLst>
      <p:tags r:id="rId1"/>
    </p:custDataLst>
    <p:extLst>
      <p:ext uri="{BB962C8B-B14F-4D97-AF65-F5344CB8AC3E}">
        <p14:creationId xmlns:p14="http://schemas.microsoft.com/office/powerpoint/2010/main" val="198728137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381000" y="246248"/>
            <a:ext cx="8763000" cy="1143000"/>
          </a:xfrm>
        </p:spPr>
        <p:txBody>
          <a:bodyPr>
            <a:noAutofit/>
          </a:bodyPr>
          <a:lstStyle/>
          <a:p>
            <a:pPr algn="l" eaLnBrk="1" hangingPunct="1">
              <a:defRPr/>
            </a:pPr>
            <a:r>
              <a:rPr lang="en-US" dirty="0">
                <a:solidFill>
                  <a:schemeClr val="bg1"/>
                </a:solidFill>
                <a:latin typeface="Arial" panose="020B0604020202020204" pitchFamily="34" charset="0"/>
                <a:cs typeface="Arial" panose="020B0604020202020204" pitchFamily="34" charset="0"/>
              </a:rPr>
              <a:t>Yellow Light Adaptations: </a:t>
            </a:r>
            <a:r>
              <a:rPr lang="en-US" b="1" dirty="0">
                <a:solidFill>
                  <a:schemeClr val="bg1"/>
                </a:solidFill>
                <a:latin typeface="Arial" panose="020B0604020202020204" pitchFamily="34" charset="0"/>
                <a:cs typeface="Arial" panose="020B0604020202020204" pitchFamily="34" charset="0"/>
              </a:rPr>
              <a:t/>
            </a:r>
            <a:br>
              <a:rPr lang="en-US" b="1" dirty="0">
                <a:solidFill>
                  <a:schemeClr val="bg1"/>
                </a:solidFill>
                <a:latin typeface="Arial" panose="020B0604020202020204" pitchFamily="34" charset="0"/>
                <a:cs typeface="Arial" panose="020B0604020202020204" pitchFamily="34" charset="0"/>
              </a:rPr>
            </a:br>
            <a:r>
              <a:rPr lang="en-US" sz="2400" dirty="0">
                <a:solidFill>
                  <a:schemeClr val="bg1"/>
                </a:solidFill>
                <a:latin typeface="Arial" panose="020B0604020202020204" pitchFamily="34" charset="0"/>
                <a:cs typeface="Arial" panose="020B0604020202020204" pitchFamily="34" charset="0"/>
              </a:rPr>
              <a:t>Components that </a:t>
            </a:r>
            <a:r>
              <a:rPr lang="en-US" sz="2400" u="sng" dirty="0">
                <a:solidFill>
                  <a:schemeClr val="bg1"/>
                </a:solidFill>
                <a:latin typeface="Arial" panose="020B0604020202020204" pitchFamily="34" charset="0"/>
                <a:cs typeface="Arial" panose="020B0604020202020204" pitchFamily="34" charset="0"/>
              </a:rPr>
              <a:t>Can</a:t>
            </a:r>
            <a:r>
              <a:rPr lang="en-US" sz="2400" dirty="0">
                <a:solidFill>
                  <a:schemeClr val="bg1"/>
                </a:solidFill>
                <a:latin typeface="Arial" panose="020B0604020202020204" pitchFamily="34" charset="0"/>
                <a:cs typeface="Arial" panose="020B0604020202020204" pitchFamily="34" charset="0"/>
              </a:rPr>
              <a:t> Probably b</a:t>
            </a:r>
            <a:r>
              <a:rPr lang="en-US" sz="2400" dirty="0">
                <a:latin typeface="Arial" panose="020B0604020202020204" pitchFamily="34" charset="0"/>
                <a:cs typeface="Arial" panose="020B0604020202020204" pitchFamily="34" charset="0"/>
              </a:rPr>
              <a:t>e Changed </a:t>
            </a:r>
            <a:r>
              <a:rPr lang="en-US" sz="2400" u="sng" dirty="0">
                <a:latin typeface="Arial" panose="020B0604020202020204" pitchFamily="34" charset="0"/>
                <a:cs typeface="Arial" panose="020B0604020202020204" pitchFamily="34" charset="0"/>
              </a:rPr>
              <a:t>with Caution</a:t>
            </a:r>
            <a:endParaRPr lang="en-US" sz="2400" u="sng" dirty="0">
              <a:solidFill>
                <a:schemeClr val="bg1"/>
              </a:solidFill>
              <a:latin typeface="Arial" panose="020B0604020202020204" pitchFamily="34" charset="0"/>
              <a:cs typeface="Arial" panose="020B0604020202020204" pitchFamily="34" charset="0"/>
            </a:endParaRPr>
          </a:p>
        </p:txBody>
      </p:sp>
      <p:sp>
        <p:nvSpPr>
          <p:cNvPr id="19459" name="Rectangle 3"/>
          <p:cNvSpPr>
            <a:spLocks noGrp="1" noChangeArrowheads="1"/>
          </p:cNvSpPr>
          <p:nvPr>
            <p:ph idx="1"/>
          </p:nvPr>
        </p:nvSpPr>
        <p:spPr>
          <a:xfrm>
            <a:off x="457200" y="1524000"/>
            <a:ext cx="8229600" cy="4525963"/>
          </a:xfrm>
          <a:noFill/>
          <a:effectLst>
            <a:softEdge rad="317500"/>
          </a:effectLst>
        </p:spPr>
        <p:txBody>
          <a:bodyPr vert="horz" lIns="91440" tIns="45720" rIns="91440" bIns="45720" rtlCol="0" anchor="t">
            <a:normAutofit fontScale="25000" lnSpcReduction="20000"/>
          </a:bodyPr>
          <a:lstStyle/>
          <a:p>
            <a:pPr marL="0" indent="0">
              <a:lnSpc>
                <a:spcPct val="120000"/>
              </a:lnSpc>
              <a:spcBef>
                <a:spcPts val="0"/>
              </a:spcBef>
              <a:spcAft>
                <a:spcPts val="600"/>
              </a:spcAft>
              <a:buNone/>
            </a:pPr>
            <a:r>
              <a:rPr lang="en-US" sz="10400" b="1" dirty="0"/>
              <a:t>Methods and content</a:t>
            </a:r>
          </a:p>
          <a:p>
            <a:pPr>
              <a:lnSpc>
                <a:spcPct val="120000"/>
              </a:lnSpc>
              <a:spcBef>
                <a:spcPts val="600"/>
              </a:spcBef>
            </a:pPr>
            <a:r>
              <a:rPr lang="en-US" sz="8800" dirty="0"/>
              <a:t>Alter the length of program activities</a:t>
            </a:r>
          </a:p>
          <a:p>
            <a:pPr>
              <a:lnSpc>
                <a:spcPct val="120000"/>
              </a:lnSpc>
              <a:spcBef>
                <a:spcPts val="600"/>
              </a:spcBef>
            </a:pPr>
            <a:r>
              <a:rPr lang="en-US" sz="8800" dirty="0"/>
              <a:t>Change the order of sessions or sequence of activities</a:t>
            </a:r>
          </a:p>
          <a:p>
            <a:pPr>
              <a:lnSpc>
                <a:spcPct val="120000"/>
              </a:lnSpc>
              <a:spcBef>
                <a:spcPts val="600"/>
              </a:spcBef>
            </a:pPr>
            <a:r>
              <a:rPr lang="en-US" sz="8800" dirty="0"/>
              <a:t>Add activities to address other risk factors or behaviors</a:t>
            </a:r>
          </a:p>
          <a:p>
            <a:pPr>
              <a:lnSpc>
                <a:spcPct val="120000"/>
              </a:lnSpc>
              <a:spcBef>
                <a:spcPts val="600"/>
              </a:spcBef>
            </a:pPr>
            <a:r>
              <a:rPr lang="en-US" sz="8800" dirty="0"/>
              <a:t>Apply the EBI to a different population</a:t>
            </a:r>
            <a:endParaRPr lang="en-US" sz="8800" dirty="0">
              <a:solidFill>
                <a:srgbClr val="FF0000"/>
              </a:solidFill>
            </a:endParaRPr>
          </a:p>
          <a:p>
            <a:pPr marL="0" indent="0" eaLnBrk="1" hangingPunct="1">
              <a:lnSpc>
                <a:spcPct val="120000"/>
              </a:lnSpc>
              <a:spcBef>
                <a:spcPts val="1200"/>
              </a:spcBef>
              <a:spcAft>
                <a:spcPts val="600"/>
              </a:spcAft>
              <a:buNone/>
            </a:pPr>
            <a:r>
              <a:rPr lang="en-US" sz="10400" b="1" dirty="0">
                <a:latin typeface="Arial" pitchFamily="34" charset="0"/>
                <a:cs typeface="Arial" pitchFamily="34" charset="0"/>
              </a:rPr>
              <a:t>Delivery mechanisms</a:t>
            </a:r>
          </a:p>
          <a:p>
            <a:pPr eaLnBrk="1" hangingPunct="1">
              <a:lnSpc>
                <a:spcPct val="120000"/>
              </a:lnSpc>
              <a:spcBef>
                <a:spcPts val="600"/>
              </a:spcBef>
            </a:pPr>
            <a:r>
              <a:rPr lang="en-US" sz="8800" dirty="0"/>
              <a:t>Change delivery format/process</a:t>
            </a:r>
          </a:p>
          <a:p>
            <a:pPr eaLnBrk="1" hangingPunct="1">
              <a:lnSpc>
                <a:spcPct val="120000"/>
              </a:lnSpc>
              <a:spcBef>
                <a:spcPts val="600"/>
              </a:spcBef>
            </a:pPr>
            <a:r>
              <a:rPr lang="en-US" sz="8800" dirty="0"/>
              <a:t>Modify who delivers the program</a:t>
            </a:r>
          </a:p>
          <a:p>
            <a:pPr eaLnBrk="1" hangingPunct="1">
              <a:lnSpc>
                <a:spcPct val="120000"/>
              </a:lnSpc>
              <a:spcBef>
                <a:spcPts val="600"/>
              </a:spcBef>
            </a:pPr>
            <a:r>
              <a:rPr lang="en-US" sz="8800" dirty="0"/>
              <a:t>Change setting of delivery</a:t>
            </a:r>
          </a:p>
          <a:p>
            <a:pPr eaLnBrk="1" hangingPunct="1">
              <a:lnSpc>
                <a:spcPct val="120000"/>
              </a:lnSpc>
              <a:spcBef>
                <a:spcPts val="600"/>
              </a:spcBef>
            </a:pPr>
            <a:r>
              <a:rPr lang="en-US" sz="8800" dirty="0"/>
              <a:t>Substitute activities and/or materials </a:t>
            </a:r>
          </a:p>
          <a:p>
            <a:pPr>
              <a:spcBef>
                <a:spcPts val="1200"/>
              </a:spcBef>
            </a:pPr>
            <a:endParaRPr lang="en-US" sz="5500" dirty="0">
              <a:latin typeface="Arial" pitchFamily="34" charset="0"/>
              <a:cs typeface="Arial" pitchFamily="34" charset="0"/>
            </a:endParaRPr>
          </a:p>
          <a:p>
            <a:pPr eaLnBrk="1" hangingPunct="1">
              <a:lnSpc>
                <a:spcPct val="90000"/>
              </a:lnSpc>
              <a:spcBef>
                <a:spcPts val="1200"/>
              </a:spcBef>
            </a:pPr>
            <a:endParaRPr lang="en-US" sz="2400" dirty="0">
              <a:latin typeface="Arial" pitchFamily="34" charset="0"/>
              <a:cs typeface="Arial" pitchFamily="34" charset="0"/>
            </a:endParaRPr>
          </a:p>
        </p:txBody>
      </p: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5000" r="5000"/>
          <a:stretch/>
        </p:blipFill>
        <p:spPr>
          <a:xfrm>
            <a:off x="5781368" y="4495800"/>
            <a:ext cx="2905432" cy="1461852"/>
          </a:xfrm>
          <a:prstGeom prst="rect">
            <a:avLst/>
          </a:prstGeom>
          <a:ln w="127000" cap="sq">
            <a:noFill/>
            <a:miter lim="800000"/>
          </a:ln>
          <a:effectLst>
            <a:outerShdw blurRad="57150" dist="50800" dir="2700000" algn="tl" rotWithShape="0">
              <a:srgbClr val="000000">
                <a:alpha val="40000"/>
              </a:srgbClr>
            </a:outerShdw>
          </a:effectLst>
        </p:spPr>
      </p:pic>
    </p:spTree>
    <p:custDataLst>
      <p:tags r:id="rId1"/>
    </p:custDataLst>
    <p:extLst>
      <p:ext uri="{BB962C8B-B14F-4D97-AF65-F5344CB8AC3E}">
        <p14:creationId xmlns:p14="http://schemas.microsoft.com/office/powerpoint/2010/main" val="41749711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bwMode="auto">
          <a:xfrm>
            <a:off x="5943600" y="1828800"/>
            <a:ext cx="2819400" cy="3276600"/>
          </a:xfrm>
          <a:prstGeom prst="rect">
            <a:avLst/>
          </a:prstGeom>
          <a:ln w="127000" cap="sq">
            <a:no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
        <p:nvSpPr>
          <p:cNvPr id="18435" name="Rectangle 2"/>
          <p:cNvSpPr>
            <a:spLocks noGrp="1" noChangeArrowheads="1"/>
          </p:cNvSpPr>
          <p:nvPr>
            <p:ph type="title"/>
          </p:nvPr>
        </p:nvSpPr>
        <p:spPr>
          <a:xfrm>
            <a:off x="457200" y="256881"/>
            <a:ext cx="8763000" cy="1143000"/>
          </a:xfrm>
        </p:spPr>
        <p:txBody>
          <a:bodyPr>
            <a:normAutofit fontScale="90000"/>
          </a:bodyPr>
          <a:lstStyle/>
          <a:p>
            <a:pPr algn="l" eaLnBrk="1" hangingPunct="1"/>
            <a:r>
              <a:rPr lang="en-US" sz="4200" dirty="0">
                <a:solidFill>
                  <a:schemeClr val="bg1"/>
                </a:solidFill>
                <a:latin typeface="Arial" panose="020B0604020202020204" pitchFamily="34" charset="0"/>
                <a:cs typeface="Arial" panose="020B0604020202020204" pitchFamily="34" charset="0"/>
              </a:rPr>
              <a:t>Green Light Adaptations: </a:t>
            </a:r>
            <a:br>
              <a:rPr lang="en-US" sz="4200" dirty="0">
                <a:solidFill>
                  <a:schemeClr val="bg1"/>
                </a:solidFill>
                <a:latin typeface="Arial" panose="020B0604020202020204" pitchFamily="34" charset="0"/>
                <a:cs typeface="Arial" panose="020B0604020202020204" pitchFamily="34" charset="0"/>
              </a:rPr>
            </a:br>
            <a:r>
              <a:rPr lang="en-US" sz="3200" dirty="0">
                <a:solidFill>
                  <a:schemeClr val="bg1"/>
                </a:solidFill>
                <a:latin typeface="Arial" panose="020B0604020202020204" pitchFamily="34" charset="0"/>
                <a:cs typeface="Arial" panose="020B0604020202020204" pitchFamily="34" charset="0"/>
              </a:rPr>
              <a:t>Components that </a:t>
            </a:r>
            <a:r>
              <a:rPr lang="en-US" sz="3200" u="sng" dirty="0">
                <a:solidFill>
                  <a:schemeClr val="bg1"/>
                </a:solidFill>
                <a:latin typeface="Arial" panose="020B0604020202020204" pitchFamily="34" charset="0"/>
                <a:cs typeface="Arial" panose="020B0604020202020204" pitchFamily="34" charset="0"/>
              </a:rPr>
              <a:t>Can</a:t>
            </a:r>
            <a:r>
              <a:rPr lang="en-US" sz="3200" dirty="0">
                <a:solidFill>
                  <a:schemeClr val="bg1"/>
                </a:solidFill>
                <a:latin typeface="Arial" panose="020B0604020202020204" pitchFamily="34" charset="0"/>
                <a:cs typeface="Arial" panose="020B0604020202020204" pitchFamily="34" charset="0"/>
              </a:rPr>
              <a:t> Probably be Modified</a:t>
            </a:r>
          </a:p>
        </p:txBody>
      </p:sp>
      <p:sp>
        <p:nvSpPr>
          <p:cNvPr id="18436" name="Rectangle 3"/>
          <p:cNvSpPr>
            <a:spLocks noGrp="1" noChangeArrowheads="1"/>
          </p:cNvSpPr>
          <p:nvPr>
            <p:ph idx="1"/>
          </p:nvPr>
        </p:nvSpPr>
        <p:spPr>
          <a:xfrm>
            <a:off x="457200" y="1524000"/>
            <a:ext cx="5257800" cy="4525963"/>
          </a:xfrm>
          <a:noFill/>
          <a:effectLst>
            <a:softEdge rad="317500"/>
          </a:effectLst>
        </p:spPr>
        <p:txBody>
          <a:bodyPr>
            <a:noAutofit/>
          </a:bodyPr>
          <a:lstStyle/>
          <a:p>
            <a:pPr marL="0" indent="0">
              <a:spcBef>
                <a:spcPts val="600"/>
              </a:spcBef>
              <a:spcAft>
                <a:spcPts val="1200"/>
              </a:spcAft>
              <a:buNone/>
            </a:pPr>
            <a:r>
              <a:rPr lang="en-US" sz="2600" b="1" dirty="0"/>
              <a:t>Minor adaptations </a:t>
            </a:r>
            <a:r>
              <a:rPr lang="en-US" sz="2600" dirty="0"/>
              <a:t>to increase reach, receptivity, and participation</a:t>
            </a:r>
          </a:p>
          <a:p>
            <a:pPr>
              <a:spcBef>
                <a:spcPts val="600"/>
              </a:spcBef>
            </a:pPr>
            <a:r>
              <a:rPr lang="en-US" sz="2200" dirty="0"/>
              <a:t>Update and/or customize statistics and guidelines</a:t>
            </a:r>
          </a:p>
          <a:p>
            <a:pPr>
              <a:spcBef>
                <a:spcPts val="600"/>
              </a:spcBef>
            </a:pPr>
            <a:r>
              <a:rPr lang="en-US" sz="2200" dirty="0"/>
              <a:t>Customize program materials to fit the priority population such as changing names, pictures, wording, etc.</a:t>
            </a:r>
          </a:p>
          <a:p>
            <a:pPr>
              <a:spcBef>
                <a:spcPts val="600"/>
              </a:spcBef>
            </a:pPr>
            <a:r>
              <a:rPr lang="en-US" sz="2200" dirty="0"/>
              <a:t>Change ways to recruit and/or engage priority population</a:t>
            </a:r>
          </a:p>
        </p:txBody>
      </p:sp>
    </p:spTree>
    <p:custDataLst>
      <p:tags r:id="rId1"/>
    </p:custDataLst>
    <p:extLst>
      <p:ext uri="{BB962C8B-B14F-4D97-AF65-F5344CB8AC3E}">
        <p14:creationId xmlns:p14="http://schemas.microsoft.com/office/powerpoint/2010/main" val="3441827055"/>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88778"/>
            <a:ext cx="8763000" cy="1143000"/>
          </a:xfrm>
        </p:spPr>
        <p:txBody>
          <a:bodyPr>
            <a:normAutofit/>
          </a:bodyPr>
          <a:lstStyle/>
          <a:p>
            <a:pPr algn="l"/>
            <a:r>
              <a:rPr lang="en-US" sz="4000" dirty="0">
                <a:latin typeface="Arial" panose="020B0604020202020204" pitchFamily="34" charset="0"/>
                <a:cs typeface="Arial" panose="020B0604020202020204" pitchFamily="34" charset="0"/>
              </a:rPr>
              <a:t>Example: FLU-FIT Program</a:t>
            </a:r>
          </a:p>
        </p:txBody>
      </p:sp>
      <p:pic>
        <p:nvPicPr>
          <p:cNvPr id="5" name="Picture 4"/>
          <p:cNvPicPr/>
          <p:nvPr/>
        </p:nvPicPr>
        <p:blipFill>
          <a:blip r:embed="rId4"/>
          <a:stretch>
            <a:fillRect/>
          </a:stretch>
        </p:blipFill>
        <p:spPr>
          <a:xfrm>
            <a:off x="5752164" y="1417638"/>
            <a:ext cx="3035417" cy="990600"/>
          </a:xfrm>
          <a:prstGeom prst="rect">
            <a:avLst/>
          </a:prstGeom>
        </p:spPr>
      </p:pic>
      <p:sp>
        <p:nvSpPr>
          <p:cNvPr id="10" name="Content Placeholder 6"/>
          <p:cNvSpPr>
            <a:spLocks noGrp="1"/>
          </p:cNvSpPr>
          <p:nvPr>
            <p:ph idx="1"/>
          </p:nvPr>
        </p:nvSpPr>
        <p:spPr>
          <a:xfrm>
            <a:off x="457200" y="1524000"/>
            <a:ext cx="8458200" cy="4525963"/>
          </a:xfrm>
        </p:spPr>
        <p:txBody>
          <a:bodyPr>
            <a:normAutofit fontScale="62500" lnSpcReduction="20000"/>
          </a:bodyPr>
          <a:lstStyle/>
          <a:p>
            <a:pPr marL="0" indent="0">
              <a:lnSpc>
                <a:spcPct val="120000"/>
              </a:lnSpc>
              <a:spcBef>
                <a:spcPts val="300"/>
              </a:spcBef>
              <a:buNone/>
            </a:pPr>
            <a:r>
              <a:rPr lang="en-US" sz="3400" dirty="0"/>
              <a:t>Core Elements:</a:t>
            </a:r>
          </a:p>
          <a:p>
            <a:pPr>
              <a:lnSpc>
                <a:spcPct val="120000"/>
              </a:lnSpc>
              <a:spcBef>
                <a:spcPts val="300"/>
              </a:spcBef>
            </a:pPr>
            <a:r>
              <a:rPr lang="en-US" dirty="0"/>
              <a:t>Mailed announcements</a:t>
            </a:r>
          </a:p>
          <a:p>
            <a:pPr>
              <a:lnSpc>
                <a:spcPct val="120000"/>
              </a:lnSpc>
              <a:spcBef>
                <a:spcPts val="300"/>
              </a:spcBef>
            </a:pPr>
            <a:r>
              <a:rPr lang="en-US" dirty="0"/>
              <a:t>Clinic posters to advertise program</a:t>
            </a:r>
          </a:p>
          <a:p>
            <a:pPr>
              <a:lnSpc>
                <a:spcPct val="120000"/>
              </a:lnSpc>
              <a:spcBef>
                <a:spcPts val="300"/>
              </a:spcBef>
            </a:pPr>
            <a:r>
              <a:rPr lang="en-US" dirty="0"/>
              <a:t>Algorithms for patient flow and for using electronic medical records to assess </a:t>
            </a:r>
            <a:r>
              <a:rPr lang="en-US" dirty="0" err="1"/>
              <a:t>iFOBT</a:t>
            </a:r>
            <a:r>
              <a:rPr lang="en-US" dirty="0"/>
              <a:t>/FIT eligibility</a:t>
            </a:r>
          </a:p>
          <a:p>
            <a:pPr>
              <a:lnSpc>
                <a:spcPct val="120000"/>
              </a:lnSpc>
              <a:spcBef>
                <a:spcPts val="300"/>
              </a:spcBef>
            </a:pPr>
            <a:r>
              <a:rPr lang="en-US" dirty="0"/>
              <a:t>Script to introduce </a:t>
            </a:r>
            <a:r>
              <a:rPr lang="en-US" dirty="0" err="1"/>
              <a:t>iFOBT</a:t>
            </a:r>
            <a:r>
              <a:rPr lang="en-US" dirty="0"/>
              <a:t>/FIT with flu shots to patients</a:t>
            </a:r>
          </a:p>
          <a:p>
            <a:pPr>
              <a:lnSpc>
                <a:spcPct val="120000"/>
              </a:lnSpc>
              <a:spcBef>
                <a:spcPts val="300"/>
              </a:spcBef>
            </a:pPr>
            <a:r>
              <a:rPr lang="en-US" dirty="0"/>
              <a:t>Visual aids when offering </a:t>
            </a:r>
            <a:r>
              <a:rPr lang="en-US" dirty="0" err="1"/>
              <a:t>iFOBT</a:t>
            </a:r>
            <a:r>
              <a:rPr lang="en-US" dirty="0"/>
              <a:t>/FIT</a:t>
            </a:r>
          </a:p>
          <a:p>
            <a:pPr>
              <a:lnSpc>
                <a:spcPct val="120000"/>
              </a:lnSpc>
              <a:spcBef>
                <a:spcPts val="300"/>
              </a:spcBef>
            </a:pPr>
            <a:r>
              <a:rPr lang="en-US" dirty="0"/>
              <a:t>Multilingual materials to explain why colorectal cancer screening is important, written instructions, and video instructions (can play on computer at location)</a:t>
            </a:r>
          </a:p>
          <a:p>
            <a:pPr>
              <a:lnSpc>
                <a:spcPct val="120000"/>
              </a:lnSpc>
              <a:spcBef>
                <a:spcPts val="300"/>
              </a:spcBef>
            </a:pPr>
            <a:r>
              <a:rPr lang="en-US" dirty="0"/>
              <a:t>Pre-addressed and pre-stamped mailing pouches</a:t>
            </a:r>
          </a:p>
          <a:p>
            <a:pPr>
              <a:lnSpc>
                <a:spcPct val="120000"/>
              </a:lnSpc>
              <a:spcBef>
                <a:spcPts val="300"/>
              </a:spcBef>
            </a:pPr>
            <a:r>
              <a:rPr lang="en-US" dirty="0"/>
              <a:t>Log sheet to record flu shots and </a:t>
            </a:r>
            <a:r>
              <a:rPr lang="en-US" dirty="0" err="1"/>
              <a:t>iFOBT</a:t>
            </a:r>
            <a:r>
              <a:rPr lang="en-US" dirty="0"/>
              <a:t>/FIT kits dispensed</a:t>
            </a:r>
          </a:p>
          <a:p>
            <a:pPr>
              <a:lnSpc>
                <a:spcPct val="120000"/>
              </a:lnSpc>
              <a:spcBef>
                <a:spcPts val="300"/>
              </a:spcBef>
            </a:pPr>
            <a:r>
              <a:rPr lang="en-US" dirty="0"/>
              <a:t>Clinic nursing staff – 1 to 2 hours of staff training are required initially, with periodic brief review and reinforcement of program by a practice team leader or supervisor</a:t>
            </a:r>
          </a:p>
        </p:txBody>
      </p:sp>
    </p:spTree>
    <p:custDataLst>
      <p:tags r:id="rId1"/>
    </p:custDataLst>
    <p:extLst>
      <p:ext uri="{BB962C8B-B14F-4D97-AF65-F5344CB8AC3E}">
        <p14:creationId xmlns:p14="http://schemas.microsoft.com/office/powerpoint/2010/main" val="558510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Adaptation Quiz</a:t>
            </a:r>
          </a:p>
        </p:txBody>
      </p:sp>
      <p:sp>
        <p:nvSpPr>
          <p:cNvPr id="5" name="Content Placeholder 4"/>
          <p:cNvSpPr>
            <a:spLocks noGrp="1"/>
          </p:cNvSpPr>
          <p:nvPr>
            <p:ph idx="1"/>
          </p:nvPr>
        </p:nvSpPr>
        <p:spPr>
          <a:xfrm>
            <a:off x="152400" y="1417638"/>
            <a:ext cx="8686800" cy="4708525"/>
          </a:xfrm>
        </p:spPr>
        <p:txBody>
          <a:bodyPr>
            <a:normAutofit fontScale="55000" lnSpcReduction="20000"/>
          </a:bodyPr>
          <a:lstStyle/>
          <a:p>
            <a:pPr marL="0" indent="0">
              <a:lnSpc>
                <a:spcPct val="120000"/>
              </a:lnSpc>
              <a:spcBef>
                <a:spcPts val="600"/>
              </a:spcBef>
              <a:buNone/>
            </a:pPr>
            <a:r>
              <a:rPr lang="en-US" sz="3600" dirty="0"/>
              <a:t>You would like to replicate the FLU-FIT Program for use for worksite in a rural community (where the local health department serves as clinic staff). Would the following adaptions be:</a:t>
            </a:r>
          </a:p>
          <a:p>
            <a:pPr marL="0" indent="0">
              <a:lnSpc>
                <a:spcPct val="120000"/>
              </a:lnSpc>
              <a:spcBef>
                <a:spcPts val="600"/>
              </a:spcBef>
              <a:buNone/>
            </a:pPr>
            <a:r>
              <a:rPr lang="en-US" sz="3600" b="1" dirty="0">
                <a:solidFill>
                  <a:srgbClr val="FF0000"/>
                </a:solidFill>
              </a:rPr>
              <a:t>                        A. Red</a:t>
            </a:r>
            <a:r>
              <a:rPr lang="en-US" sz="3600" b="1" dirty="0"/>
              <a:t>, </a:t>
            </a:r>
            <a:r>
              <a:rPr lang="en-US" sz="3600" b="1" dirty="0">
                <a:solidFill>
                  <a:srgbClr val="FFC000"/>
                </a:solidFill>
              </a:rPr>
              <a:t>B. Yellow</a:t>
            </a:r>
            <a:r>
              <a:rPr lang="en-US" sz="3600" b="1" dirty="0"/>
              <a:t>, </a:t>
            </a:r>
            <a:r>
              <a:rPr lang="en-US" sz="3600" dirty="0"/>
              <a:t>or</a:t>
            </a:r>
            <a:r>
              <a:rPr lang="en-US" sz="3600" b="1" dirty="0"/>
              <a:t> </a:t>
            </a:r>
            <a:r>
              <a:rPr lang="en-US" sz="3600" b="1" dirty="0">
                <a:solidFill>
                  <a:srgbClr val="00B050"/>
                </a:solidFill>
              </a:rPr>
              <a:t>C. Green</a:t>
            </a:r>
          </a:p>
          <a:p>
            <a:pPr marL="0" indent="0">
              <a:lnSpc>
                <a:spcPct val="120000"/>
              </a:lnSpc>
              <a:spcBef>
                <a:spcPts val="600"/>
              </a:spcBef>
              <a:buNone/>
            </a:pPr>
            <a:endParaRPr lang="en-US" sz="3600" b="1" dirty="0">
              <a:solidFill>
                <a:srgbClr val="00B050"/>
              </a:solidFill>
            </a:endParaRPr>
          </a:p>
          <a:p>
            <a:pPr marL="514350" indent="-514350">
              <a:lnSpc>
                <a:spcPct val="120000"/>
              </a:lnSpc>
              <a:spcBef>
                <a:spcPts val="600"/>
              </a:spcBef>
              <a:buFont typeface="+mj-lt"/>
              <a:buAutoNum type="arabicPeriod"/>
            </a:pPr>
            <a:r>
              <a:rPr lang="en-US" sz="3500" dirty="0"/>
              <a:t>Add worksite logo to announcements and poster materials?</a:t>
            </a:r>
          </a:p>
          <a:p>
            <a:pPr marL="514350" indent="-514350">
              <a:lnSpc>
                <a:spcPct val="120000"/>
              </a:lnSpc>
              <a:spcBef>
                <a:spcPts val="600"/>
              </a:spcBef>
              <a:buFont typeface="+mj-lt"/>
              <a:buAutoNum type="arabicPeriod"/>
            </a:pPr>
            <a:r>
              <a:rPr lang="en-US" sz="3500" dirty="0"/>
              <a:t>Eliminate log sheet to record flu shots and </a:t>
            </a:r>
            <a:r>
              <a:rPr lang="en-US" sz="3500" dirty="0" err="1"/>
              <a:t>iFOBT</a:t>
            </a:r>
            <a:r>
              <a:rPr lang="en-US" sz="3500" dirty="0"/>
              <a:t>/FIT/kits dispensed?</a:t>
            </a:r>
          </a:p>
          <a:p>
            <a:pPr marL="514350" indent="-514350">
              <a:lnSpc>
                <a:spcPct val="120000"/>
              </a:lnSpc>
              <a:spcBef>
                <a:spcPts val="600"/>
              </a:spcBef>
              <a:buFont typeface="+mj-lt"/>
              <a:buAutoNum type="arabicPeriod"/>
            </a:pPr>
            <a:r>
              <a:rPr lang="en-US" sz="3500" dirty="0"/>
              <a:t>Have a staff person who is an excellent trainer and is familiar with the program to conduct required clinic staff training?</a:t>
            </a:r>
          </a:p>
          <a:p>
            <a:pPr marL="514350" indent="-514350">
              <a:lnSpc>
                <a:spcPct val="120000"/>
              </a:lnSpc>
              <a:spcBef>
                <a:spcPts val="600"/>
              </a:spcBef>
              <a:buFont typeface="+mj-lt"/>
              <a:buAutoNum type="arabicPeriod"/>
            </a:pPr>
            <a:r>
              <a:rPr lang="en-US" sz="3500" dirty="0"/>
              <a:t>Play the videos for participants on a TV instead of a computer?</a:t>
            </a:r>
          </a:p>
          <a:p>
            <a:pPr marL="514350" indent="-514350">
              <a:lnSpc>
                <a:spcPct val="120000"/>
              </a:lnSpc>
              <a:spcBef>
                <a:spcPts val="600"/>
              </a:spcBef>
              <a:buFont typeface="+mj-lt"/>
              <a:buAutoNum type="arabicPeriod"/>
            </a:pPr>
            <a:r>
              <a:rPr lang="en-US" sz="3500" dirty="0"/>
              <a:t>Include patients in the program outside of the 50-75 age category?</a:t>
            </a:r>
            <a:endParaRPr lang="en-US" dirty="0"/>
          </a:p>
        </p:txBody>
      </p:sp>
    </p:spTree>
    <p:custDataLst>
      <p:tags r:id="rId1"/>
    </p:custDataLst>
    <p:extLst>
      <p:ext uri="{BB962C8B-B14F-4D97-AF65-F5344CB8AC3E}">
        <p14:creationId xmlns:p14="http://schemas.microsoft.com/office/powerpoint/2010/main" val="3992013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304800" y="308543"/>
            <a:ext cx="8415337" cy="990600"/>
          </a:xfrm>
        </p:spPr>
        <p:txBody>
          <a:bodyPr>
            <a:normAutofit/>
          </a:bodyPr>
          <a:lstStyle/>
          <a:p>
            <a:pPr algn="l" eaLnBrk="1" hangingPunct="1"/>
            <a:r>
              <a:rPr lang="en-US" altLang="en-US" sz="4000" dirty="0">
                <a:latin typeface="Arial" panose="020B0604020202020204" pitchFamily="34" charset="0"/>
                <a:cs typeface="Arial" panose="020B0604020202020204" pitchFamily="34" charset="0"/>
              </a:rPr>
              <a:t>Example: Body and Soul Program </a:t>
            </a:r>
          </a:p>
        </p:txBody>
      </p:sp>
      <p:sp>
        <p:nvSpPr>
          <p:cNvPr id="13315" name="Rectangle 3"/>
          <p:cNvSpPr>
            <a:spLocks noGrp="1" noChangeArrowheads="1"/>
          </p:cNvSpPr>
          <p:nvPr>
            <p:ph type="body" idx="1"/>
          </p:nvPr>
        </p:nvSpPr>
        <p:spPr>
          <a:xfrm>
            <a:off x="304800" y="1519238"/>
            <a:ext cx="8229600" cy="4271962"/>
          </a:xfrm>
          <a:solidFill>
            <a:schemeClr val="bg1"/>
          </a:solidFill>
          <a:effectLst>
            <a:softEdge rad="317500"/>
          </a:effectLst>
        </p:spPr>
        <p:txBody>
          <a:bodyPr>
            <a:normAutofit fontScale="70000" lnSpcReduction="20000"/>
          </a:bodyPr>
          <a:lstStyle/>
          <a:p>
            <a:pPr marL="0" indent="0" eaLnBrk="1" hangingPunct="1">
              <a:lnSpc>
                <a:spcPct val="120000"/>
              </a:lnSpc>
              <a:spcBef>
                <a:spcPts val="600"/>
              </a:spcBef>
              <a:buFontTx/>
              <a:buNone/>
              <a:defRPr/>
            </a:pPr>
            <a:r>
              <a:rPr lang="en-US" sz="3400" dirty="0"/>
              <a:t>Body &amp; Soul is an evidence-based program for African American churches to promote consumption of more fruits and vegetables. There are 6 program core elements:</a:t>
            </a:r>
          </a:p>
          <a:p>
            <a:pPr marL="0" indent="0" eaLnBrk="1" hangingPunct="1">
              <a:lnSpc>
                <a:spcPct val="120000"/>
              </a:lnSpc>
              <a:spcBef>
                <a:spcPts val="1200"/>
              </a:spcBef>
              <a:buFontTx/>
              <a:buNone/>
              <a:defRPr/>
            </a:pPr>
            <a:endParaRPr lang="en-US" dirty="0"/>
          </a:p>
          <a:p>
            <a:pPr eaLnBrk="1" hangingPunct="1">
              <a:lnSpc>
                <a:spcPct val="120000"/>
              </a:lnSpc>
              <a:spcBef>
                <a:spcPts val="600"/>
              </a:spcBef>
              <a:defRPr/>
            </a:pPr>
            <a:r>
              <a:rPr lang="en-US" dirty="0"/>
              <a:t>Project Committee</a:t>
            </a:r>
          </a:p>
          <a:p>
            <a:pPr eaLnBrk="1" hangingPunct="1">
              <a:lnSpc>
                <a:spcPct val="120000"/>
              </a:lnSpc>
              <a:spcBef>
                <a:spcPts val="600"/>
              </a:spcBef>
              <a:defRPr/>
            </a:pPr>
            <a:r>
              <a:rPr lang="en-US" dirty="0"/>
              <a:t>Kick-off event</a:t>
            </a:r>
          </a:p>
          <a:p>
            <a:pPr eaLnBrk="1" hangingPunct="1">
              <a:lnSpc>
                <a:spcPct val="120000"/>
              </a:lnSpc>
              <a:spcBef>
                <a:spcPts val="600"/>
              </a:spcBef>
              <a:defRPr/>
            </a:pPr>
            <a:r>
              <a:rPr lang="en-US" dirty="0"/>
              <a:t>At least 3 church-wide nutrition events</a:t>
            </a:r>
          </a:p>
          <a:p>
            <a:pPr eaLnBrk="1" hangingPunct="1">
              <a:lnSpc>
                <a:spcPct val="120000"/>
              </a:lnSpc>
              <a:spcBef>
                <a:spcPts val="600"/>
              </a:spcBef>
              <a:defRPr/>
            </a:pPr>
            <a:r>
              <a:rPr lang="en-US" dirty="0"/>
              <a:t>At least 1 additional event involving the pastor</a:t>
            </a:r>
          </a:p>
          <a:p>
            <a:pPr eaLnBrk="1" hangingPunct="1">
              <a:lnSpc>
                <a:spcPct val="120000"/>
              </a:lnSpc>
              <a:spcBef>
                <a:spcPts val="600"/>
              </a:spcBef>
              <a:defRPr/>
            </a:pPr>
            <a:r>
              <a:rPr lang="en-US" dirty="0"/>
              <a:t>At least 1 church food habit change (policy change) </a:t>
            </a:r>
          </a:p>
          <a:p>
            <a:pPr eaLnBrk="1" hangingPunct="1">
              <a:lnSpc>
                <a:spcPct val="120000"/>
              </a:lnSpc>
              <a:spcBef>
                <a:spcPts val="600"/>
              </a:spcBef>
              <a:defRPr/>
            </a:pPr>
            <a:r>
              <a:rPr lang="en-US" dirty="0"/>
              <a:t>2 motivational counseling calls by volunteers to each participant</a:t>
            </a:r>
          </a:p>
          <a:p>
            <a:pPr eaLnBrk="1" hangingPunct="1">
              <a:lnSpc>
                <a:spcPct val="90000"/>
              </a:lnSpc>
              <a:defRPr/>
            </a:pPr>
            <a:endParaRPr lang="en-US" dirty="0"/>
          </a:p>
        </p:txBody>
      </p:sp>
      <p:pic>
        <p:nvPicPr>
          <p:cNvPr id="1024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1" y="2971800"/>
            <a:ext cx="2674938" cy="1765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779228636"/>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Adaptation Quiz</a:t>
            </a:r>
          </a:p>
        </p:txBody>
      </p:sp>
      <p:sp>
        <p:nvSpPr>
          <p:cNvPr id="5" name="Content Placeholder 4"/>
          <p:cNvSpPr>
            <a:spLocks noGrp="1"/>
          </p:cNvSpPr>
          <p:nvPr>
            <p:ph idx="1"/>
          </p:nvPr>
        </p:nvSpPr>
        <p:spPr>
          <a:xfrm>
            <a:off x="152400" y="1417638"/>
            <a:ext cx="8763000" cy="4830762"/>
          </a:xfrm>
        </p:spPr>
        <p:txBody>
          <a:bodyPr>
            <a:normAutofit fontScale="85000" lnSpcReduction="20000"/>
          </a:bodyPr>
          <a:lstStyle/>
          <a:p>
            <a:pPr marL="0" indent="0">
              <a:lnSpc>
                <a:spcPct val="120000"/>
              </a:lnSpc>
              <a:spcBef>
                <a:spcPts val="600"/>
              </a:spcBef>
              <a:buNone/>
            </a:pPr>
            <a:r>
              <a:rPr lang="en-US" sz="3600" dirty="0"/>
              <a:t>You would like to replicate the Body &amp; Soul Program with a Latino community in rural Iowa. Would the following adaptions be:</a:t>
            </a:r>
          </a:p>
          <a:p>
            <a:pPr marL="0" indent="0">
              <a:lnSpc>
                <a:spcPct val="120000"/>
              </a:lnSpc>
              <a:spcBef>
                <a:spcPts val="600"/>
              </a:spcBef>
              <a:buNone/>
            </a:pPr>
            <a:r>
              <a:rPr lang="en-US" sz="3600" b="1" dirty="0">
                <a:solidFill>
                  <a:srgbClr val="FF0000"/>
                </a:solidFill>
              </a:rPr>
              <a:t>              A. Red</a:t>
            </a:r>
            <a:r>
              <a:rPr lang="en-US" sz="3600" b="1" dirty="0"/>
              <a:t>, </a:t>
            </a:r>
            <a:r>
              <a:rPr lang="en-US" sz="3600" b="1" dirty="0">
                <a:solidFill>
                  <a:srgbClr val="FFC000"/>
                </a:solidFill>
              </a:rPr>
              <a:t>B. Yellow</a:t>
            </a:r>
            <a:r>
              <a:rPr lang="en-US" sz="3600" b="1" dirty="0"/>
              <a:t>, </a:t>
            </a:r>
            <a:r>
              <a:rPr lang="en-US" sz="3600" dirty="0"/>
              <a:t>or</a:t>
            </a:r>
            <a:r>
              <a:rPr lang="en-US" sz="3600" b="1" dirty="0"/>
              <a:t> </a:t>
            </a:r>
            <a:r>
              <a:rPr lang="en-US" sz="3600" b="1" dirty="0">
                <a:solidFill>
                  <a:srgbClr val="00B050"/>
                </a:solidFill>
              </a:rPr>
              <a:t>C. Green</a:t>
            </a:r>
          </a:p>
          <a:p>
            <a:pPr marL="514350" indent="-514350">
              <a:lnSpc>
                <a:spcPct val="120000"/>
              </a:lnSpc>
              <a:spcBef>
                <a:spcPts val="600"/>
              </a:spcBef>
              <a:buFont typeface="+mj-lt"/>
              <a:buAutoNum type="arabicPeriod"/>
            </a:pPr>
            <a:r>
              <a:rPr lang="en-US" dirty="0"/>
              <a:t>Update program materials to Spanish?</a:t>
            </a:r>
          </a:p>
          <a:p>
            <a:pPr marL="514350" indent="-514350">
              <a:lnSpc>
                <a:spcPct val="120000"/>
              </a:lnSpc>
              <a:spcBef>
                <a:spcPts val="600"/>
              </a:spcBef>
              <a:buFont typeface="+mj-lt"/>
              <a:buAutoNum type="arabicPeriod"/>
            </a:pPr>
            <a:r>
              <a:rPr lang="en-US" dirty="0"/>
              <a:t>Omit Kick-off event?</a:t>
            </a:r>
          </a:p>
          <a:p>
            <a:pPr marL="514350" indent="-514350">
              <a:lnSpc>
                <a:spcPct val="120000"/>
              </a:lnSpc>
              <a:spcBef>
                <a:spcPts val="600"/>
              </a:spcBef>
              <a:buFont typeface="+mj-lt"/>
              <a:buAutoNum type="arabicPeriod"/>
            </a:pPr>
            <a:r>
              <a:rPr lang="en-US" dirty="0"/>
              <a:t>Host 4-5 church-wide nutrition events?</a:t>
            </a:r>
          </a:p>
          <a:p>
            <a:pPr marL="514350" indent="-514350">
              <a:lnSpc>
                <a:spcPct val="120000"/>
              </a:lnSpc>
              <a:spcBef>
                <a:spcPts val="600"/>
              </a:spcBef>
              <a:buFont typeface="+mj-lt"/>
              <a:buAutoNum type="arabicPeriod"/>
            </a:pPr>
            <a:r>
              <a:rPr lang="en-US" dirty="0"/>
              <a:t>Adapt recipes to target population?</a:t>
            </a:r>
          </a:p>
          <a:p>
            <a:pPr marL="514350" indent="-514350">
              <a:lnSpc>
                <a:spcPct val="120000"/>
              </a:lnSpc>
              <a:spcBef>
                <a:spcPts val="600"/>
              </a:spcBef>
              <a:buFont typeface="+mj-lt"/>
              <a:buAutoNum type="arabicPeriod"/>
            </a:pPr>
            <a:r>
              <a:rPr lang="en-US" dirty="0"/>
              <a:t>Have guest speaker host additional event instead of pastor?</a:t>
            </a:r>
            <a:endParaRPr lang="en-US" sz="2400" dirty="0"/>
          </a:p>
        </p:txBody>
      </p:sp>
    </p:spTree>
    <p:custDataLst>
      <p:tags r:id="rId1"/>
    </p:custDataLst>
    <p:extLst>
      <p:ext uri="{BB962C8B-B14F-4D97-AF65-F5344CB8AC3E}">
        <p14:creationId xmlns:p14="http://schemas.microsoft.com/office/powerpoint/2010/main" val="7329201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a:xfrm>
            <a:off x="-76200" y="309654"/>
            <a:ext cx="8763000" cy="1143000"/>
          </a:xfrm>
        </p:spPr>
        <p:txBody>
          <a:bodyPr>
            <a:normAutofit/>
          </a:bodyPr>
          <a:lstStyle/>
          <a:p>
            <a:r>
              <a:rPr lang="en-US" sz="4000" dirty="0">
                <a:latin typeface="Arial" panose="020B0604020202020204" pitchFamily="34" charset="0"/>
                <a:cs typeface="Arial" panose="020B0604020202020204" pitchFamily="34" charset="0"/>
              </a:rPr>
              <a:t>Assess Importance of Adaptations</a:t>
            </a:r>
          </a:p>
        </p:txBody>
      </p:sp>
      <p:sp>
        <p:nvSpPr>
          <p:cNvPr id="3" name="Content Placeholder 2"/>
          <p:cNvSpPr>
            <a:spLocks noGrp="1"/>
          </p:cNvSpPr>
          <p:nvPr>
            <p:ph idx="1"/>
            <p:extLst/>
          </p:nvPr>
        </p:nvSpPr>
        <p:spPr>
          <a:xfrm>
            <a:off x="266700" y="1600200"/>
            <a:ext cx="8077200" cy="4525963"/>
          </a:xfrm>
        </p:spPr>
        <p:txBody>
          <a:bodyPr vert="horz" lIns="91440" tIns="45720" rIns="91440" bIns="45720" rtlCol="0" anchor="t">
            <a:normAutofit/>
          </a:bodyPr>
          <a:lstStyle/>
          <a:p>
            <a:pPr marL="0" indent="0">
              <a:spcBef>
                <a:spcPts val="1200"/>
              </a:spcBef>
              <a:buNone/>
            </a:pPr>
            <a:r>
              <a:rPr lang="en-US" dirty="0"/>
              <a:t>Consult Experts</a:t>
            </a:r>
          </a:p>
          <a:p>
            <a:pPr marL="457200" indent="-457200">
              <a:spcBef>
                <a:spcPts val="1200"/>
              </a:spcBef>
            </a:pPr>
            <a:r>
              <a:rPr lang="en-US" dirty="0"/>
              <a:t>EBI experts</a:t>
            </a:r>
            <a:endParaRPr dirty="0"/>
          </a:p>
          <a:p>
            <a:pPr marL="457200" indent="-457200">
              <a:spcBef>
                <a:spcPts val="1200"/>
              </a:spcBef>
            </a:pPr>
            <a:r>
              <a:rPr lang="en-US" dirty="0"/>
              <a:t>Content experts</a:t>
            </a:r>
          </a:p>
          <a:p>
            <a:pPr marL="457200" indent="-457200">
              <a:spcBef>
                <a:spcPts val="1200"/>
              </a:spcBef>
            </a:pPr>
            <a:r>
              <a:rPr lang="en-US" dirty="0"/>
              <a:t>Community representatives</a:t>
            </a:r>
          </a:p>
          <a:p>
            <a:pPr marL="457200" indent="-457200">
              <a:spcBef>
                <a:spcPts val="1200"/>
              </a:spcBef>
            </a:pPr>
            <a:r>
              <a:rPr lang="en-US" dirty="0"/>
              <a:t>Organization stakeholders</a:t>
            </a:r>
          </a:p>
          <a:p>
            <a:endParaRPr lang="en-US" dirty="0"/>
          </a:p>
        </p:txBody>
      </p:sp>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t="22768" r="5833" b="4136"/>
          <a:stretch/>
        </p:blipFill>
        <p:spPr>
          <a:xfrm>
            <a:off x="5105400" y="4114800"/>
            <a:ext cx="3886200" cy="1906349"/>
          </a:xfrm>
          <a:prstGeom prst="rect">
            <a:avLst/>
          </a:prstGeom>
          <a:ln w="127000" cap="sq">
            <a:noFill/>
            <a:miter lim="800000"/>
          </a:ln>
          <a:effectLst>
            <a:outerShdw blurRad="57150" dist="50800" dir="2700000" algn="tl" rotWithShape="0">
              <a:srgbClr val="000000">
                <a:alpha val="40000"/>
              </a:srgbClr>
            </a:outerShdw>
          </a:effectLst>
        </p:spPr>
      </p:pic>
      <p:sp>
        <p:nvSpPr>
          <p:cNvPr id="9" name="Rectangle 8"/>
          <p:cNvSpPr/>
          <p:nvPr/>
        </p:nvSpPr>
        <p:spPr>
          <a:xfrm>
            <a:off x="298598" y="4590176"/>
            <a:ext cx="3725700" cy="1107996"/>
          </a:xfrm>
          <a:prstGeom prst="rect">
            <a:avLst/>
          </a:prstGeom>
        </p:spPr>
        <p:txBody>
          <a:bodyPr wrap="none">
            <a:spAutoFit/>
          </a:bodyPr>
          <a:lstStyle/>
          <a:p>
            <a:pPr marL="457200" indent="-457200">
              <a:spcBef>
                <a:spcPts val="1200"/>
              </a:spcBef>
              <a:buFont typeface="Wingdings" panose="05000000000000000000" pitchFamily="2" charset="2"/>
              <a:buChar char="à"/>
            </a:pPr>
            <a:r>
              <a:rPr lang="en-US" sz="2800" dirty="0">
                <a:latin typeface="Arial" panose="020B0604020202020204" pitchFamily="34" charset="0"/>
                <a:cs typeface="Arial" panose="020B0604020202020204" pitchFamily="34" charset="0"/>
                <a:sym typeface="Wingdings" pitchFamily="2" charset="2"/>
              </a:rPr>
              <a:t>Integrate input into </a:t>
            </a:r>
          </a:p>
          <a:p>
            <a:pPr>
              <a:spcBef>
                <a:spcPts val="1200"/>
              </a:spcBef>
            </a:pPr>
            <a:r>
              <a:rPr lang="en-US" sz="2800" dirty="0">
                <a:latin typeface="Arial" panose="020B0604020202020204" pitchFamily="34" charset="0"/>
                <a:cs typeface="Arial" panose="020B0604020202020204" pitchFamily="34" charset="0"/>
                <a:sym typeface="Wingdings" pitchFamily="2" charset="2"/>
              </a:rPr>
              <a:t>final decision making</a:t>
            </a:r>
            <a:endParaRPr lang="en-US" sz="28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078914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179512" y="2200760"/>
            <a:ext cx="1954088" cy="685800"/>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Assessing your Community</a:t>
            </a:r>
          </a:p>
        </p:txBody>
      </p:sp>
      <p:sp>
        <p:nvSpPr>
          <p:cNvPr id="11" name="Rounded Rectangle 10"/>
          <p:cNvSpPr/>
          <p:nvPr/>
        </p:nvSpPr>
        <p:spPr>
          <a:xfrm>
            <a:off x="6522203" y="5126065"/>
            <a:ext cx="2362200" cy="685800"/>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Implementing &amp; Evaluating</a:t>
            </a:r>
          </a:p>
        </p:txBody>
      </p:sp>
      <p:sp>
        <p:nvSpPr>
          <p:cNvPr id="12" name="Rounded Rectangle 11"/>
          <p:cNvSpPr/>
          <p:nvPr/>
        </p:nvSpPr>
        <p:spPr>
          <a:xfrm>
            <a:off x="2518475" y="1600200"/>
            <a:ext cx="1893376" cy="1708688"/>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Establishing Goals &amp; Objectives</a:t>
            </a:r>
          </a:p>
        </p:txBody>
      </p:sp>
      <p:sp>
        <p:nvSpPr>
          <p:cNvPr id="13" name="Rounded Rectangle 12"/>
          <p:cNvSpPr/>
          <p:nvPr>
            <p:extLst/>
          </p:nvPr>
        </p:nvSpPr>
        <p:spPr>
          <a:xfrm>
            <a:off x="4845803" y="2236277"/>
            <a:ext cx="1676400" cy="685800"/>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Finding EBI</a:t>
            </a:r>
          </a:p>
        </p:txBody>
      </p:sp>
      <p:sp>
        <p:nvSpPr>
          <p:cNvPr id="14" name="Rounded Rectangle 13"/>
          <p:cNvSpPr/>
          <p:nvPr/>
        </p:nvSpPr>
        <p:spPr>
          <a:xfrm>
            <a:off x="5180953" y="3221065"/>
            <a:ext cx="1798449" cy="685800"/>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Selecting Best Fitting EBI</a:t>
            </a:r>
          </a:p>
        </p:txBody>
      </p:sp>
      <p:sp>
        <p:nvSpPr>
          <p:cNvPr id="15" name="Rounded Rectangle 14"/>
          <p:cNvSpPr/>
          <p:nvPr>
            <p:extLst/>
          </p:nvPr>
        </p:nvSpPr>
        <p:spPr>
          <a:xfrm>
            <a:off x="6026903" y="4211665"/>
            <a:ext cx="1676400" cy="685800"/>
          </a:xfrm>
          <a:prstGeom prst="roundRect">
            <a:avLst/>
          </a:prstGeom>
          <a:solidFill>
            <a:schemeClr val="accent6">
              <a:lumMod val="20000"/>
              <a:lumOff val="80000"/>
            </a:schemeClr>
          </a:solidFill>
          <a:ln>
            <a:solidFill>
              <a:schemeClr val="tx2">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8064A2">
                    <a:lumMod val="75000"/>
                  </a:srgbClr>
                </a:solidFill>
              </a:rPr>
              <a:t>Adapting EBI</a:t>
            </a:r>
          </a:p>
        </p:txBody>
      </p:sp>
      <p:cxnSp>
        <p:nvCxnSpPr>
          <p:cNvPr id="19" name="Straight Arrow Connector 18"/>
          <p:cNvCxnSpPr/>
          <p:nvPr/>
        </p:nvCxnSpPr>
        <p:spPr>
          <a:xfrm>
            <a:off x="6979403" y="4897465"/>
            <a:ext cx="0" cy="2286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6522203" y="3906865"/>
            <a:ext cx="0" cy="3048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6217403" y="2916265"/>
            <a:ext cx="0" cy="30480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10" idx="3"/>
          </p:cNvCxnSpPr>
          <p:nvPr/>
        </p:nvCxnSpPr>
        <p:spPr>
          <a:xfrm>
            <a:off x="2133600" y="2543660"/>
            <a:ext cx="384875" cy="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4411851" y="2532681"/>
            <a:ext cx="384875" cy="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49" name="Elbow Connector 48"/>
          <p:cNvCxnSpPr>
            <a:stCxn id="10" idx="2"/>
          </p:cNvCxnSpPr>
          <p:nvPr/>
        </p:nvCxnSpPr>
        <p:spPr>
          <a:xfrm rot="16200000" flipH="1">
            <a:off x="2734803" y="1308313"/>
            <a:ext cx="867904" cy="4024398"/>
          </a:xfrm>
          <a:prstGeom prst="bentConnector2">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51" name="Elbow Connector 50"/>
          <p:cNvCxnSpPr>
            <a:stCxn id="10" idx="2"/>
          </p:cNvCxnSpPr>
          <p:nvPr/>
        </p:nvCxnSpPr>
        <p:spPr>
          <a:xfrm rot="16200000" flipH="1">
            <a:off x="2753853" y="1289263"/>
            <a:ext cx="1668004" cy="4862598"/>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53" name="Elbow Connector 52"/>
          <p:cNvCxnSpPr>
            <a:stCxn id="12" idx="2"/>
            <a:endCxn id="14" idx="1"/>
          </p:cNvCxnSpPr>
          <p:nvPr/>
        </p:nvCxnSpPr>
        <p:spPr>
          <a:xfrm rot="16200000" flipH="1">
            <a:off x="4195520" y="2578531"/>
            <a:ext cx="255077" cy="1715790"/>
          </a:xfrm>
          <a:prstGeom prst="bentConnector2">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4411851" y="1819302"/>
            <a:ext cx="3710552"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8122403" y="1819303"/>
            <a:ext cx="0" cy="3306762"/>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7284203" y="3720562"/>
            <a:ext cx="0" cy="49110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6979403" y="3733800"/>
            <a:ext cx="304801" cy="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66700" y="437696"/>
            <a:ext cx="7436603" cy="707886"/>
          </a:xfrm>
          <a:prstGeom prst="rect">
            <a:avLst/>
          </a:prstGeom>
          <a:noFill/>
        </p:spPr>
        <p:txBody>
          <a:bodyPr wrap="square" rtlCol="0">
            <a:spAutoFit/>
          </a:bodyPr>
          <a:lstStyle/>
          <a:p>
            <a:r>
              <a:rPr lang="en-US" sz="4000" dirty="0">
                <a:solidFill>
                  <a:prstClr val="white"/>
                </a:solidFill>
                <a:latin typeface="Arial" panose="020B0604020202020204" pitchFamily="34" charset="0"/>
                <a:cs typeface="Arial" panose="020B0604020202020204" pitchFamily="34" charset="0"/>
              </a:rPr>
              <a:t>Where Do We Stand?</a:t>
            </a:r>
          </a:p>
        </p:txBody>
      </p:sp>
      <p:cxnSp>
        <p:nvCxnSpPr>
          <p:cNvPr id="9" name="Rechte verbindingslijn 8"/>
          <p:cNvCxnSpPr/>
          <p:nvPr/>
        </p:nvCxnSpPr>
        <p:spPr>
          <a:xfrm>
            <a:off x="6979403" y="3436425"/>
            <a:ext cx="869197"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3" name="Rechte verbindingslijn met pijl 22"/>
          <p:cNvCxnSpPr/>
          <p:nvPr/>
        </p:nvCxnSpPr>
        <p:spPr>
          <a:xfrm>
            <a:off x="7848600" y="3436425"/>
            <a:ext cx="0" cy="168964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0" y="6248400"/>
            <a:ext cx="6368512" cy="230832"/>
          </a:xfrm>
          <a:prstGeom prst="rect">
            <a:avLst/>
          </a:prstGeom>
        </p:spPr>
        <p:txBody>
          <a:bodyPr wrap="square">
            <a:spAutoFit/>
          </a:bodyPr>
          <a:lstStyle/>
          <a:p>
            <a:r>
              <a:rPr lang="en-US" sz="900" dirty="0">
                <a:solidFill>
                  <a:schemeClr val="bg1">
                    <a:lumMod val="50000"/>
                  </a:schemeClr>
                </a:solidFill>
                <a:latin typeface="Arial" panose="020B0604020202020204" pitchFamily="34" charset="0"/>
                <a:cs typeface="Arial" panose="020B0604020202020204" pitchFamily="34" charset="0"/>
              </a:rPr>
              <a:t>*Adapted from </a:t>
            </a:r>
            <a:r>
              <a:rPr lang="en-US" sz="900" dirty="0" err="1">
                <a:solidFill>
                  <a:schemeClr val="bg1">
                    <a:lumMod val="50000"/>
                  </a:schemeClr>
                </a:solidFill>
                <a:latin typeface="Arial" panose="020B0604020202020204" pitchFamily="34" charset="0"/>
                <a:cs typeface="Arial" panose="020B0604020202020204" pitchFamily="34" charset="0"/>
              </a:rPr>
              <a:t>Brownson</a:t>
            </a:r>
            <a:r>
              <a:rPr lang="en-US" sz="900" dirty="0">
                <a:solidFill>
                  <a:schemeClr val="bg1">
                    <a:lumMod val="50000"/>
                  </a:schemeClr>
                </a:solidFill>
                <a:latin typeface="Arial" panose="020B0604020202020204" pitchFamily="34" charset="0"/>
                <a:cs typeface="Arial" panose="020B0604020202020204" pitchFamily="34" charset="0"/>
              </a:rPr>
              <a:t> et al. (2017). </a:t>
            </a:r>
            <a:r>
              <a:rPr lang="en-US" sz="900" i="1" dirty="0">
                <a:solidFill>
                  <a:schemeClr val="bg1">
                    <a:lumMod val="50000"/>
                  </a:schemeClr>
                </a:solidFill>
                <a:latin typeface="Arial" panose="020B0604020202020204" pitchFamily="34" charset="0"/>
                <a:cs typeface="Arial" panose="020B0604020202020204" pitchFamily="34" charset="0"/>
              </a:rPr>
              <a:t>Evidence-Based Public Health</a:t>
            </a:r>
            <a:r>
              <a:rPr lang="en-US" sz="900" dirty="0">
                <a:solidFill>
                  <a:schemeClr val="bg1">
                    <a:lumMod val="50000"/>
                  </a:schemeClr>
                </a:solidFill>
                <a:latin typeface="Arial" panose="020B0604020202020204" pitchFamily="34" charset="0"/>
                <a:cs typeface="Arial" panose="020B0604020202020204" pitchFamily="34" charset="0"/>
              </a:rPr>
              <a:t>. 3</a:t>
            </a:r>
            <a:r>
              <a:rPr lang="en-US" sz="900" baseline="30000" dirty="0">
                <a:solidFill>
                  <a:schemeClr val="bg1">
                    <a:lumMod val="50000"/>
                  </a:schemeClr>
                </a:solidFill>
                <a:latin typeface="Arial" panose="020B0604020202020204" pitchFamily="34" charset="0"/>
                <a:cs typeface="Arial" panose="020B0604020202020204" pitchFamily="34" charset="0"/>
              </a:rPr>
              <a:t>rd</a:t>
            </a:r>
            <a:r>
              <a:rPr lang="en-US" sz="900" dirty="0">
                <a:solidFill>
                  <a:schemeClr val="bg1">
                    <a:lumMod val="50000"/>
                  </a:schemeClr>
                </a:solidFill>
                <a:latin typeface="Arial" panose="020B0604020202020204" pitchFamily="34" charset="0"/>
                <a:cs typeface="Arial" panose="020B0604020202020204" pitchFamily="34" charset="0"/>
              </a:rPr>
              <a:t> ed. New York, NY: Oxford University Press.</a:t>
            </a:r>
          </a:p>
        </p:txBody>
      </p:sp>
    </p:spTree>
    <p:custDataLst>
      <p:tags r:id="rId1"/>
    </p:custDataLst>
    <p:extLst>
      <p:ext uri="{BB962C8B-B14F-4D97-AF65-F5344CB8AC3E}">
        <p14:creationId xmlns:p14="http://schemas.microsoft.com/office/powerpoint/2010/main" val="2201293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4921" y="228600"/>
            <a:ext cx="7391400" cy="1143000"/>
          </a:xfrm>
        </p:spPr>
        <p:txBody>
          <a:bodyPr>
            <a:normAutofit/>
          </a:bodyPr>
          <a:lstStyle/>
          <a:p>
            <a:pPr algn="l"/>
            <a:r>
              <a:rPr lang="en-US" sz="4000" dirty="0">
                <a:latin typeface="Arial" panose="020B0604020202020204" pitchFamily="34" charset="0"/>
                <a:cs typeface="Arial" panose="020B0604020202020204" pitchFamily="34" charset="0"/>
              </a:rPr>
              <a:t>Additional Considerations</a:t>
            </a:r>
          </a:p>
        </p:txBody>
      </p:sp>
      <p:sp>
        <p:nvSpPr>
          <p:cNvPr id="5" name="Content Placeholder 4"/>
          <p:cNvSpPr>
            <a:spLocks noGrp="1"/>
          </p:cNvSpPr>
          <p:nvPr>
            <p:ph idx="1"/>
          </p:nvPr>
        </p:nvSpPr>
        <p:spPr>
          <a:xfrm>
            <a:off x="457200" y="1524000"/>
            <a:ext cx="8229600" cy="4525963"/>
          </a:xfrm>
        </p:spPr>
        <p:txBody>
          <a:bodyPr vert="horz" lIns="91440" tIns="45720" rIns="91440" bIns="45720" rtlCol="0" anchor="t">
            <a:normAutofit/>
          </a:bodyPr>
          <a:lstStyle/>
          <a:p>
            <a:pPr>
              <a:lnSpc>
                <a:spcPct val="120000"/>
              </a:lnSpc>
              <a:spcBef>
                <a:spcPts val="600"/>
              </a:spcBef>
            </a:pPr>
            <a:r>
              <a:rPr lang="en-US" dirty="0"/>
              <a:t>Consider pros and cons for adaptation</a:t>
            </a:r>
          </a:p>
          <a:p>
            <a:pPr>
              <a:lnSpc>
                <a:spcPct val="120000"/>
              </a:lnSpc>
              <a:spcBef>
                <a:spcPts val="600"/>
              </a:spcBef>
            </a:pPr>
            <a:r>
              <a:rPr lang="en-US" dirty="0"/>
              <a:t>Re: Adaptations to fit priority population</a:t>
            </a:r>
          </a:p>
          <a:p>
            <a:pPr marL="857250" lvl="1" indent="-457200">
              <a:lnSpc>
                <a:spcPct val="110000"/>
              </a:lnSpc>
              <a:spcBef>
                <a:spcPts val="600"/>
              </a:spcBef>
              <a:buFont typeface="Calibri" pitchFamily="34" charset="0"/>
              <a:buChar char="̶"/>
            </a:pPr>
            <a:r>
              <a:rPr lang="en-US" sz="2400" dirty="0"/>
              <a:t>Diversity within priority population may be larger than the diversity of the population addressed by the EBI</a:t>
            </a:r>
          </a:p>
          <a:p>
            <a:pPr marL="857250" lvl="1" indent="-457200">
              <a:lnSpc>
                <a:spcPct val="110000"/>
              </a:lnSpc>
              <a:spcBef>
                <a:spcPts val="600"/>
              </a:spcBef>
              <a:buFont typeface="Calibri" pitchFamily="34" charset="0"/>
              <a:buChar char="̶"/>
            </a:pPr>
            <a:r>
              <a:rPr lang="en-US" sz="2400" dirty="0"/>
              <a:t>Stigmatization</a:t>
            </a:r>
          </a:p>
          <a:p>
            <a:pPr marL="857250" lvl="1" indent="-457200">
              <a:lnSpc>
                <a:spcPct val="110000"/>
              </a:lnSpc>
              <a:spcBef>
                <a:spcPts val="600"/>
              </a:spcBef>
              <a:buFont typeface="Calibri" pitchFamily="34" charset="0"/>
              <a:buChar char="̶"/>
            </a:pPr>
            <a:r>
              <a:rPr lang="en-US" sz="2400" dirty="0"/>
              <a:t>Costs, feasibility</a:t>
            </a:r>
          </a:p>
          <a:p>
            <a:pPr marL="457200" indent="-457200">
              <a:lnSpc>
                <a:spcPct val="120000"/>
              </a:lnSpc>
              <a:spcBef>
                <a:spcPts val="600"/>
              </a:spcBef>
            </a:pPr>
            <a:r>
              <a:rPr lang="en-US" dirty="0"/>
              <a:t>Re: Adaptations to community and context</a:t>
            </a:r>
          </a:p>
          <a:p>
            <a:pPr marL="857250" lvl="1" indent="-457200">
              <a:lnSpc>
                <a:spcPct val="110000"/>
              </a:lnSpc>
              <a:spcBef>
                <a:spcPts val="600"/>
              </a:spcBef>
              <a:buFont typeface="Calibri" pitchFamily="34" charset="0"/>
              <a:buChar char="̶"/>
            </a:pPr>
            <a:r>
              <a:rPr lang="en-US" sz="2400" dirty="0"/>
              <a:t>Think about possibilities for implementation as-is instead of barriers</a:t>
            </a:r>
          </a:p>
          <a:p>
            <a:endParaRPr lang="en-US" dirty="0"/>
          </a:p>
        </p:txBody>
      </p:sp>
    </p:spTree>
    <p:custDataLst>
      <p:tags r:id="rId1"/>
    </p:custDataLst>
    <p:extLst>
      <p:ext uri="{BB962C8B-B14F-4D97-AF65-F5344CB8AC3E}">
        <p14:creationId xmlns:p14="http://schemas.microsoft.com/office/powerpoint/2010/main" val="18441040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extLst/>
          </p:nvPr>
        </p:nvSpPr>
        <p:spPr>
          <a:xfrm>
            <a:off x="279991" y="267513"/>
            <a:ext cx="8763000" cy="1143000"/>
          </a:xfrm>
        </p:spPr>
        <p:txBody>
          <a:bodyPr>
            <a:normAutofit/>
          </a:bodyPr>
          <a:lstStyle/>
          <a:p>
            <a:pPr algn="l"/>
            <a:r>
              <a:rPr lang="en-US" sz="4000" dirty="0">
                <a:latin typeface="Arial" panose="020B0604020202020204" pitchFamily="34" charset="0"/>
                <a:cs typeface="Arial" panose="020B0604020202020204" pitchFamily="34" charset="0"/>
              </a:rPr>
              <a:t>3. &amp; 4. Make the Decision and Adapt</a:t>
            </a:r>
          </a:p>
        </p:txBody>
      </p:sp>
      <p:sp>
        <p:nvSpPr>
          <p:cNvPr id="6" name="Content Placeholder 5"/>
          <p:cNvSpPr>
            <a:spLocks noGrp="1"/>
          </p:cNvSpPr>
          <p:nvPr>
            <p:ph idx="1"/>
          </p:nvPr>
        </p:nvSpPr>
        <p:spPr>
          <a:xfrm>
            <a:off x="1905000" y="1676400"/>
            <a:ext cx="7391400" cy="4525963"/>
          </a:xfrm>
        </p:spPr>
        <p:txBody>
          <a:bodyPr vert="horz" lIns="91440" tIns="45720" rIns="91440" bIns="45720" rtlCol="0" anchor="t">
            <a:normAutofit fontScale="92500" lnSpcReduction="10000"/>
          </a:bodyPr>
          <a:lstStyle/>
          <a:p>
            <a:pPr marL="182880" indent="-182880">
              <a:lnSpc>
                <a:spcPct val="120000"/>
              </a:lnSpc>
              <a:spcBef>
                <a:spcPts val="0"/>
              </a:spcBef>
            </a:pPr>
            <a:r>
              <a:rPr lang="en-US" sz="2600" dirty="0"/>
              <a:t>Relatively straightforward for “</a:t>
            </a:r>
            <a:r>
              <a:rPr lang="en-US" sz="2600" b="1" dirty="0"/>
              <a:t>green light </a:t>
            </a:r>
            <a:r>
              <a:rPr lang="en-US" sz="2600" b="1" dirty="0">
                <a:latin typeface="+mn-ea"/>
                <a:cs typeface="+mn-ea"/>
              </a:rPr>
              <a:t/>
            </a:r>
            <a:br>
              <a:rPr lang="en-US" sz="2600" b="1" dirty="0">
                <a:latin typeface="+mn-ea"/>
                <a:cs typeface="+mn-ea"/>
              </a:rPr>
            </a:br>
            <a:r>
              <a:rPr lang="en-US" sz="2600" dirty="0"/>
              <a:t>adaptations” </a:t>
            </a:r>
            <a:r>
              <a:rPr lang="en-US" sz="2600" b="1" dirty="0"/>
              <a:t>to priority population</a:t>
            </a:r>
          </a:p>
          <a:p>
            <a:pPr marL="582930" lvl="2" indent="-182880">
              <a:lnSpc>
                <a:spcPct val="120000"/>
              </a:lnSpc>
              <a:spcBef>
                <a:spcPts val="0"/>
              </a:spcBef>
              <a:spcAft>
                <a:spcPts val="800"/>
              </a:spcAft>
              <a:buFont typeface="Calibri" pitchFamily="34" charset="0"/>
              <a:buChar char="̶"/>
            </a:pPr>
            <a:r>
              <a:rPr lang="en-US" sz="2200" dirty="0"/>
              <a:t>E.g., Replace graphics, key figures, pictures, wording</a:t>
            </a:r>
          </a:p>
          <a:p>
            <a:pPr marL="582930" lvl="2" indent="-182880">
              <a:lnSpc>
                <a:spcPct val="120000"/>
              </a:lnSpc>
              <a:spcBef>
                <a:spcPts val="0"/>
              </a:spcBef>
              <a:spcAft>
                <a:spcPts val="800"/>
              </a:spcAft>
              <a:buFont typeface="Calibri" pitchFamily="34" charset="0"/>
              <a:buChar char="̶"/>
            </a:pPr>
            <a:endParaRPr lang="en-US" sz="2000" dirty="0"/>
          </a:p>
          <a:p>
            <a:pPr marL="182880" indent="-182880">
              <a:lnSpc>
                <a:spcPct val="120000"/>
              </a:lnSpc>
              <a:spcBef>
                <a:spcPts val="0"/>
              </a:spcBef>
            </a:pPr>
            <a:r>
              <a:rPr lang="en-US" sz="2600" dirty="0"/>
              <a:t>More complex for “</a:t>
            </a:r>
            <a:r>
              <a:rPr lang="en-US" sz="2600" b="1" dirty="0"/>
              <a:t>yellow light </a:t>
            </a:r>
            <a:r>
              <a:rPr lang="en-US" sz="2600" dirty="0"/>
              <a:t>adaptations” </a:t>
            </a:r>
          </a:p>
          <a:p>
            <a:pPr marL="582930" lvl="2" indent="-182880">
              <a:lnSpc>
                <a:spcPct val="110000"/>
              </a:lnSpc>
              <a:spcBef>
                <a:spcPts val="0"/>
              </a:spcBef>
              <a:spcAft>
                <a:spcPts val="600"/>
              </a:spcAft>
              <a:buFont typeface="Calibri" pitchFamily="34" charset="0"/>
              <a:buChar char="−"/>
            </a:pPr>
            <a:r>
              <a:rPr lang="en-US" sz="2200" dirty="0"/>
              <a:t>Select objectives for determinants and behavioral/environmental factors </a:t>
            </a:r>
            <a:r>
              <a:rPr lang="en-US" dirty="0">
                <a:latin typeface="+mn-ea"/>
                <a:cs typeface="+mn-ea"/>
              </a:rPr>
              <a:t/>
            </a:r>
            <a:br>
              <a:rPr lang="en-US" dirty="0">
                <a:latin typeface="+mn-ea"/>
                <a:cs typeface="+mn-ea"/>
              </a:rPr>
            </a:br>
            <a:r>
              <a:rPr lang="en-US" sz="2200" dirty="0"/>
              <a:t>not yet addressed by EBI program</a:t>
            </a:r>
          </a:p>
          <a:p>
            <a:pPr marL="582930" lvl="2" indent="-182880">
              <a:lnSpc>
                <a:spcPct val="110000"/>
              </a:lnSpc>
              <a:spcBef>
                <a:spcPts val="0"/>
              </a:spcBef>
              <a:spcAft>
                <a:spcPts val="600"/>
              </a:spcAft>
              <a:buFont typeface="Calibri" pitchFamily="34" charset="0"/>
              <a:buChar char="−"/>
            </a:pPr>
            <a:r>
              <a:rPr lang="en-US" sz="2200" dirty="0"/>
              <a:t>Search for methods to address these determinants</a:t>
            </a:r>
            <a:r>
              <a:rPr lang="en-US" sz="2200" dirty="0">
                <a:latin typeface="+mn-ea"/>
                <a:cs typeface="+mn-ea"/>
              </a:rPr>
              <a:t/>
            </a:r>
            <a:br>
              <a:rPr lang="en-US" sz="2200" dirty="0">
                <a:latin typeface="+mn-ea"/>
                <a:cs typeface="+mn-ea"/>
              </a:rPr>
            </a:br>
            <a:r>
              <a:rPr lang="en-US" sz="2200" dirty="0"/>
              <a:t>(and related behaviors) </a:t>
            </a:r>
          </a:p>
          <a:p>
            <a:pPr marL="582930" lvl="2" indent="-182880">
              <a:lnSpc>
                <a:spcPct val="110000"/>
              </a:lnSpc>
              <a:spcBef>
                <a:spcPts val="0"/>
              </a:spcBef>
              <a:spcAft>
                <a:spcPts val="600"/>
              </a:spcAft>
              <a:buFont typeface="Calibri" pitchFamily="34" charset="0"/>
              <a:buChar char="−"/>
            </a:pPr>
            <a:r>
              <a:rPr lang="en-US" sz="2200" dirty="0"/>
              <a:t>Adaptation of delivery mechanisms</a:t>
            </a:r>
          </a:p>
          <a:p>
            <a:endParaRPr lang="en-US" dirty="0"/>
          </a:p>
        </p:txBody>
      </p:sp>
      <p:pic>
        <p:nvPicPr>
          <p:cNvPr id="4" name="Picture 3" descr="Gosign.jpg"/>
          <p:cNvPicPr>
            <a:picLocks noChangeAspect="1"/>
          </p:cNvPicPr>
          <p:nvPr/>
        </p:nvPicPr>
        <p:blipFill rotWithShape="1">
          <a:blip r:embed="rId4">
            <a:extLst>
              <a:ext uri="{28A0092B-C50C-407E-A947-70E740481C1C}">
                <a14:useLocalDpi xmlns:a14="http://schemas.microsoft.com/office/drawing/2010/main" val="0"/>
              </a:ext>
            </a:extLst>
          </a:blip>
          <a:srcRect/>
          <a:stretch/>
        </p:blipFill>
        <p:spPr bwMode="auto">
          <a:xfrm>
            <a:off x="121920" y="1676400"/>
            <a:ext cx="1554480" cy="1730125"/>
          </a:xfrm>
          <a:prstGeom prst="rect">
            <a:avLst/>
          </a:prstGeom>
          <a:ln w="9525">
            <a:noFill/>
            <a:miter lim="800000"/>
            <a:headEnd/>
            <a:tailEnd/>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pic>
        <p:nvPicPr>
          <p:cNvPr id="5" name="Picture 2" descr="C:\Documents and Settings\cescoff.000\Local Settings\Temporary Internet Files\Content.IE5\TVIRBF4Z\MP900407173[1].jpg"/>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121920" y="3505200"/>
            <a:ext cx="1554480" cy="2076219"/>
          </a:xfrm>
          <a:prstGeom prst="rect">
            <a:avLst/>
          </a:prstGeom>
          <a:ln w="9525">
            <a:noFill/>
            <a:miter lim="800000"/>
            <a:headEnd/>
            <a:tailEnd/>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185632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extLst/>
          </p:nvPr>
        </p:nvSpPr>
        <p:spPr>
          <a:xfrm>
            <a:off x="326065" y="228600"/>
            <a:ext cx="8763000" cy="1143000"/>
          </a:xfrm>
        </p:spPr>
        <p:txBody>
          <a:bodyPr>
            <a:normAutofit/>
          </a:bodyPr>
          <a:lstStyle/>
          <a:p>
            <a:pPr algn="l"/>
            <a:r>
              <a:rPr lang="en-US" sz="4000" dirty="0">
                <a:latin typeface="Arial" panose="020B0604020202020204" pitchFamily="34" charset="0"/>
                <a:cs typeface="Arial" panose="020B0604020202020204" pitchFamily="34" charset="0"/>
              </a:rPr>
              <a:t>5. Pretest and Pilot Test</a:t>
            </a:r>
          </a:p>
        </p:txBody>
      </p:sp>
      <p:sp>
        <p:nvSpPr>
          <p:cNvPr id="5" name="Content Placeholder 4"/>
          <p:cNvSpPr>
            <a:spLocks noGrp="1"/>
          </p:cNvSpPr>
          <p:nvPr>
            <p:ph idx="1"/>
          </p:nvPr>
        </p:nvSpPr>
        <p:spPr>
          <a:xfrm>
            <a:off x="457200" y="1524000"/>
            <a:ext cx="8229600" cy="4525963"/>
          </a:xfrm>
        </p:spPr>
        <p:txBody>
          <a:bodyPr/>
          <a:lstStyle/>
          <a:p>
            <a:pPr marL="0" indent="0">
              <a:lnSpc>
                <a:spcPct val="120000"/>
              </a:lnSpc>
            </a:pPr>
            <a:endParaRPr lang="en-US" sz="1100" b="1" dirty="0"/>
          </a:p>
          <a:p>
            <a:endParaRPr lang="en-US" dirty="0"/>
          </a:p>
        </p:txBody>
      </p:sp>
      <p:graphicFrame>
        <p:nvGraphicFramePr>
          <p:cNvPr id="7" name="Diagram 6"/>
          <p:cNvGraphicFramePr/>
          <p:nvPr>
            <p:extLst>
              <p:ext uri="{D42A27DB-BD31-4B8C-83A1-F6EECF244321}">
                <p14:modId xmlns:p14="http://schemas.microsoft.com/office/powerpoint/2010/main" val="252442437"/>
              </p:ext>
            </p:extLst>
          </p:nvPr>
        </p:nvGraphicFramePr>
        <p:xfrm>
          <a:off x="304800" y="1522361"/>
          <a:ext cx="8382000" cy="419263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7776473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Pretest and Revise</a:t>
            </a:r>
          </a:p>
        </p:txBody>
      </p:sp>
      <p:sp>
        <p:nvSpPr>
          <p:cNvPr id="5" name="Content Placeholder 4"/>
          <p:cNvSpPr>
            <a:spLocks noGrp="1"/>
          </p:cNvSpPr>
          <p:nvPr>
            <p:ph idx="1"/>
          </p:nvPr>
        </p:nvSpPr>
        <p:spPr>
          <a:xfrm>
            <a:off x="457200" y="1524000"/>
            <a:ext cx="8229600" cy="4525963"/>
          </a:xfrm>
        </p:spPr>
        <p:txBody>
          <a:bodyPr>
            <a:normAutofit lnSpcReduction="10000"/>
          </a:bodyPr>
          <a:lstStyle/>
          <a:p>
            <a:pPr marL="457200" indent="-457200"/>
            <a:r>
              <a:rPr lang="en-US" sz="2600" dirty="0"/>
              <a:t>Try out program elements (e.g. materials) with intended end users from your priority population</a:t>
            </a:r>
          </a:p>
          <a:p>
            <a:pPr marL="857250" lvl="1" indent="-457200">
              <a:buFont typeface="Calibri" pitchFamily="34" charset="0"/>
              <a:buChar char="−"/>
            </a:pPr>
            <a:r>
              <a:rPr lang="en-US" sz="2400" dirty="0"/>
              <a:t>Adapted elements</a:t>
            </a:r>
          </a:p>
          <a:p>
            <a:pPr marL="857250" lvl="1" indent="-457200">
              <a:buFont typeface="Calibri" pitchFamily="34" charset="0"/>
              <a:buChar char="−"/>
            </a:pPr>
            <a:r>
              <a:rPr lang="en-US" sz="2400" dirty="0"/>
              <a:t>Non-adapted elements</a:t>
            </a:r>
          </a:p>
          <a:p>
            <a:pPr marL="457200" indent="-457200">
              <a:spcBef>
                <a:spcPts val="1800"/>
              </a:spcBef>
            </a:pPr>
            <a:r>
              <a:rPr lang="en-US" sz="2600" dirty="0"/>
              <a:t>For example, test:</a:t>
            </a:r>
          </a:p>
          <a:p>
            <a:pPr marL="857250" lvl="1" indent="-457200">
              <a:buFont typeface="Calibri" pitchFamily="34" charset="0"/>
              <a:buChar char="−"/>
            </a:pPr>
            <a:r>
              <a:rPr lang="en-US" sz="2400" dirty="0"/>
              <a:t>Comprehension</a:t>
            </a:r>
          </a:p>
          <a:p>
            <a:pPr marL="857250" lvl="1" indent="-457200">
              <a:buFont typeface="Calibri" pitchFamily="34" charset="0"/>
              <a:buChar char="−"/>
            </a:pPr>
            <a:r>
              <a:rPr lang="en-US" sz="2400" dirty="0"/>
              <a:t>Acceptability</a:t>
            </a:r>
          </a:p>
          <a:p>
            <a:pPr marL="857250" lvl="1" indent="-457200">
              <a:buFont typeface="Calibri" pitchFamily="34" charset="0"/>
              <a:buChar char="−"/>
            </a:pPr>
            <a:r>
              <a:rPr lang="en-US" sz="2400" dirty="0"/>
              <a:t>Attractiveness</a:t>
            </a:r>
          </a:p>
          <a:p>
            <a:pPr marL="857250" lvl="1" indent="-457200">
              <a:buFont typeface="Calibri" pitchFamily="34" charset="0"/>
              <a:buChar char="−"/>
            </a:pPr>
            <a:r>
              <a:rPr lang="en-US" sz="2400" dirty="0"/>
              <a:t>Cultural relevancy</a:t>
            </a:r>
          </a:p>
          <a:p>
            <a:pPr marL="857250" lvl="1" indent="-457200">
              <a:buFont typeface="Calibri" pitchFamily="34" charset="0"/>
              <a:buChar char="−"/>
            </a:pPr>
            <a:r>
              <a:rPr lang="en-US" sz="2400" dirty="0"/>
              <a:t>Influence on determinants</a:t>
            </a:r>
          </a:p>
          <a:p>
            <a:endParaRPr lang="en-US" dirty="0"/>
          </a:p>
        </p:txBody>
      </p:sp>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715000" y="3135303"/>
            <a:ext cx="2889087" cy="2655897"/>
          </a:xfrm>
          <a:prstGeom prst="rect">
            <a:avLst/>
          </a:prstGeom>
          <a:ln w="127000" cap="sq">
            <a:noFill/>
            <a:miter lim="800000"/>
          </a:ln>
          <a:effectLst>
            <a:outerShdw blurRad="57150" dist="50800" dir="2700000" algn="tl" rotWithShape="0">
              <a:srgbClr val="000000">
                <a:alpha val="40000"/>
              </a:srgbClr>
            </a:outerShdw>
          </a:effectLst>
        </p:spPr>
      </p:pic>
    </p:spTree>
    <p:custDataLst>
      <p:tags r:id="rId1"/>
    </p:custDataLst>
    <p:extLst>
      <p:ext uri="{BB962C8B-B14F-4D97-AF65-F5344CB8AC3E}">
        <p14:creationId xmlns:p14="http://schemas.microsoft.com/office/powerpoint/2010/main" val="6510962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66247"/>
            <a:ext cx="8763000" cy="1143000"/>
          </a:xfrm>
        </p:spPr>
        <p:txBody>
          <a:bodyPr>
            <a:normAutofit/>
          </a:bodyPr>
          <a:lstStyle/>
          <a:p>
            <a:pPr algn="l"/>
            <a:r>
              <a:rPr lang="en-US" sz="4000" dirty="0">
                <a:latin typeface="Arial" panose="020B0604020202020204" pitchFamily="34" charset="0"/>
                <a:cs typeface="Arial" panose="020B0604020202020204" pitchFamily="34" charset="0"/>
              </a:rPr>
              <a:t>Pretest and Revise</a:t>
            </a:r>
          </a:p>
        </p:txBody>
      </p:sp>
      <p:sp>
        <p:nvSpPr>
          <p:cNvPr id="5" name="Content Placeholder 4"/>
          <p:cNvSpPr>
            <a:spLocks noGrp="1"/>
          </p:cNvSpPr>
          <p:nvPr>
            <p:ph idx="1"/>
          </p:nvPr>
        </p:nvSpPr>
        <p:spPr>
          <a:xfrm>
            <a:off x="457200" y="1600200"/>
            <a:ext cx="8458200" cy="4525963"/>
          </a:xfrm>
        </p:spPr>
        <p:txBody>
          <a:bodyPr>
            <a:normAutofit/>
          </a:bodyPr>
          <a:lstStyle/>
          <a:p>
            <a:pPr>
              <a:lnSpc>
                <a:spcPct val="110000"/>
              </a:lnSpc>
            </a:pPr>
            <a:r>
              <a:rPr lang="en-US" dirty="0"/>
              <a:t>Is there an </a:t>
            </a:r>
            <a:r>
              <a:rPr lang="en-US" b="1" dirty="0"/>
              <a:t>implementation protocol </a:t>
            </a:r>
            <a:r>
              <a:rPr lang="en-US" dirty="0"/>
              <a:t>(manual)?</a:t>
            </a:r>
          </a:p>
          <a:p>
            <a:pPr lvl="1">
              <a:lnSpc>
                <a:spcPct val="110000"/>
              </a:lnSpc>
            </a:pPr>
            <a:r>
              <a:rPr lang="en-US" dirty="0"/>
              <a:t>If not, needs to be developed</a:t>
            </a:r>
          </a:p>
          <a:p>
            <a:pPr lvl="1">
              <a:lnSpc>
                <a:spcPct val="110000"/>
              </a:lnSpc>
            </a:pPr>
            <a:r>
              <a:rPr lang="en-US" dirty="0"/>
              <a:t>If there is one, adaptations/additions may be needed because of adaptations to the EBI</a:t>
            </a:r>
            <a:endParaRPr lang="en-US" b="1" dirty="0"/>
          </a:p>
          <a:p>
            <a:pPr marL="1714500" lvl="4" indent="0">
              <a:buNone/>
            </a:pPr>
            <a:r>
              <a:rPr lang="en-US" sz="2600" b="1" dirty="0">
                <a:solidFill>
                  <a:srgbClr val="5A9BCE"/>
                </a:solidFill>
              </a:rPr>
              <a:t>Who</a:t>
            </a:r>
            <a:r>
              <a:rPr lang="en-US" sz="2600" dirty="0"/>
              <a:t> does </a:t>
            </a:r>
          </a:p>
          <a:p>
            <a:pPr marL="2171700" lvl="5" indent="0">
              <a:buNone/>
            </a:pPr>
            <a:r>
              <a:rPr lang="en-US" sz="2600" b="1" dirty="0">
                <a:solidFill>
                  <a:srgbClr val="5A9BCE"/>
                </a:solidFill>
                <a:latin typeface="Arial" panose="020B0604020202020204" pitchFamily="34" charset="0"/>
                <a:cs typeface="Arial" panose="020B0604020202020204" pitchFamily="34" charset="0"/>
              </a:rPr>
              <a:t>What, </a:t>
            </a:r>
          </a:p>
          <a:p>
            <a:pPr marL="2628900" lvl="6" indent="0">
              <a:buNone/>
            </a:pPr>
            <a:r>
              <a:rPr lang="en-US" sz="2600" b="1" dirty="0">
                <a:solidFill>
                  <a:srgbClr val="5A9BCE"/>
                </a:solidFill>
                <a:latin typeface="Arial" panose="020B0604020202020204" pitchFamily="34" charset="0"/>
                <a:cs typeface="Arial" panose="020B0604020202020204" pitchFamily="34" charset="0"/>
              </a:rPr>
              <a:t>When, </a:t>
            </a:r>
          </a:p>
          <a:p>
            <a:pPr marL="3086100" lvl="7" indent="0">
              <a:buNone/>
            </a:pPr>
            <a:r>
              <a:rPr lang="en-US" sz="2600" b="1" dirty="0">
                <a:solidFill>
                  <a:srgbClr val="5A9BCE"/>
                </a:solidFill>
                <a:latin typeface="Arial" panose="020B0604020202020204" pitchFamily="34" charset="0"/>
                <a:cs typeface="Arial" panose="020B0604020202020204" pitchFamily="34" charset="0"/>
              </a:rPr>
              <a:t>Why</a:t>
            </a:r>
            <a:r>
              <a:rPr lang="en-US" sz="2600" b="1" dirty="0">
                <a:latin typeface="Arial" panose="020B0604020202020204" pitchFamily="34" charset="0"/>
                <a:cs typeface="Arial" panose="020B0604020202020204" pitchFamily="34" charset="0"/>
              </a:rPr>
              <a:t> </a:t>
            </a:r>
            <a:r>
              <a:rPr lang="en-US" sz="2600" dirty="0">
                <a:latin typeface="Arial" panose="020B0604020202020204" pitchFamily="34" charset="0"/>
                <a:cs typeface="Arial" panose="020B0604020202020204" pitchFamily="34" charset="0"/>
              </a:rPr>
              <a:t>(motivations, barriers)</a:t>
            </a:r>
          </a:p>
          <a:p>
            <a:pPr marL="3543300" lvl="8" indent="0">
              <a:buNone/>
            </a:pPr>
            <a:r>
              <a:rPr lang="en-US" sz="2600" b="1" dirty="0">
                <a:solidFill>
                  <a:srgbClr val="5A9BCE"/>
                </a:solidFill>
                <a:latin typeface="Arial" panose="020B0604020202020204" pitchFamily="34" charset="0"/>
                <a:cs typeface="Arial" panose="020B0604020202020204" pitchFamily="34" charset="0"/>
              </a:rPr>
              <a:t>How</a:t>
            </a:r>
          </a:p>
          <a:p>
            <a:endParaRPr lang="en-US" dirty="0"/>
          </a:p>
        </p:txBody>
      </p:sp>
    </p:spTree>
    <p:custDataLst>
      <p:tags r:id="rId1"/>
    </p:custDataLst>
    <p:extLst>
      <p:ext uri="{BB962C8B-B14F-4D97-AF65-F5344CB8AC3E}">
        <p14:creationId xmlns:p14="http://schemas.microsoft.com/office/powerpoint/2010/main" val="33756350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28600"/>
            <a:ext cx="8763000" cy="1143000"/>
          </a:xfrm>
        </p:spPr>
        <p:txBody>
          <a:bodyPr>
            <a:normAutofit/>
          </a:bodyPr>
          <a:lstStyle/>
          <a:p>
            <a:pPr algn="l"/>
            <a:r>
              <a:rPr lang="en-US" sz="4000" dirty="0">
                <a:latin typeface="Arial" panose="020B0604020202020204" pitchFamily="34" charset="0"/>
                <a:cs typeface="Arial" panose="020B0604020202020204" pitchFamily="34" charset="0"/>
              </a:rPr>
              <a:t>Pilot Test</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600" y="2969047"/>
            <a:ext cx="3657600" cy="2206100"/>
          </a:xfrm>
          <a:prstGeom prst="rect">
            <a:avLst/>
          </a:prstGeom>
        </p:spPr>
      </p:pic>
      <p:sp>
        <p:nvSpPr>
          <p:cNvPr id="5" name="Rectangle 4"/>
          <p:cNvSpPr/>
          <p:nvPr/>
        </p:nvSpPr>
        <p:spPr>
          <a:xfrm>
            <a:off x="24876" y="6166465"/>
            <a:ext cx="7583905" cy="369332"/>
          </a:xfrm>
          <a:prstGeom prst="rect">
            <a:avLst/>
          </a:prstGeom>
          <a:noFill/>
        </p:spPr>
        <p:txBody>
          <a:bodyPr wrap="square">
            <a:spAutoFit/>
          </a:bodyPr>
          <a:lstStyle/>
          <a:p>
            <a:r>
              <a:rPr lang="en-US" sz="900" dirty="0">
                <a:solidFill>
                  <a:schemeClr val="bg1">
                    <a:lumMod val="50000"/>
                  </a:schemeClr>
                </a:solidFill>
                <a:latin typeface="Arial" panose="020B0604020202020204" pitchFamily="34" charset="0"/>
                <a:cs typeface="Arial" panose="020B0604020202020204" pitchFamily="34" charset="0"/>
              </a:rPr>
              <a:t>*Rabin, B.A., </a:t>
            </a:r>
            <a:r>
              <a:rPr lang="en-US" sz="900" dirty="0" err="1">
                <a:solidFill>
                  <a:schemeClr val="bg1">
                    <a:lumMod val="50000"/>
                  </a:schemeClr>
                </a:solidFill>
                <a:latin typeface="Arial" panose="020B0604020202020204" pitchFamily="34" charset="0"/>
                <a:cs typeface="Arial" panose="020B0604020202020204" pitchFamily="34" charset="0"/>
              </a:rPr>
              <a:t>Brownson</a:t>
            </a:r>
            <a:r>
              <a:rPr lang="en-US" sz="900" dirty="0">
                <a:solidFill>
                  <a:schemeClr val="bg1">
                    <a:lumMod val="50000"/>
                  </a:schemeClr>
                </a:solidFill>
                <a:latin typeface="Arial" panose="020B0604020202020204" pitchFamily="34" charset="0"/>
                <a:cs typeface="Arial" panose="020B0604020202020204" pitchFamily="34" charset="0"/>
              </a:rPr>
              <a:t>, R.C., </a:t>
            </a:r>
            <a:r>
              <a:rPr lang="en-US" sz="900" dirty="0" err="1">
                <a:solidFill>
                  <a:schemeClr val="bg1">
                    <a:lumMod val="50000"/>
                  </a:schemeClr>
                </a:solidFill>
                <a:latin typeface="Arial" panose="020B0604020202020204" pitchFamily="34" charset="0"/>
                <a:cs typeface="Arial" panose="020B0604020202020204" pitchFamily="34" charset="0"/>
              </a:rPr>
              <a:t>Haire-Joshu</a:t>
            </a:r>
            <a:r>
              <a:rPr lang="en-US" sz="900" dirty="0">
                <a:solidFill>
                  <a:schemeClr val="bg1">
                    <a:lumMod val="50000"/>
                  </a:schemeClr>
                </a:solidFill>
                <a:latin typeface="Arial" panose="020B0604020202020204" pitchFamily="34" charset="0"/>
                <a:cs typeface="Arial" panose="020B0604020202020204" pitchFamily="34" charset="0"/>
              </a:rPr>
              <a:t>, D., </a:t>
            </a:r>
            <a:r>
              <a:rPr lang="en-US" sz="900" dirty="0" err="1">
                <a:solidFill>
                  <a:schemeClr val="bg1">
                    <a:lumMod val="50000"/>
                  </a:schemeClr>
                </a:solidFill>
                <a:latin typeface="Arial" panose="020B0604020202020204" pitchFamily="34" charset="0"/>
                <a:cs typeface="Arial" panose="020B0604020202020204" pitchFamily="34" charset="0"/>
              </a:rPr>
              <a:t>Kreuter</a:t>
            </a:r>
            <a:r>
              <a:rPr lang="en-US" sz="900" dirty="0">
                <a:solidFill>
                  <a:schemeClr val="bg1">
                    <a:lumMod val="50000"/>
                  </a:schemeClr>
                </a:solidFill>
                <a:latin typeface="Arial" panose="020B0604020202020204" pitchFamily="34" charset="0"/>
                <a:cs typeface="Arial" panose="020B0604020202020204" pitchFamily="34" charset="0"/>
              </a:rPr>
              <a:t>, M.W., &amp; Weaver, N.L., (2008). A glossary for dissemination and implementation research in health. </a:t>
            </a:r>
            <a:r>
              <a:rPr lang="en-US" sz="900" i="1" dirty="0">
                <a:solidFill>
                  <a:schemeClr val="bg1">
                    <a:lumMod val="50000"/>
                  </a:schemeClr>
                </a:solidFill>
                <a:latin typeface="Arial" panose="020B0604020202020204" pitchFamily="34" charset="0"/>
                <a:cs typeface="Arial" panose="020B0604020202020204" pitchFamily="34" charset="0"/>
              </a:rPr>
              <a:t>Journal of Public Health Management Practice, </a:t>
            </a:r>
            <a:r>
              <a:rPr lang="en-US" sz="900" dirty="0">
                <a:solidFill>
                  <a:schemeClr val="bg1">
                    <a:lumMod val="50000"/>
                  </a:schemeClr>
                </a:solidFill>
                <a:latin typeface="Arial" panose="020B0604020202020204" pitchFamily="34" charset="0"/>
                <a:cs typeface="Arial" panose="020B0604020202020204" pitchFamily="34" charset="0"/>
              </a:rPr>
              <a:t>14(2),  pp. 117-123.</a:t>
            </a:r>
          </a:p>
        </p:txBody>
      </p:sp>
      <p:sp>
        <p:nvSpPr>
          <p:cNvPr id="7" name="Content Placeholder 6"/>
          <p:cNvSpPr>
            <a:spLocks noGrp="1"/>
          </p:cNvSpPr>
          <p:nvPr>
            <p:ph idx="1"/>
          </p:nvPr>
        </p:nvSpPr>
        <p:spPr>
          <a:xfrm>
            <a:off x="457200" y="1600200"/>
            <a:ext cx="8382000" cy="4525963"/>
          </a:xfrm>
        </p:spPr>
        <p:txBody>
          <a:bodyPr/>
          <a:lstStyle/>
          <a:p>
            <a:r>
              <a:rPr lang="en-US" dirty="0"/>
              <a:t>Implement the EBI on a small scale to assess fit with community or organization</a:t>
            </a:r>
          </a:p>
          <a:p>
            <a:r>
              <a:rPr lang="en-US" dirty="0"/>
              <a:t>For example, assess:</a:t>
            </a:r>
          </a:p>
          <a:p>
            <a:pPr lvl="1">
              <a:spcBef>
                <a:spcPts val="600"/>
              </a:spcBef>
            </a:pPr>
            <a:r>
              <a:rPr lang="en-US" sz="2400" dirty="0"/>
              <a:t>Adherence to program</a:t>
            </a:r>
            <a:br>
              <a:rPr lang="en-US" sz="2400" dirty="0"/>
            </a:br>
            <a:r>
              <a:rPr lang="en-US" sz="2400" dirty="0"/>
              <a:t>protocol</a:t>
            </a:r>
          </a:p>
          <a:p>
            <a:pPr lvl="1">
              <a:spcBef>
                <a:spcPts val="600"/>
              </a:spcBef>
            </a:pPr>
            <a:r>
              <a:rPr lang="en-US" sz="2400" dirty="0"/>
              <a:t>Dose delivered</a:t>
            </a:r>
          </a:p>
          <a:p>
            <a:pPr lvl="1">
              <a:spcBef>
                <a:spcPts val="600"/>
              </a:spcBef>
            </a:pPr>
            <a:r>
              <a:rPr lang="en-US" sz="2400" dirty="0"/>
              <a:t>Quality of program delivery</a:t>
            </a:r>
          </a:p>
          <a:p>
            <a:pPr lvl="1">
              <a:spcBef>
                <a:spcPts val="600"/>
              </a:spcBef>
            </a:pPr>
            <a:r>
              <a:rPr lang="en-US" sz="2400" dirty="0"/>
              <a:t>Barriers/facilitators</a:t>
            </a:r>
          </a:p>
          <a:p>
            <a:endParaRPr lang="en-US" dirty="0"/>
          </a:p>
        </p:txBody>
      </p:sp>
    </p:spTree>
    <p:custDataLst>
      <p:tags r:id="rId1"/>
    </p:custDataLst>
    <p:extLst>
      <p:ext uri="{BB962C8B-B14F-4D97-AF65-F5344CB8AC3E}">
        <p14:creationId xmlns:p14="http://schemas.microsoft.com/office/powerpoint/2010/main" val="39609466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33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Take-home Points</a:t>
            </a:r>
          </a:p>
        </p:txBody>
      </p:sp>
      <p:sp>
        <p:nvSpPr>
          <p:cNvPr id="6" name="Content Placeholder 5"/>
          <p:cNvSpPr>
            <a:spLocks noGrp="1"/>
          </p:cNvSpPr>
          <p:nvPr>
            <p:ph idx="1"/>
          </p:nvPr>
        </p:nvSpPr>
        <p:spPr/>
        <p:txBody>
          <a:bodyPr vert="horz" lIns="91440" tIns="45720" rIns="91440" bIns="45720" rtlCol="0" anchor="t">
            <a:normAutofit lnSpcReduction="10000"/>
          </a:bodyPr>
          <a:lstStyle/>
          <a:p>
            <a:pPr marL="457200" indent="-457200">
              <a:spcBef>
                <a:spcPts val="600"/>
              </a:spcBef>
            </a:pPr>
            <a:r>
              <a:rPr lang="en-US" dirty="0"/>
              <a:t>Base modifications to the EBI on your community assessment findings</a:t>
            </a:r>
          </a:p>
          <a:p>
            <a:pPr marL="457200" indent="-457200">
              <a:spcBef>
                <a:spcPts val="600"/>
              </a:spcBef>
            </a:pPr>
            <a:r>
              <a:rPr lang="en-US" dirty="0"/>
              <a:t>Identify and retain the EBI’s core elements </a:t>
            </a:r>
          </a:p>
          <a:p>
            <a:pPr marL="457200" indent="-457200">
              <a:spcBef>
                <a:spcPts val="600"/>
              </a:spcBef>
            </a:pPr>
            <a:r>
              <a:rPr lang="en-US" dirty="0"/>
              <a:t>Seek feedback and advice from representatives of your priority population </a:t>
            </a:r>
          </a:p>
          <a:p>
            <a:pPr marL="457200" indent="-457200">
              <a:spcBef>
                <a:spcPts val="600"/>
              </a:spcBef>
            </a:pPr>
            <a:r>
              <a:rPr lang="en-US" dirty="0"/>
              <a:t>Seek advice from experts including the EBI developers to make yellow and green light adaptations </a:t>
            </a:r>
          </a:p>
          <a:p>
            <a:pPr marL="457200" indent="-457200">
              <a:spcBef>
                <a:spcPts val="600"/>
              </a:spcBef>
            </a:pPr>
            <a:r>
              <a:rPr lang="en-US" dirty="0"/>
              <a:t>The more you adapt, the more you need to re-evaluate effectiveness</a:t>
            </a:r>
          </a:p>
          <a:p>
            <a:endParaRPr lang="en-US" dirty="0"/>
          </a:p>
        </p:txBody>
      </p:sp>
    </p:spTree>
    <p:custDataLst>
      <p:tags r:id="rId1"/>
    </p:custDataLst>
    <p:extLst>
      <p:ext uri="{BB962C8B-B14F-4D97-AF65-F5344CB8AC3E}">
        <p14:creationId xmlns:p14="http://schemas.microsoft.com/office/powerpoint/2010/main" val="1478966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32108"/>
            <a:ext cx="8763000" cy="1096962"/>
          </a:xfrm>
        </p:spPr>
        <p:txBody>
          <a:bodyPr>
            <a:normAutofit/>
          </a:bodyPr>
          <a:lstStyle/>
          <a:p>
            <a:pPr algn="l"/>
            <a:r>
              <a:rPr lang="en-US" sz="4000" dirty="0">
                <a:latin typeface="Arial" panose="020B0604020202020204" pitchFamily="34" charset="0"/>
                <a:cs typeface="Arial" panose="020B0604020202020204" pitchFamily="34" charset="0"/>
              </a:rPr>
              <a:t>Questions?</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905000"/>
            <a:ext cx="3842544" cy="3521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8238780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3400" y="256881"/>
            <a:ext cx="8763000" cy="1143000"/>
          </a:xfrm>
        </p:spPr>
        <p:txBody>
          <a:bodyPr>
            <a:normAutofit/>
          </a:bodyPr>
          <a:lstStyle/>
          <a:p>
            <a:pPr algn="l"/>
            <a:r>
              <a:rPr lang="en-US" sz="4000" dirty="0">
                <a:latin typeface="Arial" panose="020B0604020202020204" pitchFamily="34" charset="0"/>
                <a:cs typeface="Arial" panose="020B0604020202020204" pitchFamily="34" charset="0"/>
              </a:rPr>
              <a:t>References</a:t>
            </a:r>
          </a:p>
        </p:txBody>
      </p:sp>
      <p:sp>
        <p:nvSpPr>
          <p:cNvPr id="5" name="Content Placeholder 4"/>
          <p:cNvSpPr>
            <a:spLocks noGrp="1"/>
          </p:cNvSpPr>
          <p:nvPr>
            <p:ph idx="1"/>
          </p:nvPr>
        </p:nvSpPr>
        <p:spPr>
          <a:xfrm>
            <a:off x="457200" y="1600201"/>
            <a:ext cx="8229600" cy="3124199"/>
          </a:xfrm>
        </p:spPr>
        <p:txBody>
          <a:bodyPr>
            <a:normAutofit fontScale="62500" lnSpcReduction="20000"/>
          </a:bodyPr>
          <a:lstStyle/>
          <a:p>
            <a:pPr marL="228600" indent="-228600"/>
            <a:r>
              <a:rPr lang="en-US" sz="2400" dirty="0"/>
              <a:t>Rabin, B.A., </a:t>
            </a:r>
            <a:r>
              <a:rPr lang="en-US" sz="2400" dirty="0" err="1"/>
              <a:t>Brownson</a:t>
            </a:r>
            <a:r>
              <a:rPr lang="en-US" sz="2400" dirty="0"/>
              <a:t>, R.C., </a:t>
            </a:r>
            <a:r>
              <a:rPr lang="en-US" sz="2400" dirty="0" err="1"/>
              <a:t>Haire-Joshu</a:t>
            </a:r>
            <a:r>
              <a:rPr lang="en-US" sz="2400" dirty="0"/>
              <a:t>, D., </a:t>
            </a:r>
            <a:r>
              <a:rPr lang="en-US" sz="2400" dirty="0" err="1"/>
              <a:t>Kreuter</a:t>
            </a:r>
            <a:r>
              <a:rPr lang="en-US" sz="2400" dirty="0"/>
              <a:t>, M.W., &amp; Weaver, N.L. (2008) A glossary for dissemination and implementation research in health. </a:t>
            </a:r>
            <a:r>
              <a:rPr lang="en-US" sz="2400" i="1" dirty="0"/>
              <a:t>J Public Health Management Practice, </a:t>
            </a:r>
            <a:r>
              <a:rPr lang="en-US" sz="2400" dirty="0"/>
              <a:t>14(2), 117–123.</a:t>
            </a:r>
          </a:p>
          <a:p>
            <a:pPr marL="228600" indent="-228600"/>
            <a:r>
              <a:rPr lang="en-US" sz="2400" dirty="0"/>
              <a:t>Eke, A.N., Neumann, M.S., Wilkes, A.L., &amp; Jones, P.L. (2006) Preparing effective behavioral interventions to be used by prevention providers: the role of researchers during HIV Prevention Research  Trials. </a:t>
            </a:r>
            <a:r>
              <a:rPr lang="en-US" sz="2400" i="1" dirty="0"/>
              <a:t>AIDS Education &amp; Prevention,</a:t>
            </a:r>
            <a:r>
              <a:rPr lang="en-US" sz="2400" dirty="0"/>
              <a:t> 18(4 </a:t>
            </a:r>
            <a:r>
              <a:rPr lang="en-US" sz="2400" dirty="0" err="1"/>
              <a:t>Suppl</a:t>
            </a:r>
            <a:r>
              <a:rPr lang="en-US" sz="2400" dirty="0"/>
              <a:t> A):44-58.</a:t>
            </a:r>
          </a:p>
          <a:p>
            <a:pPr marL="228600" indent="-228600"/>
            <a:r>
              <a:rPr lang="en-US" sz="2400" dirty="0" err="1"/>
              <a:t>Lesesne</a:t>
            </a:r>
            <a:r>
              <a:rPr lang="en-US" sz="2400" dirty="0"/>
              <a:t>, C. A., Lewis, K. M., Moore, C., Fisher, D., Green, D., &amp; </a:t>
            </a:r>
            <a:r>
              <a:rPr lang="en-US" sz="2400" dirty="0" err="1"/>
              <a:t>Wandersman</a:t>
            </a:r>
            <a:r>
              <a:rPr lang="en-US" sz="2400" dirty="0"/>
              <a:t>, A. (2007). Promoting Science-based Approaches to Teen Pregnancy Prevention using Getting To Outcomes: Draft June 2007. Unpublished manual.</a:t>
            </a:r>
          </a:p>
          <a:p>
            <a:pPr marL="228600" indent="-228600"/>
            <a:r>
              <a:rPr lang="en-US" sz="2400" dirty="0" err="1"/>
              <a:t>Firpo</a:t>
            </a:r>
            <a:r>
              <a:rPr lang="en-US" sz="2400" dirty="0"/>
              <a:t>-Triplett, R., Fuller, T. R. (2012). General Adaptation Guidance: A Guide to Adapting Evidence-Based Sexual Health Curricula. Accessed via </a:t>
            </a:r>
            <a:r>
              <a:rPr lang="en-US" sz="2400" u="sng" dirty="0"/>
              <a:t>http://recapp.etr.org/recapp/documents/programs/GeneralAdaptationGuidanceFINAL.pdf</a:t>
            </a:r>
          </a:p>
          <a:p>
            <a:pPr marL="457200" indent="-457200"/>
            <a:endParaRPr lang="en-US" sz="2400" u="sng" dirty="0"/>
          </a:p>
          <a:p>
            <a:endParaRPr lang="en-US" dirty="0"/>
          </a:p>
        </p:txBody>
      </p:sp>
    </p:spTree>
    <p:custDataLst>
      <p:tags r:id="rId1"/>
    </p:custDataLst>
    <p:extLst>
      <p:ext uri="{BB962C8B-B14F-4D97-AF65-F5344CB8AC3E}">
        <p14:creationId xmlns:p14="http://schemas.microsoft.com/office/powerpoint/2010/main" val="308264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363" y="228600"/>
            <a:ext cx="8763000" cy="1143000"/>
          </a:xfrm>
        </p:spPr>
        <p:txBody>
          <a:bodyPr>
            <a:normAutofit/>
          </a:bodyPr>
          <a:lstStyle/>
          <a:p>
            <a:pPr algn="l"/>
            <a:r>
              <a:rPr lang="en-US" sz="4000" dirty="0">
                <a:latin typeface="Arial" panose="020B0604020202020204" pitchFamily="34" charset="0"/>
                <a:cs typeface="Arial" panose="020B0604020202020204" pitchFamily="34" charset="0"/>
              </a:rPr>
              <a:t>Session Objectives</a:t>
            </a:r>
          </a:p>
        </p:txBody>
      </p:sp>
      <p:sp>
        <p:nvSpPr>
          <p:cNvPr id="3" name="Content Placeholder 2"/>
          <p:cNvSpPr>
            <a:spLocks noGrp="1"/>
          </p:cNvSpPr>
          <p:nvPr>
            <p:ph idx="1"/>
          </p:nvPr>
        </p:nvSpPr>
        <p:spPr/>
        <p:txBody>
          <a:bodyPr/>
          <a:lstStyle/>
          <a:p>
            <a:pPr>
              <a:spcBef>
                <a:spcPts val="1800"/>
              </a:spcBef>
            </a:pPr>
            <a:r>
              <a:rPr lang="en-US" dirty="0"/>
              <a:t>Define adaptation, fidelity, and core elements</a:t>
            </a:r>
          </a:p>
          <a:p>
            <a:pPr>
              <a:spcBef>
                <a:spcPts val="1800"/>
              </a:spcBef>
            </a:pPr>
            <a:r>
              <a:rPr lang="en-US" dirty="0"/>
              <a:t>Describe the process and steps for adaptation</a:t>
            </a:r>
          </a:p>
          <a:p>
            <a:pPr>
              <a:spcBef>
                <a:spcPts val="1800"/>
              </a:spcBef>
            </a:pPr>
            <a:r>
              <a:rPr lang="en-US" dirty="0"/>
              <a:t>Discuss which changes can probably be made without affecting the effectiveness vs. which cannot</a:t>
            </a:r>
          </a:p>
          <a:p>
            <a:endParaRPr lang="en-US" dirty="0"/>
          </a:p>
        </p:txBody>
      </p:sp>
    </p:spTree>
    <p:custDataLst>
      <p:tags r:id="rId1"/>
    </p:custDataLst>
    <p:extLst>
      <p:ext uri="{BB962C8B-B14F-4D97-AF65-F5344CB8AC3E}">
        <p14:creationId xmlns:p14="http://schemas.microsoft.com/office/powerpoint/2010/main" val="2237803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860" y="228600"/>
            <a:ext cx="8763000" cy="1143000"/>
          </a:xfrm>
        </p:spPr>
        <p:txBody>
          <a:bodyPr>
            <a:normAutofit/>
          </a:bodyPr>
          <a:lstStyle/>
          <a:p>
            <a:pPr algn="l"/>
            <a:r>
              <a:rPr lang="en-US" sz="4000" dirty="0">
                <a:latin typeface="Arial" panose="020B0604020202020204" pitchFamily="34" charset="0"/>
                <a:cs typeface="Arial" panose="020B0604020202020204" pitchFamily="34" charset="0"/>
              </a:rPr>
              <a:t>Adaptation </a:t>
            </a:r>
          </a:p>
        </p:txBody>
      </p:sp>
      <p:pic>
        <p:nvPicPr>
          <p:cNvPr id="4" name="Picture 3" descr="2177_600x450-cb1263248610.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2924944"/>
            <a:ext cx="3299014" cy="2160240"/>
          </a:xfrm>
          <a:prstGeom prst="rect">
            <a:avLst/>
          </a:prstGeom>
          <a:ln w="127000" cap="sq">
            <a:noFill/>
            <a:miter lim="800000"/>
          </a:ln>
          <a:effectLst>
            <a:outerShdw blurRad="57150" dist="50800" dir="2700000" algn="tl" rotWithShape="0">
              <a:srgbClr val="000000">
                <a:alpha val="40000"/>
              </a:srgbClr>
            </a:outerShdw>
          </a:effectLst>
        </p:spPr>
      </p:pic>
      <p:sp>
        <p:nvSpPr>
          <p:cNvPr id="3" name="Content Placeholder 2"/>
          <p:cNvSpPr>
            <a:spLocks noGrp="1"/>
          </p:cNvSpPr>
          <p:nvPr>
            <p:ph idx="1"/>
          </p:nvPr>
        </p:nvSpPr>
        <p:spPr>
          <a:xfrm>
            <a:off x="457200" y="1600201"/>
            <a:ext cx="8229600" cy="3352800"/>
          </a:xfrm>
        </p:spPr>
        <p:txBody>
          <a:bodyPr>
            <a:normAutofit/>
          </a:bodyPr>
          <a:lstStyle/>
          <a:p>
            <a:pPr marL="0" indent="0">
              <a:spcAft>
                <a:spcPts val="1800"/>
              </a:spcAft>
              <a:buNone/>
            </a:pPr>
            <a:r>
              <a:rPr lang="en-US" dirty="0"/>
              <a:t>Adaptation: making changes or modifications to fit priority population and local conditions</a:t>
            </a:r>
          </a:p>
          <a:p>
            <a:pPr>
              <a:spcAft>
                <a:spcPts val="1800"/>
              </a:spcAft>
            </a:pPr>
            <a:r>
              <a:rPr lang="en-US" dirty="0"/>
              <a:t>Additions</a:t>
            </a:r>
          </a:p>
          <a:p>
            <a:pPr>
              <a:spcAft>
                <a:spcPts val="1800"/>
              </a:spcAft>
            </a:pPr>
            <a:r>
              <a:rPr lang="en-US" dirty="0"/>
              <a:t>Deletions</a:t>
            </a:r>
          </a:p>
          <a:p>
            <a:pPr>
              <a:spcAft>
                <a:spcPts val="1800"/>
              </a:spcAft>
            </a:pPr>
            <a:r>
              <a:rPr lang="en-US" dirty="0"/>
              <a:t>Substitutions</a:t>
            </a:r>
          </a:p>
        </p:txBody>
      </p:sp>
    </p:spTree>
    <p:custDataLst>
      <p:tags r:id="rId1"/>
    </p:custDataLst>
    <p:extLst>
      <p:ext uri="{BB962C8B-B14F-4D97-AF65-F5344CB8AC3E}">
        <p14:creationId xmlns:p14="http://schemas.microsoft.com/office/powerpoint/2010/main" val="2571237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335"/>
            <a:ext cx="8763000" cy="1143000"/>
          </a:xfrm>
        </p:spPr>
        <p:txBody>
          <a:bodyPr>
            <a:normAutofit/>
          </a:bodyPr>
          <a:lstStyle/>
          <a:p>
            <a:pPr algn="l"/>
            <a:r>
              <a:rPr lang="en-US" sz="4000" dirty="0">
                <a:latin typeface="Arial" panose="020B0604020202020204" pitchFamily="34" charset="0"/>
                <a:cs typeface="Arial" panose="020B0604020202020204" pitchFamily="34" charset="0"/>
              </a:rPr>
              <a:t>Fit and Fidelity</a:t>
            </a:r>
          </a:p>
        </p:txBody>
      </p:sp>
      <p:sp>
        <p:nvSpPr>
          <p:cNvPr id="5" name="Rectangle 4"/>
          <p:cNvSpPr/>
          <p:nvPr/>
        </p:nvSpPr>
        <p:spPr>
          <a:xfrm>
            <a:off x="76200" y="6166465"/>
            <a:ext cx="7482136" cy="400110"/>
          </a:xfrm>
          <a:prstGeom prst="rect">
            <a:avLst/>
          </a:prstGeom>
          <a:noFill/>
        </p:spPr>
        <p:txBody>
          <a:bodyPr wrap="square">
            <a:spAutoFit/>
          </a:bodyPr>
          <a:lstStyle/>
          <a:p>
            <a:r>
              <a:rPr lang="en-US" sz="900" dirty="0">
                <a:solidFill>
                  <a:schemeClr val="bg1">
                    <a:lumMod val="50000"/>
                  </a:schemeClr>
                </a:solidFill>
                <a:latin typeface="Arial" panose="020B0604020202020204" pitchFamily="34" charset="0"/>
                <a:cs typeface="Arial" panose="020B0604020202020204" pitchFamily="34" charset="0"/>
              </a:rPr>
              <a:t>*Rabin, B.A., </a:t>
            </a:r>
            <a:r>
              <a:rPr lang="en-US" sz="900" dirty="0" err="1">
                <a:solidFill>
                  <a:schemeClr val="bg1">
                    <a:lumMod val="50000"/>
                  </a:schemeClr>
                </a:solidFill>
                <a:latin typeface="Arial" panose="020B0604020202020204" pitchFamily="34" charset="0"/>
                <a:cs typeface="Arial" panose="020B0604020202020204" pitchFamily="34" charset="0"/>
              </a:rPr>
              <a:t>Brownson</a:t>
            </a:r>
            <a:r>
              <a:rPr lang="en-US" sz="900" dirty="0">
                <a:solidFill>
                  <a:schemeClr val="bg1">
                    <a:lumMod val="50000"/>
                  </a:schemeClr>
                </a:solidFill>
                <a:latin typeface="Arial" panose="020B0604020202020204" pitchFamily="34" charset="0"/>
                <a:cs typeface="Arial" panose="020B0604020202020204" pitchFamily="34" charset="0"/>
              </a:rPr>
              <a:t>, R.C., </a:t>
            </a:r>
            <a:r>
              <a:rPr lang="en-US" sz="900" dirty="0" err="1">
                <a:solidFill>
                  <a:schemeClr val="bg1">
                    <a:lumMod val="50000"/>
                  </a:schemeClr>
                </a:solidFill>
                <a:latin typeface="Arial" panose="020B0604020202020204" pitchFamily="34" charset="0"/>
                <a:cs typeface="Arial" panose="020B0604020202020204" pitchFamily="34" charset="0"/>
              </a:rPr>
              <a:t>Haire-Joshu</a:t>
            </a:r>
            <a:r>
              <a:rPr lang="en-US" sz="900" dirty="0">
                <a:solidFill>
                  <a:schemeClr val="bg1">
                    <a:lumMod val="50000"/>
                  </a:schemeClr>
                </a:solidFill>
                <a:latin typeface="Arial" panose="020B0604020202020204" pitchFamily="34" charset="0"/>
                <a:cs typeface="Arial" panose="020B0604020202020204" pitchFamily="34" charset="0"/>
              </a:rPr>
              <a:t>, D., </a:t>
            </a:r>
            <a:r>
              <a:rPr lang="en-US" sz="900" dirty="0" err="1">
                <a:solidFill>
                  <a:schemeClr val="bg1">
                    <a:lumMod val="50000"/>
                  </a:schemeClr>
                </a:solidFill>
                <a:latin typeface="Arial" panose="020B0604020202020204" pitchFamily="34" charset="0"/>
                <a:cs typeface="Arial" panose="020B0604020202020204" pitchFamily="34" charset="0"/>
              </a:rPr>
              <a:t>Kreuter</a:t>
            </a:r>
            <a:r>
              <a:rPr lang="en-US" sz="900" dirty="0">
                <a:solidFill>
                  <a:schemeClr val="bg1">
                    <a:lumMod val="50000"/>
                  </a:schemeClr>
                </a:solidFill>
                <a:latin typeface="Arial" panose="020B0604020202020204" pitchFamily="34" charset="0"/>
                <a:cs typeface="Arial" panose="020B0604020202020204" pitchFamily="34" charset="0"/>
              </a:rPr>
              <a:t>, M.W., &amp; Weaver, N.L. (2008) A glossary for  dissemination and implementation research in health. </a:t>
            </a:r>
            <a:r>
              <a:rPr lang="en-US" sz="900" i="1" dirty="0">
                <a:solidFill>
                  <a:schemeClr val="bg1">
                    <a:lumMod val="50000"/>
                  </a:schemeClr>
                </a:solidFill>
                <a:latin typeface="Arial" panose="020B0604020202020204" pitchFamily="34" charset="0"/>
                <a:cs typeface="Arial" panose="020B0604020202020204" pitchFamily="34" charset="0"/>
              </a:rPr>
              <a:t>J Public Health Management Practice, </a:t>
            </a:r>
            <a:r>
              <a:rPr lang="en-US" sz="900" dirty="0">
                <a:solidFill>
                  <a:schemeClr val="bg1">
                    <a:lumMod val="50000"/>
                  </a:schemeClr>
                </a:solidFill>
                <a:latin typeface="Arial" panose="020B0604020202020204" pitchFamily="34" charset="0"/>
                <a:cs typeface="Arial" panose="020B0604020202020204" pitchFamily="34" charset="0"/>
              </a:rPr>
              <a:t>14(2), 117–123</a:t>
            </a:r>
            <a:r>
              <a:rPr lang="en-US" sz="1100" dirty="0">
                <a:solidFill>
                  <a:schemeClr val="tx1">
                    <a:lumMod val="65000"/>
                    <a:lumOff val="35000"/>
                  </a:schemeClr>
                </a:solidFill>
                <a:latin typeface="Arial" panose="020B0604020202020204" pitchFamily="34" charset="0"/>
                <a:cs typeface="Arial" panose="020B0604020202020204" pitchFamily="34" charset="0"/>
              </a:rPr>
              <a:t>.</a:t>
            </a:r>
          </a:p>
        </p:txBody>
      </p:sp>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10344"/>
          <a:stretch/>
        </p:blipFill>
        <p:spPr bwMode="auto">
          <a:xfrm>
            <a:off x="6089692" y="2209800"/>
            <a:ext cx="2755816"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extLst/>
          </p:nvPr>
        </p:nvSpPr>
        <p:spPr>
          <a:xfrm>
            <a:off x="457200" y="1600200"/>
            <a:ext cx="6019800" cy="4525963"/>
          </a:xfrm>
        </p:spPr>
        <p:txBody>
          <a:bodyPr vert="horz" lIns="91440" tIns="45720" rIns="91440" bIns="45720" rtlCol="0" anchor="t">
            <a:normAutofit/>
          </a:bodyPr>
          <a:lstStyle/>
          <a:p>
            <a:pPr marL="0" indent="0" eaLnBrk="0" fontAlgn="base" hangingPunct="0">
              <a:spcBef>
                <a:spcPts val="1200"/>
              </a:spcBef>
              <a:spcAft>
                <a:spcPct val="0"/>
              </a:spcAft>
              <a:buNone/>
            </a:pPr>
            <a:r>
              <a:rPr lang="en-US" dirty="0"/>
              <a:t>Adaptation</a:t>
            </a:r>
            <a:r>
              <a:rPr lang="en-US" dirty="0">
                <a:solidFill>
                  <a:schemeClr val="accent4">
                    <a:lumMod val="75000"/>
                  </a:schemeClr>
                </a:solidFill>
              </a:rPr>
              <a:t> </a:t>
            </a:r>
            <a:r>
              <a:rPr lang="en-US" dirty="0"/>
              <a:t>is</a:t>
            </a:r>
            <a:r>
              <a:rPr lang="en-US" dirty="0">
                <a:solidFill>
                  <a:schemeClr val="accent4">
                    <a:lumMod val="75000"/>
                  </a:schemeClr>
                </a:solidFill>
              </a:rPr>
              <a:t> </a:t>
            </a:r>
            <a:r>
              <a:rPr lang="en-US" dirty="0"/>
              <a:t>a balance between:</a:t>
            </a:r>
          </a:p>
          <a:p>
            <a:pPr fontAlgn="base">
              <a:spcBef>
                <a:spcPts val="2400"/>
              </a:spcBef>
              <a:spcAft>
                <a:spcPct val="0"/>
              </a:spcAft>
            </a:pPr>
            <a:r>
              <a:rPr lang="en-US" b="1" dirty="0">
                <a:solidFill>
                  <a:schemeClr val="accent4"/>
                </a:solidFill>
              </a:rPr>
              <a:t>Achieving FIT – </a:t>
            </a:r>
            <a:r>
              <a:rPr lang="en-US" dirty="0">
                <a:solidFill>
                  <a:srgbClr val="000000"/>
                </a:solidFill>
              </a:rPr>
              <a:t>Make an EBI program compatible with your community</a:t>
            </a:r>
          </a:p>
          <a:p>
            <a:pPr fontAlgn="base">
              <a:spcBef>
                <a:spcPts val="2400"/>
              </a:spcBef>
              <a:spcAft>
                <a:spcPct val="0"/>
              </a:spcAft>
            </a:pPr>
            <a:r>
              <a:rPr lang="en-US" b="1" dirty="0">
                <a:solidFill>
                  <a:schemeClr val="accent4"/>
                </a:solidFill>
              </a:rPr>
              <a:t>Maintaining FIDELITY</a:t>
            </a:r>
            <a:r>
              <a:rPr lang="en-US" dirty="0">
                <a:solidFill>
                  <a:schemeClr val="accent4"/>
                </a:solidFill>
              </a:rPr>
              <a:t> – </a:t>
            </a:r>
            <a:r>
              <a:rPr lang="en-US" dirty="0">
                <a:solidFill>
                  <a:srgbClr val="000000"/>
                </a:solidFill>
              </a:rPr>
              <a:t>Implement an EBI program as it is prescribed in the original protocol.*</a:t>
            </a:r>
          </a:p>
          <a:p>
            <a:endParaRPr lang="en-US" dirty="0"/>
          </a:p>
        </p:txBody>
      </p:sp>
    </p:spTree>
    <p:custDataLst>
      <p:tags r:id="rId1"/>
    </p:custDataLst>
    <p:extLst>
      <p:ext uri="{BB962C8B-B14F-4D97-AF65-F5344CB8AC3E}">
        <p14:creationId xmlns:p14="http://schemas.microsoft.com/office/powerpoint/2010/main" val="2856994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6172200"/>
            <a:ext cx="7583905" cy="400110"/>
          </a:xfrm>
          <a:prstGeom prst="rect">
            <a:avLst/>
          </a:prstGeom>
          <a:noFill/>
        </p:spPr>
        <p:txBody>
          <a:bodyPr wrap="square">
            <a:spAutoFit/>
          </a:bodyPr>
          <a:lstStyle/>
          <a:p>
            <a:r>
              <a:rPr lang="en-US" sz="900" dirty="0">
                <a:solidFill>
                  <a:schemeClr val="bg1">
                    <a:lumMod val="50000"/>
                  </a:schemeClr>
                </a:solidFill>
                <a:latin typeface="Arial" panose="020B0604020202020204" pitchFamily="34" charset="0"/>
                <a:cs typeface="Arial" panose="020B0604020202020204" pitchFamily="34" charset="0"/>
              </a:rPr>
              <a:t>*Eke, A.N., Neumann, M.S., Wilkes, A.L., &amp; Jones, P.L. (2006) Preparing effective behavioral interventions to be used by prevention providers: the role of researchers during HIV Prevention Research  Trials. </a:t>
            </a:r>
            <a:r>
              <a:rPr lang="en-US" sz="900" i="1" dirty="0">
                <a:solidFill>
                  <a:schemeClr val="bg1">
                    <a:lumMod val="50000"/>
                  </a:schemeClr>
                </a:solidFill>
                <a:latin typeface="Arial" panose="020B0604020202020204" pitchFamily="34" charset="0"/>
                <a:cs typeface="Arial" panose="020B0604020202020204" pitchFamily="34" charset="0"/>
              </a:rPr>
              <a:t>AIDS Education &amp; Prevention,</a:t>
            </a:r>
            <a:r>
              <a:rPr lang="en-US" sz="900" dirty="0">
                <a:solidFill>
                  <a:schemeClr val="bg1">
                    <a:lumMod val="50000"/>
                  </a:schemeClr>
                </a:solidFill>
                <a:latin typeface="Arial" panose="020B0604020202020204" pitchFamily="34" charset="0"/>
                <a:cs typeface="Arial" panose="020B0604020202020204" pitchFamily="34" charset="0"/>
              </a:rPr>
              <a:t> 18(4 </a:t>
            </a:r>
            <a:r>
              <a:rPr lang="en-US" sz="900" dirty="0" err="1">
                <a:solidFill>
                  <a:schemeClr val="bg1">
                    <a:lumMod val="50000"/>
                  </a:schemeClr>
                </a:solidFill>
                <a:latin typeface="Arial" panose="020B0604020202020204" pitchFamily="34" charset="0"/>
                <a:cs typeface="Arial" panose="020B0604020202020204" pitchFamily="34" charset="0"/>
              </a:rPr>
              <a:t>Suppl</a:t>
            </a:r>
            <a:r>
              <a:rPr lang="en-US" sz="900" dirty="0">
                <a:solidFill>
                  <a:schemeClr val="bg1">
                    <a:lumMod val="50000"/>
                  </a:schemeClr>
                </a:solidFill>
                <a:latin typeface="Arial" panose="020B0604020202020204" pitchFamily="34" charset="0"/>
                <a:cs typeface="Arial" panose="020B0604020202020204" pitchFamily="34" charset="0"/>
              </a:rPr>
              <a:t> A):44-58</a:t>
            </a:r>
            <a:r>
              <a:rPr lang="en-US" sz="1100" dirty="0">
                <a:solidFill>
                  <a:schemeClr val="bg1">
                    <a:lumMod val="50000"/>
                  </a:schemeClr>
                </a:solidFill>
                <a:latin typeface="Arial" panose="020B0604020202020204" pitchFamily="34" charset="0"/>
                <a:cs typeface="Arial" panose="020B0604020202020204" pitchFamily="34" charset="0"/>
              </a:rPr>
              <a:t>.</a:t>
            </a:r>
          </a:p>
        </p:txBody>
      </p:sp>
      <p:sp>
        <p:nvSpPr>
          <p:cNvPr id="3" name="Title 2"/>
          <p:cNvSpPr>
            <a:spLocks noGrp="1"/>
          </p:cNvSpPr>
          <p:nvPr>
            <p:ph type="title"/>
          </p:nvPr>
        </p:nvSpPr>
        <p:spPr>
          <a:xfrm>
            <a:off x="457200" y="228600"/>
            <a:ext cx="8763000" cy="1143000"/>
          </a:xfrm>
        </p:spPr>
        <p:txBody>
          <a:bodyPr>
            <a:normAutofit/>
          </a:bodyPr>
          <a:lstStyle/>
          <a:p>
            <a:pPr algn="l"/>
            <a:r>
              <a:rPr lang="en-US" sz="4000" dirty="0">
                <a:latin typeface="Arial" panose="020B0604020202020204" pitchFamily="34" charset="0"/>
                <a:cs typeface="Arial" panose="020B0604020202020204" pitchFamily="34" charset="0"/>
              </a:rPr>
              <a:t>Core Elements</a:t>
            </a:r>
          </a:p>
        </p:txBody>
      </p:sp>
      <p:sp>
        <p:nvSpPr>
          <p:cNvPr id="4" name="Content Placeholder 3"/>
          <p:cNvSpPr>
            <a:spLocks noGrp="1"/>
          </p:cNvSpPr>
          <p:nvPr>
            <p:ph idx="1"/>
            <p:extLst/>
          </p:nvPr>
        </p:nvSpPr>
        <p:spPr/>
        <p:txBody>
          <a:bodyPr vert="horz" lIns="91440" tIns="45720" rIns="91440" bIns="45720" rtlCol="0" anchor="t">
            <a:normAutofit/>
          </a:bodyPr>
          <a:lstStyle/>
          <a:p>
            <a:pPr marL="0" indent="0">
              <a:lnSpc>
                <a:spcPct val="150000"/>
              </a:lnSpc>
              <a:buNone/>
              <a:defRPr/>
            </a:pPr>
            <a:r>
              <a:rPr lang="en-US" sz="3200" b="1" dirty="0">
                <a:solidFill>
                  <a:schemeClr val="accent4"/>
                </a:solidFill>
              </a:rPr>
              <a:t>Core Elements:</a:t>
            </a:r>
            <a:r>
              <a:rPr lang="en-US" sz="3200" dirty="0">
                <a:solidFill>
                  <a:schemeClr val="accent4"/>
                </a:solidFill>
              </a:rPr>
              <a:t> </a:t>
            </a:r>
            <a:r>
              <a:rPr lang="en-US" sz="3200" dirty="0"/>
              <a:t>required components that </a:t>
            </a:r>
            <a:r>
              <a:rPr lang="en-US" sz="3200" u="sng" dirty="0"/>
              <a:t>represent the mechanisms of change and key delivery steps </a:t>
            </a:r>
            <a:r>
              <a:rPr lang="en-US" sz="3200" dirty="0"/>
              <a:t>of an EBI that most likely produced the EBI’s effectiveness </a:t>
            </a:r>
          </a:p>
          <a:p>
            <a:pPr>
              <a:lnSpc>
                <a:spcPct val="150000"/>
              </a:lnSpc>
              <a:defRPr/>
            </a:pPr>
            <a:endParaRPr lang="en-US" sz="3200" dirty="0"/>
          </a:p>
          <a:p>
            <a:pPr marL="0" indent="0">
              <a:lnSpc>
                <a:spcPct val="150000"/>
              </a:lnSpc>
              <a:buNone/>
              <a:defRPr/>
            </a:pPr>
            <a:endParaRPr lang="en-US" sz="3200" dirty="0"/>
          </a:p>
        </p:txBody>
      </p:sp>
    </p:spTree>
    <p:custDataLst>
      <p:tags r:id="rId1"/>
    </p:custDataLst>
    <p:extLst>
      <p:ext uri="{BB962C8B-B14F-4D97-AF65-F5344CB8AC3E}">
        <p14:creationId xmlns:p14="http://schemas.microsoft.com/office/powerpoint/2010/main" val="37361724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64005"/>
            <a:ext cx="8763000" cy="1096962"/>
          </a:xfrm>
        </p:spPr>
        <p:txBody>
          <a:bodyPr>
            <a:normAutofit/>
          </a:bodyPr>
          <a:lstStyle/>
          <a:p>
            <a:pPr algn="l"/>
            <a:r>
              <a:rPr lang="en-US" sz="4000" dirty="0">
                <a:latin typeface="Arial" panose="020B0604020202020204" pitchFamily="34" charset="0"/>
                <a:cs typeface="Arial" panose="020B0604020202020204" pitchFamily="34" charset="0"/>
              </a:rPr>
              <a:t>Steps for Adaptation</a:t>
            </a:r>
          </a:p>
        </p:txBody>
      </p:sp>
      <p:graphicFrame>
        <p:nvGraphicFramePr>
          <p:cNvPr id="4" name="Diagram 3"/>
          <p:cNvGraphicFramePr/>
          <p:nvPr>
            <p:extLst>
              <p:ext uri="{D42A27DB-BD31-4B8C-83A1-F6EECF244321}">
                <p14:modId xmlns:p14="http://schemas.microsoft.com/office/powerpoint/2010/main" val="2015068756"/>
              </p:ext>
            </p:extLst>
          </p:nvPr>
        </p:nvGraphicFramePr>
        <p:xfrm>
          <a:off x="76200" y="1801603"/>
          <a:ext cx="9067800" cy="401152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05460470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136" y="274638"/>
            <a:ext cx="8763000" cy="1096962"/>
          </a:xfrm>
        </p:spPr>
        <p:txBody>
          <a:bodyPr>
            <a:normAutofit/>
          </a:bodyPr>
          <a:lstStyle/>
          <a:p>
            <a:pPr algn="l"/>
            <a:r>
              <a:rPr lang="en-US" sz="4400">
                <a:latin typeface="Arial" charset="0"/>
                <a:ea typeface="Arial" charset="0"/>
                <a:cs typeface="Arial" charset="0"/>
              </a:rPr>
              <a:t>Assess Fit</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1524000"/>
            <a:ext cx="7696200" cy="4341446"/>
          </a:xfrm>
          <a:prstGeom prst="rect">
            <a:avLst/>
          </a:prstGeom>
        </p:spPr>
      </p:pic>
      <p:cxnSp>
        <p:nvCxnSpPr>
          <p:cNvPr id="10" name="Straight Connector 9"/>
          <p:cNvCxnSpPr/>
          <p:nvPr/>
        </p:nvCxnSpPr>
        <p:spPr>
          <a:xfrm>
            <a:off x="8305800" y="1524000"/>
            <a:ext cx="0" cy="4341446"/>
          </a:xfrm>
          <a:prstGeom prst="line">
            <a:avLst/>
          </a:prstGeom>
          <a:ln>
            <a:solidFill>
              <a:schemeClr val="dk1">
                <a:shade val="95000"/>
                <a:satMod val="105000"/>
                <a:alpha val="87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28485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8600" y="232376"/>
            <a:ext cx="8763000" cy="1143000"/>
          </a:xfrm>
        </p:spPr>
        <p:txBody>
          <a:bodyPr>
            <a:normAutofit/>
          </a:bodyPr>
          <a:lstStyle/>
          <a:p>
            <a:pPr algn="l"/>
            <a:r>
              <a:rPr lang="en-US" sz="4000" dirty="0">
                <a:latin typeface="Arial" panose="020B0604020202020204" pitchFamily="34" charset="0"/>
                <a:cs typeface="Arial" panose="020B0604020202020204" pitchFamily="34" charset="0"/>
              </a:rPr>
              <a:t>Know Your Community</a:t>
            </a:r>
          </a:p>
        </p:txBody>
      </p:sp>
      <p:sp>
        <p:nvSpPr>
          <p:cNvPr id="4" name="AutoShape 2" descr="Image result for latino families"/>
          <p:cNvSpPr>
            <a:spLocks noChangeAspect="1" noChangeArrowheads="1"/>
          </p:cNvSpPr>
          <p:nvPr/>
        </p:nvSpPr>
        <p:spPr bwMode="auto">
          <a:xfrm>
            <a:off x="155575" y="-2041525"/>
            <a:ext cx="8515350" cy="42576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2" descr="Image result for elderly in city"/>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7200" y="1539875"/>
            <a:ext cx="3620113" cy="196789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457200" y="3583974"/>
            <a:ext cx="3621793" cy="2338660"/>
          </a:xfrm>
          <a:prstGeom prst="rect">
            <a:avLst/>
          </a:prstGeom>
        </p:spPr>
      </p:pic>
      <p:sp>
        <p:nvSpPr>
          <p:cNvPr id="6" name="Content Placeholder 5"/>
          <p:cNvSpPr>
            <a:spLocks noGrp="1"/>
          </p:cNvSpPr>
          <p:nvPr>
            <p:ph idx="1"/>
          </p:nvPr>
        </p:nvSpPr>
        <p:spPr>
          <a:xfrm>
            <a:off x="4413250" y="1600200"/>
            <a:ext cx="4191000" cy="4525963"/>
          </a:xfrm>
        </p:spPr>
        <p:txBody>
          <a:bodyPr/>
          <a:lstStyle/>
          <a:p>
            <a:pPr marL="457200" indent="-457200"/>
            <a:r>
              <a:rPr lang="en-US" dirty="0"/>
              <a:t>Strengths and assets</a:t>
            </a:r>
          </a:p>
          <a:p>
            <a:pPr marL="457200" indent="-457200"/>
            <a:r>
              <a:rPr lang="en-US" dirty="0"/>
              <a:t>Culture and traditions</a:t>
            </a:r>
          </a:p>
          <a:p>
            <a:pPr marL="457200" indent="-457200"/>
            <a:r>
              <a:rPr lang="en-US" dirty="0"/>
              <a:t>Leaders and trusted individuals</a:t>
            </a:r>
          </a:p>
          <a:p>
            <a:pPr marL="457200" indent="-457200"/>
            <a:r>
              <a:rPr lang="en-US" dirty="0"/>
              <a:t>Social roles and norms</a:t>
            </a:r>
          </a:p>
          <a:p>
            <a:pPr marL="457200" indent="-457200"/>
            <a:r>
              <a:rPr lang="en-US" dirty="0"/>
              <a:t>Physical environment</a:t>
            </a:r>
          </a:p>
          <a:p>
            <a:endParaRPr lang="en-US" dirty="0"/>
          </a:p>
        </p:txBody>
      </p:sp>
    </p:spTree>
    <p:custDataLst>
      <p:tags r:id="rId1"/>
    </p:custDataLst>
    <p:extLst>
      <p:ext uri="{BB962C8B-B14F-4D97-AF65-F5344CB8AC3E}">
        <p14:creationId xmlns:p14="http://schemas.microsoft.com/office/powerpoint/2010/main" val="320449002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PROJECT_OPEN" val="0"/>
  <p:tag name="ARTICULATE_SLIDE_COUNT" val="29"/>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17442</TotalTime>
  <Words>3222</Words>
  <Application>Microsoft Macintosh PowerPoint</Application>
  <PresentationFormat>On-screen Show (4:3)</PresentationFormat>
  <Paragraphs>397</Paragraphs>
  <Slides>28</Slides>
  <Notes>28</Notes>
  <HiddenSlides>2</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28</vt:i4>
      </vt:variant>
    </vt:vector>
  </HeadingPairs>
  <TitlesOfParts>
    <vt:vector size="36" baseType="lpstr">
      <vt:lpstr>Calibri</vt:lpstr>
      <vt:lpstr>Georgia</vt:lpstr>
      <vt:lpstr>Times</vt:lpstr>
      <vt:lpstr>Times New Roman</vt:lpstr>
      <vt:lpstr>Wingdings</vt:lpstr>
      <vt:lpstr>Arial</vt:lpstr>
      <vt:lpstr>1_Office Theme</vt:lpstr>
      <vt:lpstr>2_Office Theme</vt:lpstr>
      <vt:lpstr>PowerPoint Presentation</vt:lpstr>
      <vt:lpstr>PowerPoint Presentation</vt:lpstr>
      <vt:lpstr>Session Objectives</vt:lpstr>
      <vt:lpstr>Adaptation </vt:lpstr>
      <vt:lpstr>Fit and Fidelity</vt:lpstr>
      <vt:lpstr>Core Elements</vt:lpstr>
      <vt:lpstr>Steps for Adaptation</vt:lpstr>
      <vt:lpstr>Assess Fit</vt:lpstr>
      <vt:lpstr>Know Your Community</vt:lpstr>
      <vt:lpstr>2. Assess Acceptability and Importance</vt:lpstr>
      <vt:lpstr>Assess Acceptability of Adaptations</vt:lpstr>
      <vt:lpstr>Red Light Adaptations:  Components that Probably Cannot be Modified</vt:lpstr>
      <vt:lpstr>Yellow Light Adaptations:  Components that Can Probably be Changed with Caution</vt:lpstr>
      <vt:lpstr>Green Light Adaptations:  Components that Can Probably be Modified</vt:lpstr>
      <vt:lpstr>Example: FLU-FIT Program</vt:lpstr>
      <vt:lpstr>Adaptation Quiz</vt:lpstr>
      <vt:lpstr>Example: Body and Soul Program </vt:lpstr>
      <vt:lpstr>Adaptation Quiz</vt:lpstr>
      <vt:lpstr>Assess Importance of Adaptations</vt:lpstr>
      <vt:lpstr>Additional Considerations</vt:lpstr>
      <vt:lpstr>3. &amp; 4. Make the Decision and Adapt</vt:lpstr>
      <vt:lpstr>5. Pretest and Pilot Test</vt:lpstr>
      <vt:lpstr>Pretest and Revise</vt:lpstr>
      <vt:lpstr>Pretest and Revise</vt:lpstr>
      <vt:lpstr>Pilot Test</vt:lpstr>
      <vt:lpstr>Take-home Points</vt:lpstr>
      <vt:lpstr>Questions?</vt:lpstr>
      <vt:lpstr>References</vt:lpstr>
    </vt:vector>
  </TitlesOfParts>
  <Company>unc-ch</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regina mccoy</dc:creator>
  <cp:lastModifiedBy>Knocke, Kathleen E</cp:lastModifiedBy>
  <cp:revision>930</cp:revision>
  <cp:lastPrinted>2014-09-17T20:30:00Z</cp:lastPrinted>
  <dcterms:created xsi:type="dcterms:W3CDTF">2012-04-12T15:36:39Z</dcterms:created>
  <dcterms:modified xsi:type="dcterms:W3CDTF">2017-11-10T22:35:33Z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957AE157-0522-42B7-83BE-65DAC243CD20</vt:lpwstr>
  </property>
  <property fmtid="{D5CDD505-2E9C-101B-9397-08002B2CF9AE}" pid="3" name="ArticulatePath">
    <vt:lpwstr>Session 4 Selecting EBA</vt:lpwstr>
  </property>
</Properties>
</file>