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9.xml" ContentType="application/vnd.openxmlformats-officedocument.presentationml.tags+xml"/>
  <Override PartName="/ppt/notesSlides/notesSlide1.xml" ContentType="application/vnd.openxmlformats-officedocument.presentationml.notesSlide+xml"/>
  <Override PartName="/ppt/tags/tag20.xml" ContentType="application/vnd.openxmlformats-officedocument.presentationml.tags+xml"/>
  <Override PartName="/ppt/notesSlides/notesSlide2.xml" ContentType="application/vnd.openxmlformats-officedocument.presentationml.notesSlide+xml"/>
  <Override PartName="/ppt/tags/tag21.xml" ContentType="application/vnd.openxmlformats-officedocument.presentationml.tags+xml"/>
  <Override PartName="/ppt/notesSlides/notesSlide3.xml" ContentType="application/vnd.openxmlformats-officedocument.presentationml.notesSlide+xml"/>
  <Override PartName="/ppt/tags/tag22.xml" ContentType="application/vnd.openxmlformats-officedocument.presentationml.tags+xml"/>
  <Override PartName="/ppt/notesSlides/notesSlide4.xml" ContentType="application/vnd.openxmlformats-officedocument.presentationml.notesSlide+xml"/>
  <Override PartName="/ppt/tags/tag23.xml" ContentType="application/vnd.openxmlformats-officedocument.presentationml.tags+xml"/>
  <Override PartName="/ppt/notesSlides/notesSlide5.xml" ContentType="application/vnd.openxmlformats-officedocument.presentationml.notesSlide+xml"/>
  <Override PartName="/ppt/tags/tag24.xml" ContentType="application/vnd.openxmlformats-officedocument.presentationml.tags+xml"/>
  <Override PartName="/ppt/notesSlides/notesSlide6.xml" ContentType="application/vnd.openxmlformats-officedocument.presentationml.notesSlide+xml"/>
  <Override PartName="/ppt/tags/tag25.xml" ContentType="application/vnd.openxmlformats-officedocument.presentationml.tags+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6.xml" ContentType="application/vnd.openxmlformats-officedocument.presentationml.tags+xml"/>
  <Override PartName="/ppt/notesSlides/notesSlide8.xml" ContentType="application/vnd.openxmlformats-officedocument.presentationml.notesSlide+xml"/>
  <Override PartName="/ppt/tags/tag2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8.xml" ContentType="application/vnd.openxmlformats-officedocument.presentationml.tags+xml"/>
  <Override PartName="/ppt/notesSlides/notesSlide12.xml" ContentType="application/vnd.openxmlformats-officedocument.presentationml.notesSlide+xml"/>
  <Override PartName="/ppt/tags/tag29.xml" ContentType="application/vnd.openxmlformats-officedocument.presentationml.tags+xml"/>
  <Override PartName="/ppt/notesSlides/notesSlide13.xml" ContentType="application/vnd.openxmlformats-officedocument.presentationml.notesSlide+xml"/>
  <Override PartName="/ppt/tags/tag30.xml" ContentType="application/vnd.openxmlformats-officedocument.presentationml.tags+xml"/>
  <Override PartName="/ppt/notesSlides/notesSlide14.xml" ContentType="application/vnd.openxmlformats-officedocument.presentationml.notesSlide+xml"/>
  <Override PartName="/ppt/tags/tag31.xml" ContentType="application/vnd.openxmlformats-officedocument.presentationml.tags+xml"/>
  <Override PartName="/ppt/notesSlides/notesSlide15.xml" ContentType="application/vnd.openxmlformats-officedocument.presentationml.notesSlide+xml"/>
  <Override PartName="/ppt/tags/tag32.xml" ContentType="application/vnd.openxmlformats-officedocument.presentationml.tags+xml"/>
  <Override PartName="/ppt/notesSlides/notesSlide16.xml" ContentType="application/vnd.openxmlformats-officedocument.presentationml.notesSlide+xml"/>
  <Override PartName="/ppt/tags/tag33.xml" ContentType="application/vnd.openxmlformats-officedocument.presentationml.tags+xml"/>
  <Override PartName="/ppt/notesSlides/notesSlide17.xml" ContentType="application/vnd.openxmlformats-officedocument.presentationml.notesSlide+xml"/>
  <Override PartName="/ppt/tags/tag34.xml" ContentType="application/vnd.openxmlformats-officedocument.presentationml.tags+xml"/>
  <Override PartName="/ppt/notesSlides/notesSlide18.xml" ContentType="application/vnd.openxmlformats-officedocument.presentationml.notesSlide+xml"/>
  <Override PartName="/ppt/tags/tag35.xml" ContentType="application/vnd.openxmlformats-officedocument.presentationml.tags+xml"/>
  <Override PartName="/ppt/notesSlides/notesSlide19.xml" ContentType="application/vnd.openxmlformats-officedocument.presentationml.notesSlide+xml"/>
  <Override PartName="/ppt/tags/tag36.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37.xml" ContentType="application/vnd.openxmlformats-officedocument.presentationml.tags+xml"/>
  <Override PartName="/ppt/notesSlides/notesSlide24.xml" ContentType="application/vnd.openxmlformats-officedocument.presentationml.notesSlide+xml"/>
  <Override PartName="/ppt/tags/tag38.xml" ContentType="application/vnd.openxmlformats-officedocument.presentationml.tags+xml"/>
  <Override PartName="/ppt/notesSlides/notesSlide25.xml" ContentType="application/vnd.openxmlformats-officedocument.presentationml.notesSlide+xml"/>
  <Override PartName="/ppt/tags/tag39.xml" ContentType="application/vnd.openxmlformats-officedocument.presentationml.tags+xml"/>
  <Override PartName="/ppt/notesSlides/notesSlide26.xml" ContentType="application/vnd.openxmlformats-officedocument.presentationml.notesSlide+xml"/>
  <Override PartName="/ppt/tags/tag40.xml" ContentType="application/vnd.openxmlformats-officedocument.presentationml.tags+xml"/>
  <Override PartName="/ppt/notesSlides/notesSlide27.xml" ContentType="application/vnd.openxmlformats-officedocument.presentationml.notesSlide+xml"/>
  <Override PartName="/ppt/tags/tag4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0"/>
  </p:notesMasterIdLst>
  <p:handoutMasterIdLst>
    <p:handoutMasterId r:id="rId31"/>
  </p:handoutMasterIdLst>
  <p:sldIdLst>
    <p:sldId id="329" r:id="rId2"/>
    <p:sldId id="330" r:id="rId3"/>
    <p:sldId id="331" r:id="rId4"/>
    <p:sldId id="334" r:id="rId5"/>
    <p:sldId id="332" r:id="rId6"/>
    <p:sldId id="337" r:id="rId7"/>
    <p:sldId id="338" r:id="rId8"/>
    <p:sldId id="339" r:id="rId9"/>
    <p:sldId id="342" r:id="rId10"/>
    <p:sldId id="376" r:id="rId11"/>
    <p:sldId id="377" r:id="rId12"/>
    <p:sldId id="347" r:id="rId13"/>
    <p:sldId id="348" r:id="rId14"/>
    <p:sldId id="351" r:id="rId15"/>
    <p:sldId id="350" r:id="rId16"/>
    <p:sldId id="352" r:id="rId17"/>
    <p:sldId id="353" r:id="rId18"/>
    <p:sldId id="354" r:id="rId19"/>
    <p:sldId id="381" r:id="rId20"/>
    <p:sldId id="382" r:id="rId21"/>
    <p:sldId id="393" r:id="rId22"/>
    <p:sldId id="394" r:id="rId23"/>
    <p:sldId id="395" r:id="rId24"/>
    <p:sldId id="388" r:id="rId25"/>
    <p:sldId id="389" r:id="rId26"/>
    <p:sldId id="390" r:id="rId27"/>
    <p:sldId id="391" r:id="rId28"/>
    <p:sldId id="392" r:id="rId29"/>
  </p:sldIdLst>
  <p:sldSz cx="9144000" cy="6858000" type="screen4x3"/>
  <p:notesSz cx="6954838" cy="9309100"/>
  <p:custDataLst>
    <p:tags r:id="rId3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3">
          <p15:clr>
            <a:srgbClr val="A4A3A4"/>
          </p15:clr>
        </p15:guide>
        <p15:guide id="2" pos="2213">
          <p15:clr>
            <a:srgbClr val="A4A3A4"/>
          </p15:clr>
        </p15:guide>
        <p15:guide id="3" pos="219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rtman, Marieke A" initials="HMA" lastIdx="2" clrIdx="0"/>
  <p:cmAuthor id="7" name="Knocke, Kathleen E" initials="KKE [2]" lastIdx="1" clrIdx="7">
    <p:extLst/>
  </p:cmAuthor>
  <p:cmAuthor id="1" name="Satsangi, Anamika" initials="SA" lastIdx="1" clrIdx="1">
    <p:extLst/>
  </p:cmAuthor>
  <p:cmAuthor id="2" name="Mainor, Avia" initials="MA" lastIdx="4" clrIdx="2">
    <p:extLst/>
  </p:cmAuthor>
  <p:cmAuthor id="3" name="Jennifer Leeman" initials="JL" lastIdx="1" clrIdx="3"/>
  <p:cmAuthor id="4" name="Rohweder, Catherine Lois" initials="RCL" lastIdx="8" clrIdx="4">
    <p:extLst/>
  </p:cmAuthor>
  <p:cmAuthor id="5" name="Leeman, Jennifer" initials="LJ" lastIdx="1" clrIdx="5">
    <p:extLst/>
  </p:cmAuthor>
  <p:cmAuthor id="6" name="Knocke, Kathleen E" initials="KKE" lastIdx="1" clrIdx="6">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B91D"/>
    <a:srgbClr val="5A9BCE"/>
    <a:srgbClr val="DEEBF5"/>
    <a:srgbClr val="660099"/>
    <a:srgbClr val="69CB1F"/>
    <a:srgbClr val="E5EFF7"/>
    <a:srgbClr val="DCEAF4"/>
    <a:srgbClr val="E6E6E6"/>
    <a:srgbClr val="519C18"/>
    <a:srgbClr val="96E6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305" autoAdjust="0"/>
    <p:restoredTop sz="83916" autoAdjust="0"/>
  </p:normalViewPr>
  <p:slideViewPr>
    <p:cSldViewPr snapToObjects="1">
      <p:cViewPr varScale="1">
        <p:scale>
          <a:sx n="81" d="100"/>
          <a:sy n="81" d="100"/>
        </p:scale>
        <p:origin x="288"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4" d="100"/>
          <a:sy n="84" d="100"/>
        </p:scale>
        <p:origin x="3804" y="102"/>
      </p:cViewPr>
      <p:guideLst>
        <p:guide orient="horz" pos="2933"/>
        <p:guide pos="2213"/>
        <p:guide pos="2191"/>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tags" Target="tags/tag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commentAuthors" Target="commentAuthors.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AFD630-3272-48A1-AC31-D37421D78D31}" type="doc">
      <dgm:prSet loTypeId="urn:microsoft.com/office/officeart/2008/layout/VerticalCurvedList" loCatId="list" qsTypeId="urn:microsoft.com/office/officeart/2005/8/quickstyle/simple1" qsCatId="simple" csTypeId="urn:microsoft.com/office/officeart/2005/8/colors/colorful3" csCatId="colorful" phldr="1"/>
      <dgm:spPr/>
      <dgm:t>
        <a:bodyPr/>
        <a:lstStyle/>
        <a:p>
          <a:endParaRPr lang="en-US"/>
        </a:p>
      </dgm:t>
    </dgm:pt>
    <dgm:pt modelId="{50361373-EDC0-4E94-A0E3-D463A56F3861}">
      <dgm:prSet phldrT="[Text]"/>
      <dgm:spPr/>
      <dgm:t>
        <a:bodyPr/>
        <a:lstStyle/>
        <a:p>
          <a:r>
            <a:rPr lang="en-US" altLang="en-US" b="1" dirty="0">
              <a:latin typeface="Arial" panose="020B0604020202020204" pitchFamily="34" charset="0"/>
              <a:cs typeface="Arial" panose="020B0604020202020204" pitchFamily="34" charset="0"/>
            </a:rPr>
            <a:t>Content Expertise: </a:t>
          </a:r>
          <a:r>
            <a:rPr lang="en-US" altLang="en-US" dirty="0">
              <a:latin typeface="Arial" panose="020B0604020202020204" pitchFamily="34" charset="0"/>
              <a:cs typeface="Arial" panose="020B0604020202020204" pitchFamily="34" charset="0"/>
            </a:rPr>
            <a:t>implement with fidelity</a:t>
          </a:r>
          <a:endParaRPr lang="en-US" dirty="0">
            <a:latin typeface="Arial" panose="020B0604020202020204" pitchFamily="34" charset="0"/>
            <a:cs typeface="Arial" panose="020B0604020202020204" pitchFamily="34" charset="0"/>
          </a:endParaRPr>
        </a:p>
      </dgm:t>
    </dgm:pt>
    <dgm:pt modelId="{05F07F16-F317-4788-9652-93D8449A25C2}" type="parTrans" cxnId="{53FEBB78-87D5-4146-B4B4-366ED78BA136}">
      <dgm:prSet/>
      <dgm:spPr/>
      <dgm:t>
        <a:bodyPr/>
        <a:lstStyle/>
        <a:p>
          <a:endParaRPr lang="en-US">
            <a:latin typeface="Arial" panose="020B0604020202020204" pitchFamily="34" charset="0"/>
            <a:cs typeface="Arial" panose="020B0604020202020204" pitchFamily="34" charset="0"/>
          </a:endParaRPr>
        </a:p>
      </dgm:t>
    </dgm:pt>
    <dgm:pt modelId="{FC8D9A85-D54A-486D-8CBD-6E6F445BD973}" type="sibTrans" cxnId="{53FEBB78-87D5-4146-B4B4-366ED78BA136}">
      <dgm:prSet/>
      <dgm:spPr/>
      <dgm:t>
        <a:bodyPr/>
        <a:lstStyle/>
        <a:p>
          <a:endParaRPr lang="en-US">
            <a:latin typeface="Arial" panose="020B0604020202020204" pitchFamily="34" charset="0"/>
            <a:cs typeface="Arial" panose="020B0604020202020204" pitchFamily="34" charset="0"/>
          </a:endParaRPr>
        </a:p>
      </dgm:t>
    </dgm:pt>
    <dgm:pt modelId="{85FD4C1B-8F94-4AB5-BF75-48CF79DC96B8}">
      <dgm:prSet phldrT="[Text]"/>
      <dgm:spPr/>
      <dgm:t>
        <a:bodyPr/>
        <a:lstStyle/>
        <a:p>
          <a:r>
            <a:rPr lang="en-US" altLang="en-US" b="1" dirty="0">
              <a:latin typeface="Arial" panose="020B0604020202020204" pitchFamily="34" charset="0"/>
              <a:cs typeface="Arial" panose="020B0604020202020204" pitchFamily="34" charset="0"/>
            </a:rPr>
            <a:t>Program Management: </a:t>
          </a:r>
          <a:r>
            <a:rPr lang="en-US" altLang="en-US" dirty="0">
              <a:latin typeface="Arial" panose="020B0604020202020204" pitchFamily="34" charset="0"/>
              <a:cs typeface="Arial" panose="020B0604020202020204" pitchFamily="34" charset="0"/>
            </a:rPr>
            <a:t>implement on time and under budget</a:t>
          </a:r>
          <a:endParaRPr lang="en-US" dirty="0">
            <a:latin typeface="Arial" panose="020B0604020202020204" pitchFamily="34" charset="0"/>
            <a:cs typeface="Arial" panose="020B0604020202020204" pitchFamily="34" charset="0"/>
          </a:endParaRPr>
        </a:p>
      </dgm:t>
    </dgm:pt>
    <dgm:pt modelId="{036064C1-7F51-4848-8653-A6674EE2B97E}" type="parTrans" cxnId="{3A5CCD6E-DCC8-437C-90E0-B1D74541506A}">
      <dgm:prSet/>
      <dgm:spPr/>
      <dgm:t>
        <a:bodyPr/>
        <a:lstStyle/>
        <a:p>
          <a:endParaRPr lang="en-US">
            <a:latin typeface="Arial" panose="020B0604020202020204" pitchFamily="34" charset="0"/>
            <a:cs typeface="Arial" panose="020B0604020202020204" pitchFamily="34" charset="0"/>
          </a:endParaRPr>
        </a:p>
      </dgm:t>
    </dgm:pt>
    <dgm:pt modelId="{9D7E0B94-39EF-4D46-A711-1B8FFEB77BE4}" type="sibTrans" cxnId="{3A5CCD6E-DCC8-437C-90E0-B1D74541506A}">
      <dgm:prSet/>
      <dgm:spPr/>
      <dgm:t>
        <a:bodyPr/>
        <a:lstStyle/>
        <a:p>
          <a:endParaRPr lang="en-US">
            <a:latin typeface="Arial" panose="020B0604020202020204" pitchFamily="34" charset="0"/>
            <a:cs typeface="Arial" panose="020B0604020202020204" pitchFamily="34" charset="0"/>
          </a:endParaRPr>
        </a:p>
      </dgm:t>
    </dgm:pt>
    <dgm:pt modelId="{8CD0A43B-7367-4A97-9684-75817718BC6B}">
      <dgm:prSet phldrT="[Text]"/>
      <dgm:spPr/>
      <dgm:t>
        <a:bodyPr/>
        <a:lstStyle/>
        <a:p>
          <a:r>
            <a:rPr lang="en-US" altLang="en-US" b="1" dirty="0">
              <a:latin typeface="Arial" panose="020B0604020202020204" pitchFamily="34" charset="0"/>
              <a:cs typeface="Arial" panose="020B0604020202020204" pitchFamily="34" charset="0"/>
            </a:rPr>
            <a:t>Quality Improvement: </a:t>
          </a:r>
          <a:r>
            <a:rPr lang="en-US" altLang="en-US" dirty="0">
              <a:latin typeface="Arial" panose="020B0604020202020204" pitchFamily="34" charset="0"/>
              <a:cs typeface="Arial" panose="020B0604020202020204" pitchFamily="34" charset="0"/>
            </a:rPr>
            <a:t>monitor data and continuously adapt implementation process</a:t>
          </a:r>
          <a:endParaRPr lang="en-US" dirty="0">
            <a:latin typeface="Arial" panose="020B0604020202020204" pitchFamily="34" charset="0"/>
            <a:cs typeface="Arial" panose="020B0604020202020204" pitchFamily="34" charset="0"/>
          </a:endParaRPr>
        </a:p>
      </dgm:t>
    </dgm:pt>
    <dgm:pt modelId="{3F7AC490-061B-477A-ADDF-D59146502766}" type="parTrans" cxnId="{26D03AB6-4C8D-46F9-83F7-3C4C4AAA8E34}">
      <dgm:prSet/>
      <dgm:spPr/>
      <dgm:t>
        <a:bodyPr/>
        <a:lstStyle/>
        <a:p>
          <a:endParaRPr lang="en-US">
            <a:latin typeface="Arial" panose="020B0604020202020204" pitchFamily="34" charset="0"/>
            <a:cs typeface="Arial" panose="020B0604020202020204" pitchFamily="34" charset="0"/>
          </a:endParaRPr>
        </a:p>
      </dgm:t>
    </dgm:pt>
    <dgm:pt modelId="{49728422-8CA3-42BF-8106-F1611CD87979}" type="sibTrans" cxnId="{26D03AB6-4C8D-46F9-83F7-3C4C4AAA8E34}">
      <dgm:prSet/>
      <dgm:spPr/>
      <dgm:t>
        <a:bodyPr/>
        <a:lstStyle/>
        <a:p>
          <a:endParaRPr lang="en-US">
            <a:latin typeface="Arial" panose="020B0604020202020204" pitchFamily="34" charset="0"/>
            <a:cs typeface="Arial" panose="020B0604020202020204" pitchFamily="34" charset="0"/>
          </a:endParaRPr>
        </a:p>
      </dgm:t>
    </dgm:pt>
    <dgm:pt modelId="{423FFCBA-3D3F-4E1B-9527-2F48528EDB7E}">
      <dgm:prSet/>
      <dgm:spPr/>
      <dgm:t>
        <a:bodyPr/>
        <a:lstStyle/>
        <a:p>
          <a:r>
            <a:rPr lang="en-US" altLang="en-US" b="1" dirty="0">
              <a:latin typeface="Arial" panose="020B0604020202020204" pitchFamily="34" charset="0"/>
              <a:cs typeface="Arial" panose="020B0604020202020204" pitchFamily="34" charset="0"/>
            </a:rPr>
            <a:t>“Customer Perspective”: </a:t>
          </a:r>
          <a:r>
            <a:rPr lang="en-US" altLang="en-US" dirty="0">
              <a:latin typeface="Arial" panose="020B0604020202020204" pitchFamily="34" charset="0"/>
              <a:cs typeface="Arial" panose="020B0604020202020204" pitchFamily="34" charset="0"/>
            </a:rPr>
            <a:t>include view point of someone who will be using the strategy/intervention in their daily life</a:t>
          </a:r>
        </a:p>
      </dgm:t>
    </dgm:pt>
    <dgm:pt modelId="{F7937339-EC79-49AA-8521-CABC337090C6}" type="parTrans" cxnId="{18762DF3-A805-48B2-BC59-684B2CF7C396}">
      <dgm:prSet/>
      <dgm:spPr/>
      <dgm:t>
        <a:bodyPr/>
        <a:lstStyle/>
        <a:p>
          <a:endParaRPr lang="en-US">
            <a:latin typeface="Arial" panose="020B0604020202020204" pitchFamily="34" charset="0"/>
            <a:cs typeface="Arial" panose="020B0604020202020204" pitchFamily="34" charset="0"/>
          </a:endParaRPr>
        </a:p>
      </dgm:t>
    </dgm:pt>
    <dgm:pt modelId="{189692F0-AEB7-44C7-88D1-261464D5824B}" type="sibTrans" cxnId="{18762DF3-A805-48B2-BC59-684B2CF7C396}">
      <dgm:prSet/>
      <dgm:spPr/>
      <dgm:t>
        <a:bodyPr/>
        <a:lstStyle/>
        <a:p>
          <a:endParaRPr lang="en-US">
            <a:latin typeface="Arial" panose="020B0604020202020204" pitchFamily="34" charset="0"/>
            <a:cs typeface="Arial" panose="020B0604020202020204" pitchFamily="34" charset="0"/>
          </a:endParaRPr>
        </a:p>
      </dgm:t>
    </dgm:pt>
    <dgm:pt modelId="{C670DBD8-00F8-4907-8121-15DE650A90BE}">
      <dgm:prSet/>
      <dgm:spPr/>
      <dgm:t>
        <a:bodyPr/>
        <a:lstStyle/>
        <a:p>
          <a:r>
            <a:rPr lang="en-US" altLang="en-US" b="1">
              <a:latin typeface="Arial" panose="020B0604020202020204" pitchFamily="34" charset="0"/>
              <a:cs typeface="Arial" panose="020B0604020202020204" pitchFamily="34" charset="0"/>
            </a:rPr>
            <a:t>Partner Representation: </a:t>
          </a:r>
          <a:r>
            <a:rPr lang="en-US" altLang="en-US">
              <a:latin typeface="Arial" panose="020B0604020202020204" pitchFamily="34" charset="0"/>
              <a:cs typeface="Arial" panose="020B0604020202020204" pitchFamily="34" charset="0"/>
            </a:rPr>
            <a:t>provide resources, expertise, and staff to help implement</a:t>
          </a:r>
          <a:endParaRPr lang="en-US" altLang="en-US" dirty="0">
            <a:latin typeface="Arial" panose="020B0604020202020204" pitchFamily="34" charset="0"/>
            <a:cs typeface="Arial" panose="020B0604020202020204" pitchFamily="34" charset="0"/>
          </a:endParaRPr>
        </a:p>
      </dgm:t>
    </dgm:pt>
    <dgm:pt modelId="{071D6729-7DC7-4BF9-BD8E-BD66D496E509}" type="parTrans" cxnId="{F804E365-EC17-4576-B52A-A97151A0C7DA}">
      <dgm:prSet/>
      <dgm:spPr/>
      <dgm:t>
        <a:bodyPr/>
        <a:lstStyle/>
        <a:p>
          <a:endParaRPr lang="en-US">
            <a:latin typeface="Arial" panose="020B0604020202020204" pitchFamily="34" charset="0"/>
            <a:cs typeface="Arial" panose="020B0604020202020204" pitchFamily="34" charset="0"/>
          </a:endParaRPr>
        </a:p>
      </dgm:t>
    </dgm:pt>
    <dgm:pt modelId="{D8A9667A-3C92-49E3-9C40-8E8A573ABB04}" type="sibTrans" cxnId="{F804E365-EC17-4576-B52A-A97151A0C7DA}">
      <dgm:prSet/>
      <dgm:spPr/>
      <dgm:t>
        <a:bodyPr/>
        <a:lstStyle/>
        <a:p>
          <a:endParaRPr lang="en-US">
            <a:latin typeface="Arial" panose="020B0604020202020204" pitchFamily="34" charset="0"/>
            <a:cs typeface="Arial" panose="020B0604020202020204" pitchFamily="34" charset="0"/>
          </a:endParaRPr>
        </a:p>
      </dgm:t>
    </dgm:pt>
    <dgm:pt modelId="{1AB619BC-C04C-4158-AF0A-33CEA5AD434A}" type="pres">
      <dgm:prSet presAssocID="{77AFD630-3272-48A1-AC31-D37421D78D31}" presName="Name0" presStyleCnt="0">
        <dgm:presLayoutVars>
          <dgm:chMax val="7"/>
          <dgm:chPref val="7"/>
          <dgm:dir/>
        </dgm:presLayoutVars>
      </dgm:prSet>
      <dgm:spPr/>
      <dgm:t>
        <a:bodyPr/>
        <a:lstStyle/>
        <a:p>
          <a:endParaRPr lang="en-US"/>
        </a:p>
      </dgm:t>
    </dgm:pt>
    <dgm:pt modelId="{3E267967-66E1-465B-B91E-02B3F79620D1}" type="pres">
      <dgm:prSet presAssocID="{77AFD630-3272-48A1-AC31-D37421D78D31}" presName="Name1" presStyleCnt="0"/>
      <dgm:spPr/>
    </dgm:pt>
    <dgm:pt modelId="{DBB22A6A-1B73-4D6D-B0F6-A95E4EDF4DF6}" type="pres">
      <dgm:prSet presAssocID="{77AFD630-3272-48A1-AC31-D37421D78D31}" presName="cycle" presStyleCnt="0"/>
      <dgm:spPr/>
    </dgm:pt>
    <dgm:pt modelId="{5DE7D852-5CDF-4DE9-A444-9E62915E455A}" type="pres">
      <dgm:prSet presAssocID="{77AFD630-3272-48A1-AC31-D37421D78D31}" presName="srcNode" presStyleLbl="node1" presStyleIdx="0" presStyleCnt="5"/>
      <dgm:spPr/>
    </dgm:pt>
    <dgm:pt modelId="{3F8B17E1-2401-45F2-A9ED-114E967248CC}" type="pres">
      <dgm:prSet presAssocID="{77AFD630-3272-48A1-AC31-D37421D78D31}" presName="conn" presStyleLbl="parChTrans1D2" presStyleIdx="0" presStyleCnt="1"/>
      <dgm:spPr/>
      <dgm:t>
        <a:bodyPr/>
        <a:lstStyle/>
        <a:p>
          <a:endParaRPr lang="en-US"/>
        </a:p>
      </dgm:t>
    </dgm:pt>
    <dgm:pt modelId="{C64D56ED-39FC-4F9A-A7C0-130EE7E89B4D}" type="pres">
      <dgm:prSet presAssocID="{77AFD630-3272-48A1-AC31-D37421D78D31}" presName="extraNode" presStyleLbl="node1" presStyleIdx="0" presStyleCnt="5"/>
      <dgm:spPr/>
    </dgm:pt>
    <dgm:pt modelId="{79C37288-8CCD-4EEC-AD0D-F65488CD2948}" type="pres">
      <dgm:prSet presAssocID="{77AFD630-3272-48A1-AC31-D37421D78D31}" presName="dstNode" presStyleLbl="node1" presStyleIdx="0" presStyleCnt="5"/>
      <dgm:spPr/>
    </dgm:pt>
    <dgm:pt modelId="{B2F6BC4B-AAF1-42E3-B742-CDD215CE69A5}" type="pres">
      <dgm:prSet presAssocID="{50361373-EDC0-4E94-A0E3-D463A56F3861}" presName="text_1" presStyleLbl="node1" presStyleIdx="0" presStyleCnt="5">
        <dgm:presLayoutVars>
          <dgm:bulletEnabled val="1"/>
        </dgm:presLayoutVars>
      </dgm:prSet>
      <dgm:spPr/>
      <dgm:t>
        <a:bodyPr/>
        <a:lstStyle/>
        <a:p>
          <a:endParaRPr lang="en-US"/>
        </a:p>
      </dgm:t>
    </dgm:pt>
    <dgm:pt modelId="{976099F4-C7BE-4A0D-B47C-0B26BDA135EA}" type="pres">
      <dgm:prSet presAssocID="{50361373-EDC0-4E94-A0E3-D463A56F3861}" presName="accent_1" presStyleCnt="0"/>
      <dgm:spPr/>
    </dgm:pt>
    <dgm:pt modelId="{E1AB79C8-9F96-43CB-8E2C-B5DC70A73D04}" type="pres">
      <dgm:prSet presAssocID="{50361373-EDC0-4E94-A0E3-D463A56F3861}" presName="accentRepeatNode" presStyleLbl="solidFgAcc1" presStyleIdx="0" presStyleCnt="5"/>
      <dgm:spPr/>
    </dgm:pt>
    <dgm:pt modelId="{4188C3B6-79EF-4180-ADFA-CE8AA63131B3}" type="pres">
      <dgm:prSet presAssocID="{85FD4C1B-8F94-4AB5-BF75-48CF79DC96B8}" presName="text_2" presStyleLbl="node1" presStyleIdx="1" presStyleCnt="5">
        <dgm:presLayoutVars>
          <dgm:bulletEnabled val="1"/>
        </dgm:presLayoutVars>
      </dgm:prSet>
      <dgm:spPr/>
      <dgm:t>
        <a:bodyPr/>
        <a:lstStyle/>
        <a:p>
          <a:endParaRPr lang="en-US"/>
        </a:p>
      </dgm:t>
    </dgm:pt>
    <dgm:pt modelId="{F2F34166-8A56-4E9D-9328-1B0AB784C448}" type="pres">
      <dgm:prSet presAssocID="{85FD4C1B-8F94-4AB5-BF75-48CF79DC96B8}" presName="accent_2" presStyleCnt="0"/>
      <dgm:spPr/>
    </dgm:pt>
    <dgm:pt modelId="{5B50DF28-AD76-487C-B078-337FD0B7D37D}" type="pres">
      <dgm:prSet presAssocID="{85FD4C1B-8F94-4AB5-BF75-48CF79DC96B8}" presName="accentRepeatNode" presStyleLbl="solidFgAcc1" presStyleIdx="1" presStyleCnt="5"/>
      <dgm:spPr/>
    </dgm:pt>
    <dgm:pt modelId="{E407290F-29A3-4F76-BB55-94D430EFBF91}" type="pres">
      <dgm:prSet presAssocID="{8CD0A43B-7367-4A97-9684-75817718BC6B}" presName="text_3" presStyleLbl="node1" presStyleIdx="2" presStyleCnt="5">
        <dgm:presLayoutVars>
          <dgm:bulletEnabled val="1"/>
        </dgm:presLayoutVars>
      </dgm:prSet>
      <dgm:spPr/>
      <dgm:t>
        <a:bodyPr/>
        <a:lstStyle/>
        <a:p>
          <a:endParaRPr lang="en-US"/>
        </a:p>
      </dgm:t>
    </dgm:pt>
    <dgm:pt modelId="{B5059D66-74C8-4E9B-9C77-252F8FE30C67}" type="pres">
      <dgm:prSet presAssocID="{8CD0A43B-7367-4A97-9684-75817718BC6B}" presName="accent_3" presStyleCnt="0"/>
      <dgm:spPr/>
    </dgm:pt>
    <dgm:pt modelId="{766CBBA7-4698-477F-B78C-1C35D358DA05}" type="pres">
      <dgm:prSet presAssocID="{8CD0A43B-7367-4A97-9684-75817718BC6B}" presName="accentRepeatNode" presStyleLbl="solidFgAcc1" presStyleIdx="2" presStyleCnt="5"/>
      <dgm:spPr/>
    </dgm:pt>
    <dgm:pt modelId="{B86322F8-7F2D-43F7-97FE-8369E4A060C4}" type="pres">
      <dgm:prSet presAssocID="{423FFCBA-3D3F-4E1B-9527-2F48528EDB7E}" presName="text_4" presStyleLbl="node1" presStyleIdx="3" presStyleCnt="5">
        <dgm:presLayoutVars>
          <dgm:bulletEnabled val="1"/>
        </dgm:presLayoutVars>
      </dgm:prSet>
      <dgm:spPr/>
      <dgm:t>
        <a:bodyPr/>
        <a:lstStyle/>
        <a:p>
          <a:endParaRPr lang="en-US"/>
        </a:p>
      </dgm:t>
    </dgm:pt>
    <dgm:pt modelId="{6CA16D59-2DC6-4837-99E5-002B6FC8FEF7}" type="pres">
      <dgm:prSet presAssocID="{423FFCBA-3D3F-4E1B-9527-2F48528EDB7E}" presName="accent_4" presStyleCnt="0"/>
      <dgm:spPr/>
    </dgm:pt>
    <dgm:pt modelId="{D2EE7994-340E-4249-8B6C-6A50F817B20A}" type="pres">
      <dgm:prSet presAssocID="{423FFCBA-3D3F-4E1B-9527-2F48528EDB7E}" presName="accentRepeatNode" presStyleLbl="solidFgAcc1" presStyleIdx="3" presStyleCnt="5"/>
      <dgm:spPr/>
    </dgm:pt>
    <dgm:pt modelId="{407E4AEA-4291-46FD-A867-3F8B9A7AF881}" type="pres">
      <dgm:prSet presAssocID="{C670DBD8-00F8-4907-8121-15DE650A90BE}" presName="text_5" presStyleLbl="node1" presStyleIdx="4" presStyleCnt="5">
        <dgm:presLayoutVars>
          <dgm:bulletEnabled val="1"/>
        </dgm:presLayoutVars>
      </dgm:prSet>
      <dgm:spPr/>
      <dgm:t>
        <a:bodyPr/>
        <a:lstStyle/>
        <a:p>
          <a:endParaRPr lang="en-US"/>
        </a:p>
      </dgm:t>
    </dgm:pt>
    <dgm:pt modelId="{4F8FF9D0-3662-4B74-A2F0-8928DCE81D74}" type="pres">
      <dgm:prSet presAssocID="{C670DBD8-00F8-4907-8121-15DE650A90BE}" presName="accent_5" presStyleCnt="0"/>
      <dgm:spPr/>
    </dgm:pt>
    <dgm:pt modelId="{381967EC-B231-4982-9F08-EBC6FC905C20}" type="pres">
      <dgm:prSet presAssocID="{C670DBD8-00F8-4907-8121-15DE650A90BE}" presName="accentRepeatNode" presStyleLbl="solidFgAcc1" presStyleIdx="4" presStyleCnt="5"/>
      <dgm:spPr/>
    </dgm:pt>
  </dgm:ptLst>
  <dgm:cxnLst>
    <dgm:cxn modelId="{4F5300D6-7531-47B5-B852-7F4A301633A7}" type="presOf" srcId="{423FFCBA-3D3F-4E1B-9527-2F48528EDB7E}" destId="{B86322F8-7F2D-43F7-97FE-8369E4A060C4}" srcOrd="0" destOrd="0" presId="urn:microsoft.com/office/officeart/2008/layout/VerticalCurvedList"/>
    <dgm:cxn modelId="{F804E365-EC17-4576-B52A-A97151A0C7DA}" srcId="{77AFD630-3272-48A1-AC31-D37421D78D31}" destId="{C670DBD8-00F8-4907-8121-15DE650A90BE}" srcOrd="4" destOrd="0" parTransId="{071D6729-7DC7-4BF9-BD8E-BD66D496E509}" sibTransId="{D8A9667A-3C92-49E3-9C40-8E8A573ABB04}"/>
    <dgm:cxn modelId="{18762DF3-A805-48B2-BC59-684B2CF7C396}" srcId="{77AFD630-3272-48A1-AC31-D37421D78D31}" destId="{423FFCBA-3D3F-4E1B-9527-2F48528EDB7E}" srcOrd="3" destOrd="0" parTransId="{F7937339-EC79-49AA-8521-CABC337090C6}" sibTransId="{189692F0-AEB7-44C7-88D1-261464D5824B}"/>
    <dgm:cxn modelId="{2E369548-7293-408F-8540-14EE9E9B8B15}" type="presOf" srcId="{77AFD630-3272-48A1-AC31-D37421D78D31}" destId="{1AB619BC-C04C-4158-AF0A-33CEA5AD434A}" srcOrd="0" destOrd="0" presId="urn:microsoft.com/office/officeart/2008/layout/VerticalCurvedList"/>
    <dgm:cxn modelId="{B87874F5-BADC-4467-B616-A1734176FBA8}" type="presOf" srcId="{85FD4C1B-8F94-4AB5-BF75-48CF79DC96B8}" destId="{4188C3B6-79EF-4180-ADFA-CE8AA63131B3}" srcOrd="0" destOrd="0" presId="urn:microsoft.com/office/officeart/2008/layout/VerticalCurvedList"/>
    <dgm:cxn modelId="{53FEBB78-87D5-4146-B4B4-366ED78BA136}" srcId="{77AFD630-3272-48A1-AC31-D37421D78D31}" destId="{50361373-EDC0-4E94-A0E3-D463A56F3861}" srcOrd="0" destOrd="0" parTransId="{05F07F16-F317-4788-9652-93D8449A25C2}" sibTransId="{FC8D9A85-D54A-486D-8CBD-6E6F445BD973}"/>
    <dgm:cxn modelId="{9A836A74-D77A-49BB-A310-584046085EA4}" type="presOf" srcId="{8CD0A43B-7367-4A97-9684-75817718BC6B}" destId="{E407290F-29A3-4F76-BB55-94D430EFBF91}" srcOrd="0" destOrd="0" presId="urn:microsoft.com/office/officeart/2008/layout/VerticalCurvedList"/>
    <dgm:cxn modelId="{FF4CD29F-AE7F-40A8-B18C-B04E7A92A519}" type="presOf" srcId="{C670DBD8-00F8-4907-8121-15DE650A90BE}" destId="{407E4AEA-4291-46FD-A867-3F8B9A7AF881}" srcOrd="0" destOrd="0" presId="urn:microsoft.com/office/officeart/2008/layout/VerticalCurvedList"/>
    <dgm:cxn modelId="{758B7DE2-8A9D-4615-9D91-4210C5FA5856}" type="presOf" srcId="{FC8D9A85-D54A-486D-8CBD-6E6F445BD973}" destId="{3F8B17E1-2401-45F2-A9ED-114E967248CC}" srcOrd="0" destOrd="0" presId="urn:microsoft.com/office/officeart/2008/layout/VerticalCurvedList"/>
    <dgm:cxn modelId="{3A5CCD6E-DCC8-437C-90E0-B1D74541506A}" srcId="{77AFD630-3272-48A1-AC31-D37421D78D31}" destId="{85FD4C1B-8F94-4AB5-BF75-48CF79DC96B8}" srcOrd="1" destOrd="0" parTransId="{036064C1-7F51-4848-8653-A6674EE2B97E}" sibTransId="{9D7E0B94-39EF-4D46-A711-1B8FFEB77BE4}"/>
    <dgm:cxn modelId="{26D03AB6-4C8D-46F9-83F7-3C4C4AAA8E34}" srcId="{77AFD630-3272-48A1-AC31-D37421D78D31}" destId="{8CD0A43B-7367-4A97-9684-75817718BC6B}" srcOrd="2" destOrd="0" parTransId="{3F7AC490-061B-477A-ADDF-D59146502766}" sibTransId="{49728422-8CA3-42BF-8106-F1611CD87979}"/>
    <dgm:cxn modelId="{8C6FC6D1-5E24-4862-A583-E1E17161C336}" type="presOf" srcId="{50361373-EDC0-4E94-A0E3-D463A56F3861}" destId="{B2F6BC4B-AAF1-42E3-B742-CDD215CE69A5}" srcOrd="0" destOrd="0" presId="urn:microsoft.com/office/officeart/2008/layout/VerticalCurvedList"/>
    <dgm:cxn modelId="{0C066403-63A3-4D79-91E4-9F4B44EDC600}" type="presParOf" srcId="{1AB619BC-C04C-4158-AF0A-33CEA5AD434A}" destId="{3E267967-66E1-465B-B91E-02B3F79620D1}" srcOrd="0" destOrd="0" presId="urn:microsoft.com/office/officeart/2008/layout/VerticalCurvedList"/>
    <dgm:cxn modelId="{A956B859-9DEB-4952-9BAF-CA02C3FEB261}" type="presParOf" srcId="{3E267967-66E1-465B-B91E-02B3F79620D1}" destId="{DBB22A6A-1B73-4D6D-B0F6-A95E4EDF4DF6}" srcOrd="0" destOrd="0" presId="urn:microsoft.com/office/officeart/2008/layout/VerticalCurvedList"/>
    <dgm:cxn modelId="{84BCF619-EF13-4512-8672-E79D29E28B3A}" type="presParOf" srcId="{DBB22A6A-1B73-4D6D-B0F6-A95E4EDF4DF6}" destId="{5DE7D852-5CDF-4DE9-A444-9E62915E455A}" srcOrd="0" destOrd="0" presId="urn:microsoft.com/office/officeart/2008/layout/VerticalCurvedList"/>
    <dgm:cxn modelId="{BD7C6F90-115D-4ABC-8E83-D2E27B5DE409}" type="presParOf" srcId="{DBB22A6A-1B73-4D6D-B0F6-A95E4EDF4DF6}" destId="{3F8B17E1-2401-45F2-A9ED-114E967248CC}" srcOrd="1" destOrd="0" presId="urn:microsoft.com/office/officeart/2008/layout/VerticalCurvedList"/>
    <dgm:cxn modelId="{C71E26FB-8E23-4D53-87D5-EAB21D456A56}" type="presParOf" srcId="{DBB22A6A-1B73-4D6D-B0F6-A95E4EDF4DF6}" destId="{C64D56ED-39FC-4F9A-A7C0-130EE7E89B4D}" srcOrd="2" destOrd="0" presId="urn:microsoft.com/office/officeart/2008/layout/VerticalCurvedList"/>
    <dgm:cxn modelId="{83AA876B-3260-4EC5-8B9A-887E77A74445}" type="presParOf" srcId="{DBB22A6A-1B73-4D6D-B0F6-A95E4EDF4DF6}" destId="{79C37288-8CCD-4EEC-AD0D-F65488CD2948}" srcOrd="3" destOrd="0" presId="urn:microsoft.com/office/officeart/2008/layout/VerticalCurvedList"/>
    <dgm:cxn modelId="{9F11F405-980C-4B3B-8D9A-CEDBBF5866EB}" type="presParOf" srcId="{3E267967-66E1-465B-B91E-02B3F79620D1}" destId="{B2F6BC4B-AAF1-42E3-B742-CDD215CE69A5}" srcOrd="1" destOrd="0" presId="urn:microsoft.com/office/officeart/2008/layout/VerticalCurvedList"/>
    <dgm:cxn modelId="{2CEC9863-7FE9-4923-A681-D0103D612C2A}" type="presParOf" srcId="{3E267967-66E1-465B-B91E-02B3F79620D1}" destId="{976099F4-C7BE-4A0D-B47C-0B26BDA135EA}" srcOrd="2" destOrd="0" presId="urn:microsoft.com/office/officeart/2008/layout/VerticalCurvedList"/>
    <dgm:cxn modelId="{5EFEAA86-F3CF-4A82-8B72-E7D04115C248}" type="presParOf" srcId="{976099F4-C7BE-4A0D-B47C-0B26BDA135EA}" destId="{E1AB79C8-9F96-43CB-8E2C-B5DC70A73D04}" srcOrd="0" destOrd="0" presId="urn:microsoft.com/office/officeart/2008/layout/VerticalCurvedList"/>
    <dgm:cxn modelId="{C08777AD-EF8C-422F-8945-59AC014F5E77}" type="presParOf" srcId="{3E267967-66E1-465B-B91E-02B3F79620D1}" destId="{4188C3B6-79EF-4180-ADFA-CE8AA63131B3}" srcOrd="3" destOrd="0" presId="urn:microsoft.com/office/officeart/2008/layout/VerticalCurvedList"/>
    <dgm:cxn modelId="{B4EE64D8-04D7-49AE-B68B-E5F846DED9D7}" type="presParOf" srcId="{3E267967-66E1-465B-B91E-02B3F79620D1}" destId="{F2F34166-8A56-4E9D-9328-1B0AB784C448}" srcOrd="4" destOrd="0" presId="urn:microsoft.com/office/officeart/2008/layout/VerticalCurvedList"/>
    <dgm:cxn modelId="{DD62A27F-0830-4EEF-9BAB-DCFB968AB47D}" type="presParOf" srcId="{F2F34166-8A56-4E9D-9328-1B0AB784C448}" destId="{5B50DF28-AD76-487C-B078-337FD0B7D37D}" srcOrd="0" destOrd="0" presId="urn:microsoft.com/office/officeart/2008/layout/VerticalCurvedList"/>
    <dgm:cxn modelId="{768BDF63-5313-4DBF-873D-B1BB5FACFCE6}" type="presParOf" srcId="{3E267967-66E1-465B-B91E-02B3F79620D1}" destId="{E407290F-29A3-4F76-BB55-94D430EFBF91}" srcOrd="5" destOrd="0" presId="urn:microsoft.com/office/officeart/2008/layout/VerticalCurvedList"/>
    <dgm:cxn modelId="{B8543594-8DB1-4DCB-926A-82C723A9B33F}" type="presParOf" srcId="{3E267967-66E1-465B-B91E-02B3F79620D1}" destId="{B5059D66-74C8-4E9B-9C77-252F8FE30C67}" srcOrd="6" destOrd="0" presId="urn:microsoft.com/office/officeart/2008/layout/VerticalCurvedList"/>
    <dgm:cxn modelId="{F1BB388A-CDD7-465A-82F2-20BC071CF26D}" type="presParOf" srcId="{B5059D66-74C8-4E9B-9C77-252F8FE30C67}" destId="{766CBBA7-4698-477F-B78C-1C35D358DA05}" srcOrd="0" destOrd="0" presId="urn:microsoft.com/office/officeart/2008/layout/VerticalCurvedList"/>
    <dgm:cxn modelId="{11D80502-D7FD-478B-99B3-0B9F8D47B24F}" type="presParOf" srcId="{3E267967-66E1-465B-B91E-02B3F79620D1}" destId="{B86322F8-7F2D-43F7-97FE-8369E4A060C4}" srcOrd="7" destOrd="0" presId="urn:microsoft.com/office/officeart/2008/layout/VerticalCurvedList"/>
    <dgm:cxn modelId="{23EA27BB-694E-4B27-A26B-8F6446761CA7}" type="presParOf" srcId="{3E267967-66E1-465B-B91E-02B3F79620D1}" destId="{6CA16D59-2DC6-4837-99E5-002B6FC8FEF7}" srcOrd="8" destOrd="0" presId="urn:microsoft.com/office/officeart/2008/layout/VerticalCurvedList"/>
    <dgm:cxn modelId="{7393AB1E-145C-479A-AC39-A47D5AB584B1}" type="presParOf" srcId="{6CA16D59-2DC6-4837-99E5-002B6FC8FEF7}" destId="{D2EE7994-340E-4249-8B6C-6A50F817B20A}" srcOrd="0" destOrd="0" presId="urn:microsoft.com/office/officeart/2008/layout/VerticalCurvedList"/>
    <dgm:cxn modelId="{07E3B60E-5D9D-4AC5-8587-1F27D061F744}" type="presParOf" srcId="{3E267967-66E1-465B-B91E-02B3F79620D1}" destId="{407E4AEA-4291-46FD-A867-3F8B9A7AF881}" srcOrd="9" destOrd="0" presId="urn:microsoft.com/office/officeart/2008/layout/VerticalCurvedList"/>
    <dgm:cxn modelId="{A1C24435-5880-44A4-99EA-0EC32646E556}" type="presParOf" srcId="{3E267967-66E1-465B-B91E-02B3F79620D1}" destId="{4F8FF9D0-3662-4B74-A2F0-8928DCE81D74}" srcOrd="10" destOrd="0" presId="urn:microsoft.com/office/officeart/2008/layout/VerticalCurvedList"/>
    <dgm:cxn modelId="{C0261BB3-CF99-43A3-B6AA-F3A2F38E6B1D}" type="presParOf" srcId="{4F8FF9D0-3662-4B74-A2F0-8928DCE81D74}" destId="{381967EC-B231-4982-9F08-EBC6FC905C20}"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8B17E1-2401-45F2-A9ED-114E967248CC}">
      <dsp:nvSpPr>
        <dsp:cNvPr id="0" name=""/>
        <dsp:cNvSpPr/>
      </dsp:nvSpPr>
      <dsp:spPr>
        <a:xfrm>
          <a:off x="-5461835" y="-836290"/>
          <a:ext cx="6503342" cy="6503342"/>
        </a:xfrm>
        <a:prstGeom prst="blockArc">
          <a:avLst>
            <a:gd name="adj1" fmla="val 18900000"/>
            <a:gd name="adj2" fmla="val 2700000"/>
            <a:gd name="adj3" fmla="val 332"/>
          </a:avLst>
        </a:pr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F6BC4B-AAF1-42E3-B742-CDD215CE69A5}">
      <dsp:nvSpPr>
        <dsp:cNvPr id="0" name=""/>
        <dsp:cNvSpPr/>
      </dsp:nvSpPr>
      <dsp:spPr>
        <a:xfrm>
          <a:off x="455391" y="301825"/>
          <a:ext cx="7859311" cy="604038"/>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9455" tIns="48260" rIns="48260" bIns="48260" numCol="1" spcCol="1270" anchor="ctr" anchorCtr="0">
          <a:noAutofit/>
        </a:bodyPr>
        <a:lstStyle/>
        <a:p>
          <a:pPr lvl="0" algn="l" defTabSz="844550">
            <a:lnSpc>
              <a:spcPct val="90000"/>
            </a:lnSpc>
            <a:spcBef>
              <a:spcPct val="0"/>
            </a:spcBef>
            <a:spcAft>
              <a:spcPct val="35000"/>
            </a:spcAft>
          </a:pPr>
          <a:r>
            <a:rPr lang="en-US" altLang="en-US" sz="1900" b="1" kern="1200" dirty="0">
              <a:latin typeface="Arial" panose="020B0604020202020204" pitchFamily="34" charset="0"/>
              <a:cs typeface="Arial" panose="020B0604020202020204" pitchFamily="34" charset="0"/>
            </a:rPr>
            <a:t>Content Expertise: </a:t>
          </a:r>
          <a:r>
            <a:rPr lang="en-US" altLang="en-US" sz="1900" kern="1200" dirty="0">
              <a:latin typeface="Arial" panose="020B0604020202020204" pitchFamily="34" charset="0"/>
              <a:cs typeface="Arial" panose="020B0604020202020204" pitchFamily="34" charset="0"/>
            </a:rPr>
            <a:t>implement with fidelity</a:t>
          </a:r>
          <a:endParaRPr lang="en-US" sz="1900" kern="1200" dirty="0">
            <a:latin typeface="Arial" panose="020B0604020202020204" pitchFamily="34" charset="0"/>
            <a:cs typeface="Arial" panose="020B0604020202020204" pitchFamily="34" charset="0"/>
          </a:endParaRPr>
        </a:p>
      </dsp:txBody>
      <dsp:txXfrm>
        <a:off x="455391" y="301825"/>
        <a:ext cx="7859311" cy="604038"/>
      </dsp:txXfrm>
    </dsp:sp>
    <dsp:sp modelId="{E1AB79C8-9F96-43CB-8E2C-B5DC70A73D04}">
      <dsp:nvSpPr>
        <dsp:cNvPr id="0" name=""/>
        <dsp:cNvSpPr/>
      </dsp:nvSpPr>
      <dsp:spPr>
        <a:xfrm>
          <a:off x="77867" y="226321"/>
          <a:ext cx="755047" cy="755047"/>
        </a:xfrm>
        <a:prstGeom prst="ellipse">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88C3B6-79EF-4180-ADFA-CE8AA63131B3}">
      <dsp:nvSpPr>
        <dsp:cNvPr id="0" name=""/>
        <dsp:cNvSpPr/>
      </dsp:nvSpPr>
      <dsp:spPr>
        <a:xfrm>
          <a:off x="888227" y="1207593"/>
          <a:ext cx="7426475" cy="604038"/>
        </a:xfrm>
        <a:prstGeom prst="rect">
          <a:avLst/>
        </a:prstGeom>
        <a:solidFill>
          <a:schemeClr val="accent3">
            <a:hueOff val="2594029"/>
            <a:satOff val="-11682"/>
            <a:lumOff val="-27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9455" tIns="48260" rIns="48260" bIns="48260" numCol="1" spcCol="1270" anchor="ctr" anchorCtr="0">
          <a:noAutofit/>
        </a:bodyPr>
        <a:lstStyle/>
        <a:p>
          <a:pPr lvl="0" algn="l" defTabSz="844550">
            <a:lnSpc>
              <a:spcPct val="90000"/>
            </a:lnSpc>
            <a:spcBef>
              <a:spcPct val="0"/>
            </a:spcBef>
            <a:spcAft>
              <a:spcPct val="35000"/>
            </a:spcAft>
          </a:pPr>
          <a:r>
            <a:rPr lang="en-US" altLang="en-US" sz="1900" b="1" kern="1200" dirty="0">
              <a:latin typeface="Arial" panose="020B0604020202020204" pitchFamily="34" charset="0"/>
              <a:cs typeface="Arial" panose="020B0604020202020204" pitchFamily="34" charset="0"/>
            </a:rPr>
            <a:t>Program Management: </a:t>
          </a:r>
          <a:r>
            <a:rPr lang="en-US" altLang="en-US" sz="1900" kern="1200" dirty="0">
              <a:latin typeface="Arial" panose="020B0604020202020204" pitchFamily="34" charset="0"/>
              <a:cs typeface="Arial" panose="020B0604020202020204" pitchFamily="34" charset="0"/>
            </a:rPr>
            <a:t>implement on time and under budget</a:t>
          </a:r>
          <a:endParaRPr lang="en-US" sz="1900" kern="1200" dirty="0">
            <a:latin typeface="Arial" panose="020B0604020202020204" pitchFamily="34" charset="0"/>
            <a:cs typeface="Arial" panose="020B0604020202020204" pitchFamily="34" charset="0"/>
          </a:endParaRPr>
        </a:p>
      </dsp:txBody>
      <dsp:txXfrm>
        <a:off x="888227" y="1207593"/>
        <a:ext cx="7426475" cy="604038"/>
      </dsp:txXfrm>
    </dsp:sp>
    <dsp:sp modelId="{5B50DF28-AD76-487C-B078-337FD0B7D37D}">
      <dsp:nvSpPr>
        <dsp:cNvPr id="0" name=""/>
        <dsp:cNvSpPr/>
      </dsp:nvSpPr>
      <dsp:spPr>
        <a:xfrm>
          <a:off x="510703" y="1132088"/>
          <a:ext cx="755047" cy="755047"/>
        </a:xfrm>
        <a:prstGeom prst="ellipse">
          <a:avLst/>
        </a:prstGeom>
        <a:solidFill>
          <a:schemeClr val="lt1">
            <a:hueOff val="0"/>
            <a:satOff val="0"/>
            <a:lumOff val="0"/>
            <a:alphaOff val="0"/>
          </a:schemeClr>
        </a:solidFill>
        <a:ln w="25400" cap="flat" cmpd="sng" algn="ctr">
          <a:solidFill>
            <a:schemeClr val="accent3">
              <a:hueOff val="2594029"/>
              <a:satOff val="-11682"/>
              <a:lumOff val="-2794"/>
              <a:alphaOff val="0"/>
            </a:schemeClr>
          </a:solidFill>
          <a:prstDash val="solid"/>
        </a:ln>
        <a:effectLst/>
      </dsp:spPr>
      <dsp:style>
        <a:lnRef idx="2">
          <a:scrgbClr r="0" g="0" b="0"/>
        </a:lnRef>
        <a:fillRef idx="1">
          <a:scrgbClr r="0" g="0" b="0"/>
        </a:fillRef>
        <a:effectRef idx="0">
          <a:scrgbClr r="0" g="0" b="0"/>
        </a:effectRef>
        <a:fontRef idx="minor"/>
      </dsp:style>
    </dsp:sp>
    <dsp:sp modelId="{E407290F-29A3-4F76-BB55-94D430EFBF91}">
      <dsp:nvSpPr>
        <dsp:cNvPr id="0" name=""/>
        <dsp:cNvSpPr/>
      </dsp:nvSpPr>
      <dsp:spPr>
        <a:xfrm>
          <a:off x="1021073" y="2113361"/>
          <a:ext cx="7293629" cy="604038"/>
        </a:xfrm>
        <a:prstGeom prst="rect">
          <a:avLst/>
        </a:prstGeom>
        <a:solidFill>
          <a:schemeClr val="accent3">
            <a:hueOff val="5188057"/>
            <a:satOff val="-23364"/>
            <a:lumOff val="-5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9455" tIns="48260" rIns="48260" bIns="48260" numCol="1" spcCol="1270" anchor="ctr" anchorCtr="0">
          <a:noAutofit/>
        </a:bodyPr>
        <a:lstStyle/>
        <a:p>
          <a:pPr lvl="0" algn="l" defTabSz="844550">
            <a:lnSpc>
              <a:spcPct val="90000"/>
            </a:lnSpc>
            <a:spcBef>
              <a:spcPct val="0"/>
            </a:spcBef>
            <a:spcAft>
              <a:spcPct val="35000"/>
            </a:spcAft>
          </a:pPr>
          <a:r>
            <a:rPr lang="en-US" altLang="en-US" sz="1900" b="1" kern="1200" dirty="0">
              <a:latin typeface="Arial" panose="020B0604020202020204" pitchFamily="34" charset="0"/>
              <a:cs typeface="Arial" panose="020B0604020202020204" pitchFamily="34" charset="0"/>
            </a:rPr>
            <a:t>Quality Improvement: </a:t>
          </a:r>
          <a:r>
            <a:rPr lang="en-US" altLang="en-US" sz="1900" kern="1200" dirty="0">
              <a:latin typeface="Arial" panose="020B0604020202020204" pitchFamily="34" charset="0"/>
              <a:cs typeface="Arial" panose="020B0604020202020204" pitchFamily="34" charset="0"/>
            </a:rPr>
            <a:t>monitor data and continuously adapt implementation process</a:t>
          </a:r>
          <a:endParaRPr lang="en-US" sz="1900" kern="1200" dirty="0">
            <a:latin typeface="Arial" panose="020B0604020202020204" pitchFamily="34" charset="0"/>
            <a:cs typeface="Arial" panose="020B0604020202020204" pitchFamily="34" charset="0"/>
          </a:endParaRPr>
        </a:p>
      </dsp:txBody>
      <dsp:txXfrm>
        <a:off x="1021073" y="2113361"/>
        <a:ext cx="7293629" cy="604038"/>
      </dsp:txXfrm>
    </dsp:sp>
    <dsp:sp modelId="{766CBBA7-4698-477F-B78C-1C35D358DA05}">
      <dsp:nvSpPr>
        <dsp:cNvPr id="0" name=""/>
        <dsp:cNvSpPr/>
      </dsp:nvSpPr>
      <dsp:spPr>
        <a:xfrm>
          <a:off x="643549" y="2037856"/>
          <a:ext cx="755047" cy="755047"/>
        </a:xfrm>
        <a:prstGeom prst="ellipse">
          <a:avLst/>
        </a:prstGeom>
        <a:solidFill>
          <a:schemeClr val="lt1">
            <a:hueOff val="0"/>
            <a:satOff val="0"/>
            <a:lumOff val="0"/>
            <a:alphaOff val="0"/>
          </a:schemeClr>
        </a:solidFill>
        <a:ln w="25400" cap="flat" cmpd="sng" algn="ctr">
          <a:solidFill>
            <a:schemeClr val="accent3">
              <a:hueOff val="5188057"/>
              <a:satOff val="-23364"/>
              <a:lumOff val="-5588"/>
              <a:alphaOff val="0"/>
            </a:schemeClr>
          </a:solidFill>
          <a:prstDash val="solid"/>
        </a:ln>
        <a:effectLst/>
      </dsp:spPr>
      <dsp:style>
        <a:lnRef idx="2">
          <a:scrgbClr r="0" g="0" b="0"/>
        </a:lnRef>
        <a:fillRef idx="1">
          <a:scrgbClr r="0" g="0" b="0"/>
        </a:fillRef>
        <a:effectRef idx="0">
          <a:scrgbClr r="0" g="0" b="0"/>
        </a:effectRef>
        <a:fontRef idx="minor"/>
      </dsp:style>
    </dsp:sp>
    <dsp:sp modelId="{B86322F8-7F2D-43F7-97FE-8369E4A060C4}">
      <dsp:nvSpPr>
        <dsp:cNvPr id="0" name=""/>
        <dsp:cNvSpPr/>
      </dsp:nvSpPr>
      <dsp:spPr>
        <a:xfrm>
          <a:off x="888227" y="3019129"/>
          <a:ext cx="7426475" cy="604038"/>
        </a:xfrm>
        <a:prstGeom prst="rect">
          <a:avLst/>
        </a:prstGeom>
        <a:solidFill>
          <a:schemeClr val="accent3">
            <a:hueOff val="7782086"/>
            <a:satOff val="-35045"/>
            <a:lumOff val="-83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9455" tIns="48260" rIns="48260" bIns="48260" numCol="1" spcCol="1270" anchor="ctr" anchorCtr="0">
          <a:noAutofit/>
        </a:bodyPr>
        <a:lstStyle/>
        <a:p>
          <a:pPr lvl="0" algn="l" defTabSz="844550">
            <a:lnSpc>
              <a:spcPct val="90000"/>
            </a:lnSpc>
            <a:spcBef>
              <a:spcPct val="0"/>
            </a:spcBef>
            <a:spcAft>
              <a:spcPct val="35000"/>
            </a:spcAft>
          </a:pPr>
          <a:r>
            <a:rPr lang="en-US" altLang="en-US" sz="1900" b="1" kern="1200" dirty="0">
              <a:latin typeface="Arial" panose="020B0604020202020204" pitchFamily="34" charset="0"/>
              <a:cs typeface="Arial" panose="020B0604020202020204" pitchFamily="34" charset="0"/>
            </a:rPr>
            <a:t>“Customer Perspective”: </a:t>
          </a:r>
          <a:r>
            <a:rPr lang="en-US" altLang="en-US" sz="1900" kern="1200" dirty="0">
              <a:latin typeface="Arial" panose="020B0604020202020204" pitchFamily="34" charset="0"/>
              <a:cs typeface="Arial" panose="020B0604020202020204" pitchFamily="34" charset="0"/>
            </a:rPr>
            <a:t>include view point of someone who will be using the strategy/intervention in their daily life</a:t>
          </a:r>
        </a:p>
      </dsp:txBody>
      <dsp:txXfrm>
        <a:off x="888227" y="3019129"/>
        <a:ext cx="7426475" cy="604038"/>
      </dsp:txXfrm>
    </dsp:sp>
    <dsp:sp modelId="{D2EE7994-340E-4249-8B6C-6A50F817B20A}">
      <dsp:nvSpPr>
        <dsp:cNvPr id="0" name=""/>
        <dsp:cNvSpPr/>
      </dsp:nvSpPr>
      <dsp:spPr>
        <a:xfrm>
          <a:off x="510703" y="2943624"/>
          <a:ext cx="755047" cy="755047"/>
        </a:xfrm>
        <a:prstGeom prst="ellipse">
          <a:avLst/>
        </a:prstGeom>
        <a:solidFill>
          <a:schemeClr val="lt1">
            <a:hueOff val="0"/>
            <a:satOff val="0"/>
            <a:lumOff val="0"/>
            <a:alphaOff val="0"/>
          </a:schemeClr>
        </a:solidFill>
        <a:ln w="25400" cap="flat" cmpd="sng" algn="ctr">
          <a:solidFill>
            <a:schemeClr val="accent3">
              <a:hueOff val="7782086"/>
              <a:satOff val="-35045"/>
              <a:lumOff val="-8382"/>
              <a:alphaOff val="0"/>
            </a:schemeClr>
          </a:solidFill>
          <a:prstDash val="solid"/>
        </a:ln>
        <a:effectLst/>
      </dsp:spPr>
      <dsp:style>
        <a:lnRef idx="2">
          <a:scrgbClr r="0" g="0" b="0"/>
        </a:lnRef>
        <a:fillRef idx="1">
          <a:scrgbClr r="0" g="0" b="0"/>
        </a:fillRef>
        <a:effectRef idx="0">
          <a:scrgbClr r="0" g="0" b="0"/>
        </a:effectRef>
        <a:fontRef idx="minor"/>
      </dsp:style>
    </dsp:sp>
    <dsp:sp modelId="{407E4AEA-4291-46FD-A867-3F8B9A7AF881}">
      <dsp:nvSpPr>
        <dsp:cNvPr id="0" name=""/>
        <dsp:cNvSpPr/>
      </dsp:nvSpPr>
      <dsp:spPr>
        <a:xfrm>
          <a:off x="455391" y="3924896"/>
          <a:ext cx="7859311" cy="604038"/>
        </a:xfrm>
        <a:prstGeom prst="rect">
          <a:avLst/>
        </a:prstGeom>
        <a:solidFill>
          <a:schemeClr val="accent3">
            <a:hueOff val="10376115"/>
            <a:satOff val="-46727"/>
            <a:lumOff val="-111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9455" tIns="48260" rIns="48260" bIns="48260" numCol="1" spcCol="1270" anchor="ctr" anchorCtr="0">
          <a:noAutofit/>
        </a:bodyPr>
        <a:lstStyle/>
        <a:p>
          <a:pPr lvl="0" algn="l" defTabSz="844550">
            <a:lnSpc>
              <a:spcPct val="90000"/>
            </a:lnSpc>
            <a:spcBef>
              <a:spcPct val="0"/>
            </a:spcBef>
            <a:spcAft>
              <a:spcPct val="35000"/>
            </a:spcAft>
          </a:pPr>
          <a:r>
            <a:rPr lang="en-US" altLang="en-US" sz="1900" b="1" kern="1200">
              <a:latin typeface="Arial" panose="020B0604020202020204" pitchFamily="34" charset="0"/>
              <a:cs typeface="Arial" panose="020B0604020202020204" pitchFamily="34" charset="0"/>
            </a:rPr>
            <a:t>Partner Representation: </a:t>
          </a:r>
          <a:r>
            <a:rPr lang="en-US" altLang="en-US" sz="1900" kern="1200">
              <a:latin typeface="Arial" panose="020B0604020202020204" pitchFamily="34" charset="0"/>
              <a:cs typeface="Arial" panose="020B0604020202020204" pitchFamily="34" charset="0"/>
            </a:rPr>
            <a:t>provide resources, expertise, and staff to help implement</a:t>
          </a:r>
          <a:endParaRPr lang="en-US" altLang="en-US" sz="1900" kern="1200" dirty="0">
            <a:latin typeface="Arial" panose="020B0604020202020204" pitchFamily="34" charset="0"/>
            <a:cs typeface="Arial" panose="020B0604020202020204" pitchFamily="34" charset="0"/>
          </a:endParaRPr>
        </a:p>
      </dsp:txBody>
      <dsp:txXfrm>
        <a:off x="455391" y="3924896"/>
        <a:ext cx="7859311" cy="604038"/>
      </dsp:txXfrm>
    </dsp:sp>
    <dsp:sp modelId="{381967EC-B231-4982-9F08-EBC6FC905C20}">
      <dsp:nvSpPr>
        <dsp:cNvPr id="0" name=""/>
        <dsp:cNvSpPr/>
      </dsp:nvSpPr>
      <dsp:spPr>
        <a:xfrm>
          <a:off x="77867" y="3849391"/>
          <a:ext cx="755047" cy="755047"/>
        </a:xfrm>
        <a:prstGeom prst="ellipse">
          <a:avLst/>
        </a:prstGeom>
        <a:solidFill>
          <a:schemeClr val="lt1">
            <a:hueOff val="0"/>
            <a:satOff val="0"/>
            <a:lumOff val="0"/>
            <a:alphaOff val="0"/>
          </a:schemeClr>
        </a:solidFill>
        <a:ln w="25400" cap="flat" cmpd="sng" algn="ctr">
          <a:solidFill>
            <a:schemeClr val="accent3">
              <a:hueOff val="10376115"/>
              <a:satOff val="-46727"/>
              <a:lumOff val="-11176"/>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939466" y="5"/>
            <a:ext cx="3013764" cy="465455"/>
          </a:xfrm>
          <a:prstGeom prst="rect">
            <a:avLst/>
          </a:prstGeom>
        </p:spPr>
        <p:txBody>
          <a:bodyPr vert="horz" lIns="93304" tIns="46653" rIns="93304" bIns="46653" rtlCol="0"/>
          <a:lstStyle>
            <a:lvl1pPr algn="r">
              <a:defRPr sz="1200"/>
            </a:lvl1pPr>
          </a:lstStyle>
          <a:p>
            <a:fld id="{36875781-92B0-45B1-9181-6D63C194258A}" type="datetimeFigureOut">
              <a:rPr lang="en-US" smtClean="0"/>
              <a:pPr/>
              <a:t>11/10/17</a:t>
            </a:fld>
            <a:endParaRPr lang="en-US" dirty="0"/>
          </a:p>
        </p:txBody>
      </p:sp>
      <p:sp>
        <p:nvSpPr>
          <p:cNvPr id="4" name="Footer Placeholder 3"/>
          <p:cNvSpPr>
            <a:spLocks noGrp="1"/>
          </p:cNvSpPr>
          <p:nvPr>
            <p:ph type="ftr" sz="quarter" idx="2"/>
          </p:nvPr>
        </p:nvSpPr>
        <p:spPr>
          <a:xfrm>
            <a:off x="0" y="8842035"/>
            <a:ext cx="3013764" cy="465455"/>
          </a:xfrm>
          <a:prstGeom prst="rect">
            <a:avLst/>
          </a:prstGeom>
        </p:spPr>
        <p:txBody>
          <a:bodyPr vert="horz" lIns="93304" tIns="46653" rIns="93304" bIns="4665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9466" y="8842035"/>
            <a:ext cx="3013764" cy="465455"/>
          </a:xfrm>
          <a:prstGeom prst="rect">
            <a:avLst/>
          </a:prstGeom>
        </p:spPr>
        <p:txBody>
          <a:bodyPr vert="horz" lIns="93304" tIns="46653" rIns="93304" bIns="46653" rtlCol="0" anchor="b"/>
          <a:lstStyle>
            <a:lvl1pPr algn="r">
              <a:defRPr sz="1200"/>
            </a:lvl1pPr>
          </a:lstStyle>
          <a:p>
            <a:fld id="{9268E24D-3B96-4486-B221-D41E284D0481}" type="slidenum">
              <a:rPr lang="en-US" smtClean="0"/>
              <a:pPr/>
              <a:t>‹#›</a:t>
            </a:fld>
            <a:endParaRPr lang="en-US" dirty="0"/>
          </a:p>
        </p:txBody>
      </p:sp>
    </p:spTree>
    <p:extLst>
      <p:ext uri="{BB962C8B-B14F-4D97-AF65-F5344CB8AC3E}">
        <p14:creationId xmlns:p14="http://schemas.microsoft.com/office/powerpoint/2010/main" val="274366678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939466" y="5"/>
            <a:ext cx="3013764" cy="465455"/>
          </a:xfrm>
          <a:prstGeom prst="rect">
            <a:avLst/>
          </a:prstGeom>
        </p:spPr>
        <p:txBody>
          <a:bodyPr vert="horz" lIns="93304" tIns="46653" rIns="93304" bIns="46653" rtlCol="0"/>
          <a:lstStyle>
            <a:lvl1pPr algn="r">
              <a:defRPr sz="1200"/>
            </a:lvl1pPr>
          </a:lstStyle>
          <a:p>
            <a:fld id="{0230BDE6-4E85-4A6F-80F6-88781F3271F9}" type="datetimeFigureOut">
              <a:rPr lang="en-US" smtClean="0"/>
              <a:pPr/>
              <a:t>11/10/17</a:t>
            </a:fld>
            <a:endParaRPr lang="en-US" dirty="0"/>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3304" tIns="46653" rIns="93304" bIns="46653" rtlCol="0" anchor="ctr"/>
          <a:lstStyle/>
          <a:p>
            <a:endParaRPr lang="en-US" dirty="0"/>
          </a:p>
        </p:txBody>
      </p:sp>
      <p:sp>
        <p:nvSpPr>
          <p:cNvPr id="5" name="Notes Placeholder 4"/>
          <p:cNvSpPr>
            <a:spLocks noGrp="1"/>
          </p:cNvSpPr>
          <p:nvPr>
            <p:ph type="body" sz="quarter" idx="3"/>
          </p:nvPr>
        </p:nvSpPr>
        <p:spPr>
          <a:xfrm>
            <a:off x="695485" y="4421829"/>
            <a:ext cx="5563870" cy="4189095"/>
          </a:xfrm>
          <a:prstGeom prst="rect">
            <a:avLst/>
          </a:prstGeom>
        </p:spPr>
        <p:txBody>
          <a:bodyPr vert="horz" lIns="93304" tIns="46653" rIns="93304" bIns="4665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5"/>
            <a:ext cx="3013764" cy="465455"/>
          </a:xfrm>
          <a:prstGeom prst="rect">
            <a:avLst/>
          </a:prstGeom>
        </p:spPr>
        <p:txBody>
          <a:bodyPr vert="horz" lIns="93304" tIns="46653" rIns="93304" bIns="4665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9466" y="8842035"/>
            <a:ext cx="3013764" cy="465455"/>
          </a:xfrm>
          <a:prstGeom prst="rect">
            <a:avLst/>
          </a:prstGeom>
        </p:spPr>
        <p:txBody>
          <a:bodyPr vert="horz" lIns="93304" tIns="46653" rIns="93304" bIns="46653" rtlCol="0" anchor="b"/>
          <a:lstStyle>
            <a:lvl1pPr algn="r">
              <a:defRPr sz="1200"/>
            </a:lvl1pPr>
          </a:lstStyle>
          <a:p>
            <a:fld id="{EB425539-E251-4053-9A4D-8F8D7FFF5CE1}" type="slidenum">
              <a:rPr lang="en-US" smtClean="0"/>
              <a:pPr/>
              <a:t>‹#›</a:t>
            </a:fld>
            <a:endParaRPr lang="en-US" dirty="0"/>
          </a:p>
        </p:txBody>
      </p:sp>
    </p:spTree>
    <p:extLst>
      <p:ext uri="{BB962C8B-B14F-4D97-AF65-F5344CB8AC3E}">
        <p14:creationId xmlns:p14="http://schemas.microsoft.com/office/powerpoint/2010/main" val="36650952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 Id="rId3" Type="http://schemas.openxmlformats.org/officeDocument/2006/relationships/hyperlink" Target="https://en.wikipedia.org/wiki/Communication_studies"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nirn.fpg.unc.edu/learn-implementation/implementation-stages"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1" u="sng" dirty="0">
              <a:latin typeface="+mn-lt"/>
            </a:endParaRPr>
          </a:p>
          <a:p>
            <a:r>
              <a:rPr lang="en-US" b="1" u="sng" dirty="0">
                <a:latin typeface="+mn-lt"/>
              </a:rPr>
              <a:t>Talking Points:</a:t>
            </a:r>
          </a:p>
          <a:p>
            <a:endParaRPr lang="en-US" baseline="0" dirty="0">
              <a:latin typeface="+mn-lt"/>
            </a:endParaRPr>
          </a:p>
          <a:p>
            <a:pPr marL="171450" indent="-171450">
              <a:buFont typeface="Arial" panose="020B0604020202020204" pitchFamily="34" charset="0"/>
              <a:buChar char="•"/>
            </a:pPr>
            <a:r>
              <a:rPr lang="en-US" baseline="0" dirty="0">
                <a:latin typeface="+mn-lt"/>
              </a:rPr>
              <a:t>We covered Planning for Evaluation early in this training before the Finding, Selecting, and Adapting sessions. This helps you keep evaluation in mind throughout the planning process. </a:t>
            </a:r>
            <a:br>
              <a:rPr lang="en-US" baseline="0" dirty="0">
                <a:latin typeface="+mn-lt"/>
              </a:rPr>
            </a:br>
            <a:endParaRPr lang="en-US" baseline="0" dirty="0">
              <a:latin typeface="+mn-lt"/>
            </a:endParaRPr>
          </a:p>
          <a:p>
            <a:pPr marL="171450" indent="-171450">
              <a:buFont typeface="Arial" panose="020B0604020202020204" pitchFamily="34" charset="0"/>
              <a:buChar char="•"/>
            </a:pPr>
            <a:r>
              <a:rPr lang="en-US" baseline="0" dirty="0">
                <a:latin typeface="+mn-lt"/>
              </a:rPr>
              <a:t>Now we will delve deeper into implementation as they apply to existing evidence-based strategies.</a:t>
            </a: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9582">
              <a:defRPr sz="2400">
                <a:solidFill>
                  <a:schemeClr val="tx1"/>
                </a:solidFill>
                <a:latin typeface="Times" pitchFamily="18" charset="0"/>
              </a:defRPr>
            </a:lvl1pPr>
            <a:lvl2pPr marL="748785" indent="-287994" defTabSz="929582">
              <a:defRPr sz="2400">
                <a:solidFill>
                  <a:schemeClr val="tx1"/>
                </a:solidFill>
                <a:latin typeface="Times" pitchFamily="18" charset="0"/>
              </a:defRPr>
            </a:lvl2pPr>
            <a:lvl3pPr marL="1151977" indent="-230395" defTabSz="929582">
              <a:defRPr sz="2400">
                <a:solidFill>
                  <a:schemeClr val="tx1"/>
                </a:solidFill>
                <a:latin typeface="Times" pitchFamily="18" charset="0"/>
              </a:defRPr>
            </a:lvl3pPr>
            <a:lvl4pPr marL="1612768" indent="-230395" defTabSz="929582">
              <a:defRPr sz="2400">
                <a:solidFill>
                  <a:schemeClr val="tx1"/>
                </a:solidFill>
                <a:latin typeface="Times" pitchFamily="18" charset="0"/>
              </a:defRPr>
            </a:lvl4pPr>
            <a:lvl5pPr marL="2073558" indent="-230395" defTabSz="929582">
              <a:defRPr sz="2400">
                <a:solidFill>
                  <a:schemeClr val="tx1"/>
                </a:solidFill>
                <a:latin typeface="Times" pitchFamily="18" charset="0"/>
              </a:defRPr>
            </a:lvl5pPr>
            <a:lvl6pPr marL="2534349" indent="-230395" defTabSz="929582" eaLnBrk="0" fontAlgn="base" hangingPunct="0">
              <a:spcBef>
                <a:spcPct val="0"/>
              </a:spcBef>
              <a:spcAft>
                <a:spcPct val="0"/>
              </a:spcAft>
              <a:defRPr sz="2400">
                <a:solidFill>
                  <a:schemeClr val="tx1"/>
                </a:solidFill>
                <a:latin typeface="Times" pitchFamily="18" charset="0"/>
              </a:defRPr>
            </a:lvl6pPr>
            <a:lvl7pPr marL="2995140" indent="-230395" defTabSz="929582" eaLnBrk="0" fontAlgn="base" hangingPunct="0">
              <a:spcBef>
                <a:spcPct val="0"/>
              </a:spcBef>
              <a:spcAft>
                <a:spcPct val="0"/>
              </a:spcAft>
              <a:defRPr sz="2400">
                <a:solidFill>
                  <a:schemeClr val="tx1"/>
                </a:solidFill>
                <a:latin typeface="Times" pitchFamily="18" charset="0"/>
              </a:defRPr>
            </a:lvl7pPr>
            <a:lvl8pPr marL="3455930" indent="-230395" defTabSz="929582" eaLnBrk="0" fontAlgn="base" hangingPunct="0">
              <a:spcBef>
                <a:spcPct val="0"/>
              </a:spcBef>
              <a:spcAft>
                <a:spcPct val="0"/>
              </a:spcAft>
              <a:defRPr sz="2400">
                <a:solidFill>
                  <a:schemeClr val="tx1"/>
                </a:solidFill>
                <a:latin typeface="Times" pitchFamily="18" charset="0"/>
              </a:defRPr>
            </a:lvl8pPr>
            <a:lvl9pPr marL="3916722" indent="-230395" defTabSz="929582" eaLnBrk="0" fontAlgn="base" hangingPunct="0">
              <a:spcBef>
                <a:spcPct val="0"/>
              </a:spcBef>
              <a:spcAft>
                <a:spcPct val="0"/>
              </a:spcAft>
              <a:defRPr sz="2400">
                <a:solidFill>
                  <a:schemeClr val="tx1"/>
                </a:solidFill>
                <a:latin typeface="Times" pitchFamily="18" charset="0"/>
              </a:defRPr>
            </a:lvl9pPr>
          </a:lstStyle>
          <a:p>
            <a:pPr eaLnBrk="1" hangingPunct="1"/>
            <a:fld id="{6FD1FF67-DEDF-45F8-A5DA-484CD0134331}" type="slidenum">
              <a:rPr lang="en-US" sz="1300">
                <a:solidFill>
                  <a:srgbClr val="000000"/>
                </a:solidFill>
                <a:latin typeface="Arial" charset="0"/>
              </a:rPr>
              <a:pPr eaLnBrk="1" hangingPunct="1"/>
              <a:t>1</a:t>
            </a:fld>
            <a:endParaRPr lang="en-US" sz="1300" dirty="0">
              <a:solidFill>
                <a:srgbClr val="000000"/>
              </a:solidFill>
              <a:latin typeface="Arial" charset="0"/>
            </a:endParaRPr>
          </a:p>
        </p:txBody>
      </p:sp>
    </p:spTree>
    <p:extLst>
      <p:ext uri="{BB962C8B-B14F-4D97-AF65-F5344CB8AC3E}">
        <p14:creationId xmlns:p14="http://schemas.microsoft.com/office/powerpoint/2010/main" val="1293186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a:t>
            </a:r>
            <a:endParaRPr lang="en-US" dirty="0"/>
          </a:p>
          <a:p>
            <a:pPr marL="173990"/>
            <a:r>
              <a:rPr lang="en-US" dirty="0"/>
              <a:t>•In planning for implementation, you will need to get your organization prepared.</a:t>
            </a:r>
            <a:endParaRPr dirty="0"/>
          </a:p>
          <a:p>
            <a:r>
              <a:rPr lang="en-US" b="1" u="sng" dirty="0"/>
              <a:t>Ask the Audience:</a:t>
            </a:r>
            <a:endParaRPr dirty="0"/>
          </a:p>
          <a:p>
            <a:pPr marL="173990"/>
            <a:r>
              <a:rPr lang="en-US" dirty="0"/>
              <a:t>•What are other ways you might assess your organization’s readiness for implementation?</a:t>
            </a:r>
            <a:endParaRPr dirty="0"/>
          </a:p>
          <a:p>
            <a:pPr marL="173990"/>
            <a:r>
              <a:rPr lang="en-US" dirty="0"/>
              <a:t>•</a:t>
            </a:r>
            <a:r>
              <a:rPr lang="en-US" i="1" dirty="0"/>
              <a:t>Share examples from experience about readiness or lack of readiness, if appropriate.</a:t>
            </a:r>
            <a:endParaRPr dirty="0"/>
          </a:p>
          <a:p>
            <a:r>
              <a:rPr lang="en-US" b="1" u="sng" dirty="0"/>
              <a:t>Examples to Share:</a:t>
            </a:r>
            <a:endParaRPr dirty="0"/>
          </a:p>
          <a:p>
            <a:pPr marL="173990"/>
            <a:r>
              <a:rPr lang="en-US" dirty="0"/>
              <a:t>•Hiring staff or recruiting volunteers </a:t>
            </a:r>
            <a:endParaRPr/>
          </a:p>
          <a:p>
            <a:pPr marL="173990"/>
            <a:r>
              <a:rPr lang="en-US" dirty="0"/>
              <a:t>•Engaging stakeholders in evaluation planning</a:t>
            </a:r>
            <a:endParaRPr dirty="0"/>
          </a:p>
          <a:p>
            <a:pPr marL="173990"/>
            <a:r>
              <a:rPr lang="en-US" dirty="0"/>
              <a:t>•Program staff orientation</a:t>
            </a:r>
            <a:endParaRPr dirty="0"/>
          </a:p>
          <a:p>
            <a:pPr marL="173990"/>
            <a:r>
              <a:rPr lang="en-US" dirty="0"/>
              <a:t>•Program/Policy/Strategy overview (e.g., core elements/components or key steps for implementation, outcomes)</a:t>
            </a:r>
            <a:endParaRPr dirty="0"/>
          </a:p>
          <a:p>
            <a:pPr marL="173990"/>
            <a:r>
              <a:rPr lang="en-US" dirty="0"/>
              <a:t>•Materials</a:t>
            </a:r>
            <a:endParaRPr dirty="0"/>
          </a:p>
          <a:p>
            <a:pPr marL="173990"/>
            <a:r>
              <a:rPr lang="en-US" dirty="0"/>
              <a:t>•Logistics</a:t>
            </a:r>
            <a:endParaRPr dirty="0"/>
          </a:p>
          <a:p>
            <a:r>
              <a:rPr lang="en-US" b="1" u="sng" dirty="0"/>
              <a:t>Talking Points:</a:t>
            </a:r>
            <a:endParaRPr dirty="0"/>
          </a:p>
          <a:p>
            <a:pPr marL="173990"/>
            <a:r>
              <a:rPr lang="en-US" dirty="0"/>
              <a:t>•Strategize to engage leaders, purchase supplies, train staff, work with champion to engage staff, and plan for engaging partners.</a:t>
            </a:r>
            <a:endParaRPr dirty="0"/>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10</a:t>
            </a:fld>
            <a:endParaRPr lang="en-US" dirty="0"/>
          </a:p>
        </p:txBody>
      </p:sp>
    </p:spTree>
    <p:extLst>
      <p:ext uri="{BB962C8B-B14F-4D97-AF65-F5344CB8AC3E}">
        <p14:creationId xmlns:p14="http://schemas.microsoft.com/office/powerpoint/2010/main" val="37146341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*Refer to Organizational Readiness Checklist as a reference (not as an activity). This tool can be shared as early as the Community Assessment or Selecting an Option modules.</a:t>
            </a:r>
            <a:endParaRPr lang="en-US" dirty="0"/>
          </a:p>
          <a:p>
            <a:r>
              <a:rPr lang="en-US" b="1" u="sng" dirty="0"/>
              <a:t>Talking Points:</a:t>
            </a:r>
            <a:endParaRPr dirty="0"/>
          </a:p>
          <a:p>
            <a:pPr marL="173990"/>
            <a:r>
              <a:rPr lang="en-US" dirty="0"/>
              <a:t>•This is an example of a tool that could be used to asses organizational readiness to implement an EBA. It can also help you improve your readiness by thinking about how to build your capacity to implement a program, policy, or strategy.</a:t>
            </a:r>
            <a:endParaRPr dirty="0"/>
          </a:p>
          <a:p>
            <a:pPr marL="173990"/>
            <a:r>
              <a:rPr lang="en-US" dirty="0"/>
              <a:t>•The 1st column considers your capacity and resources such as staffing and training.</a:t>
            </a:r>
            <a:endParaRPr dirty="0"/>
          </a:p>
          <a:p>
            <a:pPr marL="173990"/>
            <a:r>
              <a:rPr lang="en-US" dirty="0"/>
              <a:t>•You check the 2nd column for “Yes” if your organization already has this capacity.</a:t>
            </a:r>
            <a:endParaRPr dirty="0"/>
          </a:p>
          <a:p>
            <a:pPr marL="173990"/>
            <a:r>
              <a:rPr lang="en-US" dirty="0"/>
              <a:t>•Check the 3rd column if you do not presently have this capacity, but could easily build capacity. For example you may easily be able to build capacity through a training, webinars, recruiting experts for the committee, or partnering more closely with a person or group in the immediate community, etc.</a:t>
            </a:r>
            <a:endParaRPr dirty="0"/>
          </a:p>
          <a:p>
            <a:pPr marL="173990"/>
            <a:r>
              <a:rPr lang="en-US" dirty="0"/>
              <a:t>•The next column is “No” for “We do not have this capacity.” and it would be hard to obtain. </a:t>
            </a:r>
            <a:endParaRPr/>
          </a:p>
          <a:p>
            <a:pPr marL="173990"/>
            <a:r>
              <a:rPr lang="en-US" dirty="0"/>
              <a:t>•The Comments field should capture reasons for the responses and brainstorm ideas how to build capacity.</a:t>
            </a:r>
            <a:endParaRPr dirty="0"/>
          </a:p>
          <a:p>
            <a:pPr marL="173990"/>
            <a:r>
              <a:rPr lang="en-US" dirty="0"/>
              <a:t>•If your organization lacks capacity in many areas on the checklist, you could also reconsider if this EBA may not be the most compatible fit at this time. </a:t>
            </a:r>
            <a:endParaRPr/>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11</a:t>
            </a:fld>
            <a:endParaRPr lang="en-US" dirty="0"/>
          </a:p>
        </p:txBody>
      </p:sp>
    </p:spTree>
    <p:extLst>
      <p:ext uri="{BB962C8B-B14F-4D97-AF65-F5344CB8AC3E}">
        <p14:creationId xmlns:p14="http://schemas.microsoft.com/office/powerpoint/2010/main" val="41670902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txBox="1">
            <a:spLocks noGrp="1" noChangeArrowheads="1"/>
          </p:cNvSpPr>
          <p:nvPr/>
        </p:nvSpPr>
        <p:spPr bwMode="auto">
          <a:xfrm>
            <a:off x="3902884" y="8715369"/>
            <a:ext cx="2985778"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05" tIns="45854" rIns="91705" bIns="45854" anchor="b"/>
          <a:lstStyle>
            <a:lvl1pPr defTabSz="908050" eaLnBrk="0" hangingPunct="0">
              <a:spcBef>
                <a:spcPct val="30000"/>
              </a:spcBef>
              <a:defRPr sz="1200">
                <a:solidFill>
                  <a:schemeClr val="tx1"/>
                </a:solidFill>
                <a:latin typeface="Calibri" panose="020F0502020204030204" pitchFamily="34" charset="0"/>
              </a:defRPr>
            </a:lvl1pPr>
            <a:lvl2pPr marL="742950" indent="-285750" defTabSz="908050" eaLnBrk="0" hangingPunct="0">
              <a:spcBef>
                <a:spcPct val="30000"/>
              </a:spcBef>
              <a:defRPr sz="1200">
                <a:solidFill>
                  <a:schemeClr val="tx1"/>
                </a:solidFill>
                <a:latin typeface="Calibri" panose="020F0502020204030204" pitchFamily="34" charset="0"/>
              </a:defRPr>
            </a:lvl2pPr>
            <a:lvl3pPr marL="1143000" indent="-228600" defTabSz="908050" eaLnBrk="0" hangingPunct="0">
              <a:spcBef>
                <a:spcPct val="30000"/>
              </a:spcBef>
              <a:defRPr sz="1200">
                <a:solidFill>
                  <a:schemeClr val="tx1"/>
                </a:solidFill>
                <a:latin typeface="Calibri" panose="020F0502020204030204" pitchFamily="34" charset="0"/>
              </a:defRPr>
            </a:lvl3pPr>
            <a:lvl4pPr marL="1600200" indent="-228600" defTabSz="908050" eaLnBrk="0" hangingPunct="0">
              <a:spcBef>
                <a:spcPct val="30000"/>
              </a:spcBef>
              <a:defRPr sz="1200">
                <a:solidFill>
                  <a:schemeClr val="tx1"/>
                </a:solidFill>
                <a:latin typeface="Calibri" panose="020F0502020204030204" pitchFamily="34" charset="0"/>
              </a:defRPr>
            </a:lvl4pPr>
            <a:lvl5pPr marL="2057400" indent="-228600" defTabSz="908050" eaLnBrk="0" hangingPunct="0">
              <a:spcBef>
                <a:spcPct val="30000"/>
              </a:spcBef>
              <a:defRPr sz="1200">
                <a:solidFill>
                  <a:schemeClr val="tx1"/>
                </a:solidFill>
                <a:latin typeface="Calibri" panose="020F0502020204030204" pitchFamily="34" charset="0"/>
              </a:defRPr>
            </a:lvl5pPr>
            <a:lvl6pPr marL="2514600" indent="-228600" defTabSz="90805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90805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90805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90805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FED35076-5842-4107-B711-E8C6C31BC8F1}" type="slidenum">
              <a:rPr lang="en-US" altLang="en-US" sz="1100">
                <a:solidFill>
                  <a:srgbClr val="000000"/>
                </a:solidFill>
              </a:rPr>
              <a:pPr algn="r" eaLnBrk="1" hangingPunct="1">
                <a:spcBef>
                  <a:spcPct val="0"/>
                </a:spcBef>
              </a:pPr>
              <a:t>12</a:t>
            </a:fld>
            <a:endParaRPr lang="en-US" altLang="en-US" sz="1100" dirty="0">
              <a:solidFill>
                <a:srgbClr val="000000"/>
              </a:solidFill>
            </a:endParaRPr>
          </a:p>
        </p:txBody>
      </p:sp>
      <p:sp>
        <p:nvSpPr>
          <p:cNvPr id="82947" name="Rectangle 2"/>
          <p:cNvSpPr>
            <a:spLocks noGrp="1" noChangeArrowheads="1"/>
          </p:cNvSpPr>
          <p:nvPr>
            <p:ph type="body" idx="1"/>
          </p:nvPr>
        </p:nvSpPr>
        <p:spPr bwMode="auto">
          <a:xfrm>
            <a:off x="920297" y="4336179"/>
            <a:ext cx="5049665" cy="418643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705" tIns="45854" rIns="91705" bIns="45854" numCol="1" anchor="t" anchorCtr="0" compatLnSpc="1">
            <a:prstTxWarp prst="textNoShape">
              <a:avLst/>
            </a:prstTxWarp>
            <a:normAutofit fontScale="77500" lnSpcReduction="20000"/>
          </a:bodyPr>
          <a:lstStyle/>
          <a:p>
            <a:pPr eaLnBrk="1" hangingPunct="1">
              <a:spcBef>
                <a:spcPct val="0"/>
              </a:spcBef>
            </a:pPr>
            <a:r>
              <a:rPr lang="en-US" altLang="en-US" b="1" dirty="0"/>
              <a:t>Talking</a:t>
            </a:r>
            <a:r>
              <a:rPr lang="en-US" altLang="en-US" b="1" baseline="0" dirty="0"/>
              <a:t> Points:</a:t>
            </a:r>
          </a:p>
          <a:p>
            <a:pPr marL="174708" indent="-174708">
              <a:spcBef>
                <a:spcPct val="0"/>
              </a:spcBef>
              <a:buFont typeface="Arial" panose="020B0604020202020204" pitchFamily="34" charset="0"/>
              <a:buChar char="•"/>
            </a:pPr>
            <a:r>
              <a:rPr lang="en-US" altLang="en-US" baseline="0" dirty="0"/>
              <a:t>Everett Rogers </a:t>
            </a:r>
            <a:r>
              <a:rPr lang="en-US" dirty="0">
                <a:latin typeface="Arial" charset="0"/>
              </a:rPr>
              <a:t> a professor of </a:t>
            </a:r>
            <a:r>
              <a:rPr lang="en-US" dirty="0">
                <a:latin typeface="Arial" charset="0"/>
                <a:hlinkClick r:id="rId3" tooltip="Communication studies"/>
              </a:rPr>
              <a:t>communication studies</a:t>
            </a:r>
            <a:r>
              <a:rPr lang="en-US" dirty="0">
                <a:latin typeface="Arial" charset="0"/>
              </a:rPr>
              <a:t>, popularized the theory in his book </a:t>
            </a:r>
            <a:r>
              <a:rPr lang="en-US" i="1" dirty="0">
                <a:latin typeface="Arial" charset="0"/>
              </a:rPr>
              <a:t>Diffusion of Innovations</a:t>
            </a:r>
            <a:r>
              <a:rPr lang="en-US" dirty="0">
                <a:latin typeface="Arial" charset="0"/>
              </a:rPr>
              <a:t>.  B</a:t>
            </a:r>
            <a:r>
              <a:rPr lang="en-US" altLang="en-US" baseline="0" dirty="0"/>
              <a:t>ased on his observations he developed the Diffusion of Innovation theory.  He described 5 categories of adopters:</a:t>
            </a:r>
          </a:p>
          <a:p>
            <a:pPr marL="640594" lvl="1" indent="-174708">
              <a:spcBef>
                <a:spcPct val="0"/>
              </a:spcBef>
              <a:buFont typeface="Arial" panose="020B0604020202020204" pitchFamily="34" charset="0"/>
              <a:buChar char="•"/>
            </a:pPr>
            <a:r>
              <a:rPr lang="en-US" altLang="en-US" dirty="0"/>
              <a:t>Innovators: the first individuals to adopt an innovation. Innovators are willing to take risks, venter some, cope with uncertainty</a:t>
            </a:r>
          </a:p>
          <a:p>
            <a:pPr marL="640594" lvl="1" indent="-174708">
              <a:spcBef>
                <a:spcPct val="0"/>
              </a:spcBef>
              <a:buFont typeface="Arial" panose="020B0604020202020204" pitchFamily="34" charset="0"/>
              <a:buChar char="•"/>
            </a:pPr>
            <a:r>
              <a:rPr lang="en-US" altLang="en-US" dirty="0"/>
              <a:t>Early adopters-more integrated into social system…ones that others look to determine if they will try it—other look to them for advice</a:t>
            </a:r>
          </a:p>
          <a:p>
            <a:pPr marL="640594" lvl="1" indent="-174708">
              <a:spcBef>
                <a:spcPct val="0"/>
              </a:spcBef>
              <a:buFont typeface="Arial" panose="020B0604020202020204" pitchFamily="34" charset="0"/>
              <a:buChar char="•"/>
            </a:pPr>
            <a:r>
              <a:rPr lang="en-US" altLang="en-US" dirty="0"/>
              <a:t>Early majority-deliberate about things; not the leader (only tries something after they’ve seen that it works)</a:t>
            </a:r>
          </a:p>
          <a:p>
            <a:pPr marL="640594" lvl="1" indent="-174708">
              <a:spcBef>
                <a:spcPct val="0"/>
              </a:spcBef>
              <a:buFont typeface="Arial" panose="020B0604020202020204" pitchFamily="34" charset="0"/>
              <a:buChar char="•"/>
            </a:pPr>
            <a:r>
              <a:rPr lang="en-US" altLang="en-US" dirty="0"/>
              <a:t>Late majority-skeptical of things, more of a necessity than a choice, peer pressure is necessary</a:t>
            </a:r>
          </a:p>
          <a:p>
            <a:pPr marL="640594" lvl="1" indent="-174708">
              <a:spcBef>
                <a:spcPct val="0"/>
              </a:spcBef>
              <a:buFont typeface="Arial" panose="020B0604020202020204" pitchFamily="34" charset="0"/>
              <a:buChar char="•"/>
            </a:pPr>
            <a:r>
              <a:rPr lang="en-US" altLang="en-US" dirty="0"/>
              <a:t>Laggard-suspicious of new ideas; must be 100% certain it won’t fail; mandate it to happen</a:t>
            </a:r>
          </a:p>
          <a:p>
            <a:pPr eaLnBrk="1" hangingPunct="1">
              <a:spcBef>
                <a:spcPct val="0"/>
              </a:spcBef>
            </a:pPr>
            <a:endParaRPr lang="en-US" altLang="en-US" dirty="0"/>
          </a:p>
          <a:p>
            <a:pPr eaLnBrk="1" hangingPunct="1">
              <a:spcBef>
                <a:spcPct val="0"/>
              </a:spcBef>
            </a:pPr>
            <a:r>
              <a:rPr lang="en-US" altLang="en-US" b="1" dirty="0"/>
              <a:t>Practical Application and Participant Interaction</a:t>
            </a:r>
          </a:p>
          <a:p>
            <a:pPr marL="174708" indent="-174708">
              <a:spcBef>
                <a:spcPct val="0"/>
              </a:spcBef>
              <a:buFont typeface="Arial" panose="020B0604020202020204" pitchFamily="34" charset="0"/>
              <a:buChar char="•"/>
            </a:pPr>
            <a:r>
              <a:rPr lang="en-US" altLang="en-US" dirty="0"/>
              <a:t>Facebook is  great example</a:t>
            </a:r>
            <a:r>
              <a:rPr lang="en-US" altLang="en-US" baseline="0" dirty="0"/>
              <a:t> of the diffusion of innovations theory and how things are adapted</a:t>
            </a:r>
          </a:p>
          <a:p>
            <a:pPr marL="174708" indent="-174708">
              <a:spcBef>
                <a:spcPct val="0"/>
              </a:spcBef>
              <a:buFont typeface="Arial" panose="020B0604020202020204" pitchFamily="34" charset="0"/>
              <a:buChar char="•"/>
            </a:pPr>
            <a:r>
              <a:rPr lang="en-US" altLang="en-US" baseline="0" dirty="0"/>
              <a:t>Ask the audience to think about where they fell along the Diffusion Curve:</a:t>
            </a:r>
          </a:p>
          <a:p>
            <a:pPr marL="640594" lvl="1" indent="-174708">
              <a:spcBef>
                <a:spcPct val="0"/>
              </a:spcBef>
              <a:buFont typeface="Arial" panose="020B0604020202020204" pitchFamily="34" charset="0"/>
              <a:buChar char="•"/>
            </a:pPr>
            <a:r>
              <a:rPr lang="en-US" altLang="en-US" baseline="0" dirty="0"/>
              <a:t>Early Adopters—were willing to take the risk and see what Facebook was about</a:t>
            </a:r>
          </a:p>
          <a:p>
            <a:pPr marL="640594" lvl="1" indent="-174708">
              <a:spcBef>
                <a:spcPct val="0"/>
              </a:spcBef>
              <a:buFont typeface="Arial" panose="020B0604020202020204" pitchFamily="34" charset="0"/>
              <a:buChar char="•"/>
            </a:pPr>
            <a:r>
              <a:rPr lang="en-US" altLang="en-US" baseline="0" dirty="0"/>
              <a:t>Early Majority—you heard about Facebook but wanted to see what your friends thought about it before you used it</a:t>
            </a:r>
          </a:p>
          <a:p>
            <a:pPr marL="640594" lvl="1" indent="-174708">
              <a:spcBef>
                <a:spcPct val="0"/>
              </a:spcBef>
              <a:buFont typeface="Arial" panose="020B0604020202020204" pitchFamily="34" charset="0"/>
              <a:buChar char="•"/>
            </a:pPr>
            <a:r>
              <a:rPr lang="en-US" altLang="en-US" baseline="0" dirty="0"/>
              <a:t>Late Majority—you begin using it b/c everyone was talking about it and you felt like you were missing out on things</a:t>
            </a:r>
          </a:p>
          <a:p>
            <a:pPr marL="640594" lvl="1" indent="-174708">
              <a:spcBef>
                <a:spcPct val="0"/>
              </a:spcBef>
              <a:buFont typeface="Arial" panose="020B0604020202020204" pitchFamily="34" charset="0"/>
              <a:buChar char="•"/>
            </a:pPr>
            <a:r>
              <a:rPr lang="en-US" altLang="en-US" baseline="0" dirty="0"/>
              <a:t>Traditionalists---you still don’t have a Facebook account and don’t plan to have one in anytime soon.</a:t>
            </a:r>
            <a:endParaRPr lang="en-US" altLang="en-US" dirty="0"/>
          </a:p>
          <a:p>
            <a:pPr>
              <a:spcBef>
                <a:spcPct val="0"/>
              </a:spcBef>
            </a:pPr>
            <a:r>
              <a:rPr lang="en-US" altLang="en-US" b="1" dirty="0"/>
              <a:t>Key Points</a:t>
            </a:r>
          </a:p>
          <a:p>
            <a:pPr marL="174708" indent="-174708">
              <a:spcBef>
                <a:spcPct val="0"/>
              </a:spcBef>
              <a:buFont typeface="Arial" panose="020B0604020202020204" pitchFamily="34" charset="0"/>
              <a:buChar char="•"/>
            </a:pPr>
            <a:r>
              <a:rPr lang="en-US" altLang="en-US" b="1" dirty="0"/>
              <a:t>T</a:t>
            </a:r>
            <a:r>
              <a:rPr lang="en-US" altLang="en-US" dirty="0"/>
              <a:t>hink about these concepts as you begin to roll-out and test your strategy.  Think about starting small and testing the strategy</a:t>
            </a:r>
            <a:r>
              <a:rPr lang="en-US" altLang="en-US" baseline="0" dirty="0"/>
              <a:t> with the “early adopters” who would be willing to “take a risk” and try out something new.</a:t>
            </a:r>
          </a:p>
          <a:p>
            <a:pPr marL="174708" indent="-174708">
              <a:spcBef>
                <a:spcPct val="0"/>
              </a:spcBef>
              <a:buFont typeface="Arial" panose="020B0604020202020204" pitchFamily="34" charset="0"/>
              <a:buChar char="•"/>
            </a:pPr>
            <a:r>
              <a:rPr lang="en-US" altLang="en-US" baseline="0" dirty="0"/>
              <a:t>It is important to note, that depending on what program/strategy, a person/organization may fall in different categories along the curve.  For example, someone is an early adopter for Physical Activity strategies may be more of a traditionalist when it comes to Injury Prevention, etc.</a:t>
            </a:r>
            <a:endParaRPr lang="en-US" altLang="en-US" dirty="0"/>
          </a:p>
          <a:p>
            <a:pPr eaLnBrk="1" hangingPunct="1">
              <a:spcBef>
                <a:spcPct val="0"/>
              </a:spcBef>
            </a:pPr>
            <a:endParaRPr lang="en-US" altLang="en-US" b="1" u="sng" dirty="0"/>
          </a:p>
          <a:p>
            <a:pPr eaLnBrk="1" hangingPunct="1">
              <a:spcBef>
                <a:spcPct val="0"/>
              </a:spcBef>
            </a:pPr>
            <a:r>
              <a:rPr lang="en-US" altLang="en-US" b="1" u="sng" dirty="0"/>
              <a:t>Participant Interaction:</a:t>
            </a:r>
          </a:p>
          <a:p>
            <a:pPr eaLnBrk="1" hangingPunct="1">
              <a:spcBef>
                <a:spcPct val="0"/>
              </a:spcBef>
            </a:pPr>
            <a:r>
              <a:rPr lang="en-US" altLang="en-US" dirty="0"/>
              <a:t>Who are the “early adopters” for your</a:t>
            </a:r>
            <a:r>
              <a:rPr lang="en-US" altLang="en-US" baseline="0" dirty="0"/>
              <a:t> strategy?</a:t>
            </a:r>
            <a:endParaRPr lang="en-US" altLang="en-US" dirty="0"/>
          </a:p>
          <a:p>
            <a:pPr eaLnBrk="1" hangingPunct="1">
              <a:spcBef>
                <a:spcPct val="0"/>
              </a:spcBef>
            </a:pPr>
            <a:r>
              <a:rPr lang="en-US" altLang="en-US" dirty="0"/>
              <a:t>What information do you need to share with the “early adopters” engage</a:t>
            </a:r>
            <a:r>
              <a:rPr lang="en-US" altLang="en-US" baseline="0" dirty="0"/>
              <a:t> them in the strategy?</a:t>
            </a:r>
            <a:endParaRPr lang="en-US" altLang="en-US" dirty="0"/>
          </a:p>
          <a:p>
            <a:pPr eaLnBrk="1" hangingPunct="1">
              <a:spcBef>
                <a:spcPct val="0"/>
              </a:spcBef>
            </a:pPr>
            <a:endParaRPr lang="en-US" altLang="en-US" dirty="0"/>
          </a:p>
          <a:p>
            <a:pPr eaLnBrk="1" hangingPunct="1">
              <a:spcBef>
                <a:spcPct val="0"/>
              </a:spcBef>
            </a:pPr>
            <a:endParaRPr lang="en-US" altLang="en-US" dirty="0"/>
          </a:p>
        </p:txBody>
      </p:sp>
      <p:sp>
        <p:nvSpPr>
          <p:cNvPr id="59396" name="Slide Number Placeholder 1"/>
          <p:cNvSpPr>
            <a:spLocks noGrp="1"/>
          </p:cNvSpPr>
          <p:nvPr>
            <p:ph type="sldNum" sz="quarter" idx="5"/>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5861" indent="-286870" eaLnBrk="0" hangingPunct="0">
              <a:defRPr>
                <a:solidFill>
                  <a:schemeClr val="tx1"/>
                </a:solidFill>
                <a:latin typeface="Arial" panose="020B0604020202020204" pitchFamily="34" charset="0"/>
                <a:cs typeface="Arial" panose="020B0604020202020204" pitchFamily="34" charset="0"/>
              </a:defRPr>
            </a:lvl2pPr>
            <a:lvl3pPr marL="1147480" indent="-229496" eaLnBrk="0" hangingPunct="0">
              <a:defRPr>
                <a:solidFill>
                  <a:schemeClr val="tx1"/>
                </a:solidFill>
                <a:latin typeface="Arial" panose="020B0604020202020204" pitchFamily="34" charset="0"/>
                <a:cs typeface="Arial" panose="020B0604020202020204" pitchFamily="34" charset="0"/>
              </a:defRPr>
            </a:lvl3pPr>
            <a:lvl4pPr marL="1606471" indent="-229496" eaLnBrk="0" hangingPunct="0">
              <a:defRPr>
                <a:solidFill>
                  <a:schemeClr val="tx1"/>
                </a:solidFill>
                <a:latin typeface="Arial" panose="020B0604020202020204" pitchFamily="34" charset="0"/>
                <a:cs typeface="Arial" panose="020B0604020202020204" pitchFamily="34" charset="0"/>
              </a:defRPr>
            </a:lvl4pPr>
            <a:lvl5pPr marL="2065462" indent="-229496" eaLnBrk="0" hangingPunct="0">
              <a:defRPr>
                <a:solidFill>
                  <a:schemeClr val="tx1"/>
                </a:solidFill>
                <a:latin typeface="Arial" panose="020B0604020202020204" pitchFamily="34" charset="0"/>
                <a:cs typeface="Arial" panose="020B0604020202020204" pitchFamily="34" charset="0"/>
              </a:defRPr>
            </a:lvl5pPr>
            <a:lvl6pPr marL="2524454" indent="-22949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83446" indent="-22949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42438" indent="-22949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01429" indent="-22949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545F0F2-DC54-4E02-9515-F1322B35281B}" type="slidenum">
              <a:rPr lang="en-US" altLang="en-US">
                <a:latin typeface="Calibri" panose="020F0502020204030204" pitchFamily="34" charset="0"/>
              </a:rPr>
              <a:pPr eaLnBrk="1" hangingPunct="1"/>
              <a:t>12</a:t>
            </a:fld>
            <a:endParaRPr lang="en-US" altLang="en-US" dirty="0">
              <a:latin typeface="Calibri" panose="020F0502020204030204" pitchFamily="34" charset="0"/>
            </a:endParaRPr>
          </a:p>
        </p:txBody>
      </p:sp>
      <p:sp>
        <p:nvSpPr>
          <p:cNvPr id="59397" name="Date Placeholder 2"/>
          <p:cNvSpPr>
            <a:spLocks noGrp="1"/>
          </p:cNvSpPr>
          <p:nvPr>
            <p:ph type="dt" sz="quarter" idx="1"/>
          </p:nvPr>
        </p:nvSpPr>
        <p:spPr bwMode="auto">
          <a:extLst/>
        </p:spPr>
        <p:txBody>
          <a:bodyPr wrap="square" numCol="1" anchor="t" anchorCtr="0" compatLnSpc="1">
            <a:prstTxWarp prst="textNoShape">
              <a:avLst/>
            </a:prstTxWarp>
          </a:bodyPr>
          <a:lstStyle>
            <a:lvl1pPr>
              <a:defRPr>
                <a:solidFill>
                  <a:schemeClr val="tx1"/>
                </a:solidFill>
                <a:latin typeface="Calibri" pitchFamily="34" charset="0"/>
              </a:defRPr>
            </a:lvl1pPr>
            <a:lvl2pPr marL="745861" indent="-286870">
              <a:defRPr>
                <a:solidFill>
                  <a:schemeClr val="tx1"/>
                </a:solidFill>
                <a:latin typeface="Calibri" pitchFamily="34" charset="0"/>
              </a:defRPr>
            </a:lvl2pPr>
            <a:lvl3pPr marL="1147480" indent="-229496">
              <a:defRPr>
                <a:solidFill>
                  <a:schemeClr val="tx1"/>
                </a:solidFill>
                <a:latin typeface="Calibri" pitchFamily="34" charset="0"/>
              </a:defRPr>
            </a:lvl3pPr>
            <a:lvl4pPr marL="1606471" indent="-229496">
              <a:defRPr>
                <a:solidFill>
                  <a:schemeClr val="tx1"/>
                </a:solidFill>
                <a:latin typeface="Calibri" pitchFamily="34" charset="0"/>
              </a:defRPr>
            </a:lvl4pPr>
            <a:lvl5pPr marL="2065462" indent="-229496">
              <a:defRPr>
                <a:solidFill>
                  <a:schemeClr val="tx1"/>
                </a:solidFill>
                <a:latin typeface="Calibri" pitchFamily="34" charset="0"/>
              </a:defRPr>
            </a:lvl5pPr>
            <a:lvl6pPr marL="2524454" indent="-229496" fontAlgn="base">
              <a:spcBef>
                <a:spcPct val="0"/>
              </a:spcBef>
              <a:spcAft>
                <a:spcPct val="0"/>
              </a:spcAft>
              <a:defRPr>
                <a:solidFill>
                  <a:schemeClr val="tx1"/>
                </a:solidFill>
                <a:latin typeface="Calibri" pitchFamily="34" charset="0"/>
              </a:defRPr>
            </a:lvl6pPr>
            <a:lvl7pPr marL="2983446" indent="-229496" fontAlgn="base">
              <a:spcBef>
                <a:spcPct val="0"/>
              </a:spcBef>
              <a:spcAft>
                <a:spcPct val="0"/>
              </a:spcAft>
              <a:defRPr>
                <a:solidFill>
                  <a:schemeClr val="tx1"/>
                </a:solidFill>
                <a:latin typeface="Calibri" pitchFamily="34" charset="0"/>
              </a:defRPr>
            </a:lvl7pPr>
            <a:lvl8pPr marL="3442438" indent="-229496" fontAlgn="base">
              <a:spcBef>
                <a:spcPct val="0"/>
              </a:spcBef>
              <a:spcAft>
                <a:spcPct val="0"/>
              </a:spcAft>
              <a:defRPr>
                <a:solidFill>
                  <a:schemeClr val="tx1"/>
                </a:solidFill>
                <a:latin typeface="Calibri" pitchFamily="34" charset="0"/>
              </a:defRPr>
            </a:lvl8pPr>
            <a:lvl9pPr marL="3901429" indent="-229496"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altLang="en-US" dirty="0"/>
              <a:t>8/16/2013</a:t>
            </a:r>
          </a:p>
        </p:txBody>
      </p:sp>
    </p:spTree>
    <p:extLst>
      <p:ext uri="{BB962C8B-B14F-4D97-AF65-F5344CB8AC3E}">
        <p14:creationId xmlns:p14="http://schemas.microsoft.com/office/powerpoint/2010/main" val="512150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0420" name="Slide Number Placeholder 3"/>
          <p:cNvSpPr>
            <a:spLocks noGrp="1"/>
          </p:cNvSpPr>
          <p:nvPr>
            <p:ph type="sldNum" sz="quarter" idx="5"/>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57066" indent="-291179" eaLnBrk="0" hangingPunct="0">
              <a:defRPr>
                <a:solidFill>
                  <a:schemeClr val="tx1"/>
                </a:solidFill>
                <a:latin typeface="Arial" panose="020B0604020202020204" pitchFamily="34" charset="0"/>
                <a:cs typeface="Arial" panose="020B0604020202020204" pitchFamily="34" charset="0"/>
              </a:defRPr>
            </a:lvl2pPr>
            <a:lvl3pPr marL="1164717" indent="-232943" eaLnBrk="0" hangingPunct="0">
              <a:defRPr>
                <a:solidFill>
                  <a:schemeClr val="tx1"/>
                </a:solidFill>
                <a:latin typeface="Arial" panose="020B0604020202020204" pitchFamily="34" charset="0"/>
                <a:cs typeface="Arial" panose="020B0604020202020204" pitchFamily="34" charset="0"/>
              </a:defRPr>
            </a:lvl3pPr>
            <a:lvl4pPr marL="1630604" indent="-232943" eaLnBrk="0" hangingPunct="0">
              <a:defRPr>
                <a:solidFill>
                  <a:schemeClr val="tx1"/>
                </a:solidFill>
                <a:latin typeface="Arial" panose="020B0604020202020204" pitchFamily="34" charset="0"/>
                <a:cs typeface="Arial" panose="020B0604020202020204" pitchFamily="34" charset="0"/>
              </a:defRPr>
            </a:lvl4pPr>
            <a:lvl5pPr marL="2096491" indent="-232943" eaLnBrk="0" hangingPunct="0">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7B8B224-E334-470F-A536-135E13221392}" type="slidenum">
              <a:rPr lang="en-US" altLang="en-US">
                <a:latin typeface="Calibri" panose="020F0502020204030204" pitchFamily="34" charset="0"/>
              </a:rPr>
              <a:pPr eaLnBrk="1" hangingPunct="1"/>
              <a:t>13</a:t>
            </a:fld>
            <a:endParaRPr lang="en-US" altLang="en-US" dirty="0">
              <a:latin typeface="Calibri" panose="020F0502020204030204" pitchFamily="34" charset="0"/>
            </a:endParaRPr>
          </a:p>
        </p:txBody>
      </p:sp>
    </p:spTree>
    <p:extLst>
      <p:ext uri="{BB962C8B-B14F-4D97-AF65-F5344CB8AC3E}">
        <p14:creationId xmlns:p14="http://schemas.microsoft.com/office/powerpoint/2010/main" val="9408147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503">
              <a:defRPr>
                <a:solidFill>
                  <a:schemeClr val="tx1"/>
                </a:solidFill>
                <a:latin typeface="Calibri" pitchFamily="34" charset="0"/>
                <a:cs typeface="Arial" pitchFamily="34" charset="0"/>
              </a:defRPr>
            </a:lvl1pPr>
            <a:lvl2pPr marL="757036" indent="-291168" defTabSz="928503">
              <a:defRPr>
                <a:solidFill>
                  <a:schemeClr val="tx1"/>
                </a:solidFill>
                <a:latin typeface="Calibri" pitchFamily="34" charset="0"/>
                <a:cs typeface="Arial" pitchFamily="34" charset="0"/>
              </a:defRPr>
            </a:lvl2pPr>
            <a:lvl3pPr marL="1164672" indent="-232934" defTabSz="928503">
              <a:defRPr>
                <a:solidFill>
                  <a:schemeClr val="tx1"/>
                </a:solidFill>
                <a:latin typeface="Calibri" pitchFamily="34" charset="0"/>
                <a:cs typeface="Arial" pitchFamily="34" charset="0"/>
              </a:defRPr>
            </a:lvl3pPr>
            <a:lvl4pPr marL="1630541" indent="-232934" defTabSz="928503">
              <a:defRPr>
                <a:solidFill>
                  <a:schemeClr val="tx1"/>
                </a:solidFill>
                <a:latin typeface="Calibri" pitchFamily="34" charset="0"/>
                <a:cs typeface="Arial" pitchFamily="34" charset="0"/>
              </a:defRPr>
            </a:lvl4pPr>
            <a:lvl5pPr marL="2096409" indent="-232934" defTabSz="928503">
              <a:defRPr>
                <a:solidFill>
                  <a:schemeClr val="tx1"/>
                </a:solidFill>
                <a:latin typeface="Calibri" pitchFamily="34" charset="0"/>
                <a:cs typeface="Arial" pitchFamily="34" charset="0"/>
              </a:defRPr>
            </a:lvl5pPr>
            <a:lvl6pPr marL="2562279" indent="-232934" defTabSz="928503" eaLnBrk="0" fontAlgn="base" hangingPunct="0">
              <a:spcBef>
                <a:spcPct val="0"/>
              </a:spcBef>
              <a:spcAft>
                <a:spcPct val="0"/>
              </a:spcAft>
              <a:defRPr>
                <a:solidFill>
                  <a:schemeClr val="tx1"/>
                </a:solidFill>
                <a:latin typeface="Calibri" pitchFamily="34" charset="0"/>
                <a:cs typeface="Arial" pitchFamily="34" charset="0"/>
              </a:defRPr>
            </a:lvl6pPr>
            <a:lvl7pPr marL="3028147" indent="-232934" defTabSz="928503" eaLnBrk="0" fontAlgn="base" hangingPunct="0">
              <a:spcBef>
                <a:spcPct val="0"/>
              </a:spcBef>
              <a:spcAft>
                <a:spcPct val="0"/>
              </a:spcAft>
              <a:defRPr>
                <a:solidFill>
                  <a:schemeClr val="tx1"/>
                </a:solidFill>
                <a:latin typeface="Calibri" pitchFamily="34" charset="0"/>
                <a:cs typeface="Arial" pitchFamily="34" charset="0"/>
              </a:defRPr>
            </a:lvl7pPr>
            <a:lvl8pPr marL="3494015" indent="-232934" defTabSz="928503" eaLnBrk="0" fontAlgn="base" hangingPunct="0">
              <a:spcBef>
                <a:spcPct val="0"/>
              </a:spcBef>
              <a:spcAft>
                <a:spcPct val="0"/>
              </a:spcAft>
              <a:defRPr>
                <a:solidFill>
                  <a:schemeClr val="tx1"/>
                </a:solidFill>
                <a:latin typeface="Calibri" pitchFamily="34" charset="0"/>
                <a:cs typeface="Arial" pitchFamily="34" charset="0"/>
              </a:defRPr>
            </a:lvl8pPr>
            <a:lvl9pPr marL="3959885" indent="-232934" defTabSz="928503" eaLnBrk="0" fontAlgn="base" hangingPunct="0">
              <a:spcBef>
                <a:spcPct val="0"/>
              </a:spcBef>
              <a:spcAft>
                <a:spcPct val="0"/>
              </a:spcAft>
              <a:defRPr>
                <a:solidFill>
                  <a:schemeClr val="tx1"/>
                </a:solidFill>
                <a:latin typeface="Calibri" pitchFamily="34" charset="0"/>
                <a:cs typeface="Arial" pitchFamily="34" charset="0"/>
              </a:defRPr>
            </a:lvl9pPr>
          </a:lstStyle>
          <a:p>
            <a:fld id="{96F04128-748F-474A-BA2B-3A8162942FEF}" type="slidenum">
              <a:rPr lang="en-US" altLang="en-US">
                <a:solidFill>
                  <a:srgbClr val="000000"/>
                </a:solidFill>
              </a:rPr>
              <a:pPr/>
              <a:t>14</a:t>
            </a:fld>
            <a:endParaRPr lang="en-US" altLang="en-US" dirty="0">
              <a:solidFill>
                <a:srgbClr val="000000"/>
              </a:solidFill>
            </a:endParaRPr>
          </a:p>
        </p:txBody>
      </p:sp>
      <p:sp>
        <p:nvSpPr>
          <p:cNvPr id="49155" name="Slide Image Placeholder 1"/>
          <p:cNvSpPr>
            <a:spLocks noGrp="1" noRot="1" noChangeAspect="1" noTextEdit="1"/>
          </p:cNvSpPr>
          <p:nvPr>
            <p:ph type="sldImg"/>
          </p:nvPr>
        </p:nvSpPr>
        <p:spPr bwMode="auto">
          <a:xfrm>
            <a:off x="1182688" y="698500"/>
            <a:ext cx="4645025" cy="34829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lvl="0">
              <a:buClr>
                <a:schemeClr val="accent2"/>
              </a:buClr>
              <a:buFont typeface="Arial" panose="020B0604020202020204" pitchFamily="34" charset="0"/>
              <a:buNone/>
              <a:defRPr/>
            </a:pPr>
            <a:r>
              <a:rPr lang="en-US" sz="2500" b="1" u="sng" dirty="0"/>
              <a:t>Talking Points</a:t>
            </a:r>
          </a:p>
          <a:p>
            <a:pPr lvl="0">
              <a:buClr>
                <a:schemeClr val="accent2"/>
              </a:buClr>
              <a:buFont typeface="Arial" panose="020B0604020202020204" pitchFamily="34" charset="0"/>
              <a:buChar char="•"/>
              <a:defRPr/>
            </a:pPr>
            <a:r>
              <a:rPr lang="en-US" sz="2500" dirty="0"/>
              <a:t>Using a structured approach (improvement cycles) to testing our ideas forces us to think small, think methodically, and document/learn as we go</a:t>
            </a:r>
          </a:p>
          <a:p>
            <a:pPr lvl="0">
              <a:buClr>
                <a:schemeClr val="accent2"/>
              </a:buClr>
              <a:buFont typeface="Arial" panose="020B0604020202020204" pitchFamily="34" charset="0"/>
              <a:buChar char="•"/>
              <a:defRPr/>
            </a:pPr>
            <a:r>
              <a:rPr lang="en-US" sz="2500" dirty="0"/>
              <a:t>Provide</a:t>
            </a:r>
            <a:r>
              <a:rPr lang="en-US" sz="2500" strike="sngStrike" dirty="0">
                <a:solidFill>
                  <a:srgbClr val="C00000"/>
                </a:solidFill>
              </a:rPr>
              <a:t>s</a:t>
            </a:r>
            <a:r>
              <a:rPr lang="en-US" sz="2500" dirty="0"/>
              <a:t> opportunity to understand what works and what needs improvement</a:t>
            </a:r>
          </a:p>
          <a:p>
            <a:pPr lvl="0">
              <a:buClr>
                <a:schemeClr val="accent2"/>
              </a:buClr>
              <a:buFont typeface="Arial" panose="020B0604020202020204" pitchFamily="34" charset="0"/>
              <a:buChar char="•"/>
              <a:defRPr/>
            </a:pPr>
            <a:r>
              <a:rPr lang="en-US" sz="2500" dirty="0"/>
              <a:t>Allow</a:t>
            </a:r>
            <a:r>
              <a:rPr lang="en-US" sz="2500" strike="sngStrike" dirty="0">
                <a:solidFill>
                  <a:srgbClr val="C00000"/>
                </a:solidFill>
              </a:rPr>
              <a:t>s</a:t>
            </a:r>
            <a:r>
              <a:rPr lang="en-US" sz="2500" dirty="0"/>
              <a:t> you to identify and correct issues </a:t>
            </a:r>
            <a:r>
              <a:rPr lang="en-US" sz="2500" b="1" dirty="0"/>
              <a:t>in real </a:t>
            </a:r>
            <a:r>
              <a:rPr lang="en-US" sz="2500" dirty="0"/>
              <a:t>time vs. waiting until the end of the strategy  (If the specific strategy is experiencing barriers, you know immediately and can work with the target audience to address the barrier and identify how to move forward)</a:t>
            </a:r>
          </a:p>
          <a:p>
            <a:pPr eaLnBrk="1" hangingPunct="1">
              <a:spcBef>
                <a:spcPct val="0"/>
              </a:spcBef>
            </a:pPr>
            <a:endParaRPr lang="en-US" altLang="en-US" dirty="0">
              <a:cs typeface="Arial" pitchFamily="34" charset="0"/>
            </a:endParaRPr>
          </a:p>
        </p:txBody>
      </p:sp>
      <p:sp>
        <p:nvSpPr>
          <p:cNvPr id="49157" name="Slide Number Placeholder 3"/>
          <p:cNvSpPr txBox="1">
            <a:spLocks noGrp="1"/>
          </p:cNvSpPr>
          <p:nvPr/>
        </p:nvSpPr>
        <p:spPr bwMode="auto">
          <a:xfrm>
            <a:off x="3970938" y="8829967"/>
            <a:ext cx="3037840"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012" tIns="47005" rIns="94012" bIns="47005" anchor="b"/>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29E24205-AEE4-4D64-8CFF-54C20E546038}" type="slidenum">
              <a:rPr lang="en-US" altLang="en-US" sz="1000">
                <a:solidFill>
                  <a:srgbClr val="000000"/>
                </a:solidFill>
              </a:rPr>
              <a:pPr algn="r" eaLnBrk="1" hangingPunct="1">
                <a:spcBef>
                  <a:spcPct val="0"/>
                </a:spcBef>
              </a:pPr>
              <a:t>14</a:t>
            </a:fld>
            <a:endParaRPr lang="en-US" altLang="en-US" sz="1000" dirty="0">
              <a:solidFill>
                <a:srgbClr val="000000"/>
              </a:solidFill>
            </a:endParaRPr>
          </a:p>
        </p:txBody>
      </p:sp>
      <p:sp>
        <p:nvSpPr>
          <p:cNvPr id="49158" name="Date Placeholder 1"/>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cs typeface="Arial" pitchFamily="34" charset="0"/>
              </a:defRPr>
            </a:lvl1pPr>
            <a:lvl2pPr marL="757036" indent="-291168">
              <a:defRPr>
                <a:solidFill>
                  <a:schemeClr val="tx1"/>
                </a:solidFill>
                <a:latin typeface="Calibri" pitchFamily="34" charset="0"/>
                <a:cs typeface="Arial" pitchFamily="34" charset="0"/>
              </a:defRPr>
            </a:lvl2pPr>
            <a:lvl3pPr marL="1164672" indent="-232934">
              <a:defRPr>
                <a:solidFill>
                  <a:schemeClr val="tx1"/>
                </a:solidFill>
                <a:latin typeface="Calibri" pitchFamily="34" charset="0"/>
                <a:cs typeface="Arial" pitchFamily="34" charset="0"/>
              </a:defRPr>
            </a:lvl3pPr>
            <a:lvl4pPr marL="1630541" indent="-232934">
              <a:defRPr>
                <a:solidFill>
                  <a:schemeClr val="tx1"/>
                </a:solidFill>
                <a:latin typeface="Calibri" pitchFamily="34" charset="0"/>
                <a:cs typeface="Arial" pitchFamily="34" charset="0"/>
              </a:defRPr>
            </a:lvl4pPr>
            <a:lvl5pPr marL="2096409" indent="-232934">
              <a:defRPr>
                <a:solidFill>
                  <a:schemeClr val="tx1"/>
                </a:solidFill>
                <a:latin typeface="Calibri" pitchFamily="34" charset="0"/>
                <a:cs typeface="Arial" pitchFamily="34" charset="0"/>
              </a:defRPr>
            </a:lvl5pPr>
            <a:lvl6pPr marL="2562279" indent="-232934" eaLnBrk="0" fontAlgn="base" hangingPunct="0">
              <a:spcBef>
                <a:spcPct val="0"/>
              </a:spcBef>
              <a:spcAft>
                <a:spcPct val="0"/>
              </a:spcAft>
              <a:defRPr>
                <a:solidFill>
                  <a:schemeClr val="tx1"/>
                </a:solidFill>
                <a:latin typeface="Calibri" pitchFamily="34" charset="0"/>
                <a:cs typeface="Arial" pitchFamily="34" charset="0"/>
              </a:defRPr>
            </a:lvl6pPr>
            <a:lvl7pPr marL="3028147" indent="-232934" eaLnBrk="0" fontAlgn="base" hangingPunct="0">
              <a:spcBef>
                <a:spcPct val="0"/>
              </a:spcBef>
              <a:spcAft>
                <a:spcPct val="0"/>
              </a:spcAft>
              <a:defRPr>
                <a:solidFill>
                  <a:schemeClr val="tx1"/>
                </a:solidFill>
                <a:latin typeface="Calibri" pitchFamily="34" charset="0"/>
                <a:cs typeface="Arial" pitchFamily="34" charset="0"/>
              </a:defRPr>
            </a:lvl7pPr>
            <a:lvl8pPr marL="3494015" indent="-232934" eaLnBrk="0" fontAlgn="base" hangingPunct="0">
              <a:spcBef>
                <a:spcPct val="0"/>
              </a:spcBef>
              <a:spcAft>
                <a:spcPct val="0"/>
              </a:spcAft>
              <a:defRPr>
                <a:solidFill>
                  <a:schemeClr val="tx1"/>
                </a:solidFill>
                <a:latin typeface="Calibri" pitchFamily="34" charset="0"/>
                <a:cs typeface="Arial" pitchFamily="34" charset="0"/>
              </a:defRPr>
            </a:lvl8pPr>
            <a:lvl9pPr marL="3959885" indent="-232934" eaLnBrk="0" fontAlgn="base" hangingPunct="0">
              <a:spcBef>
                <a:spcPct val="0"/>
              </a:spcBef>
              <a:spcAft>
                <a:spcPct val="0"/>
              </a:spcAft>
              <a:defRPr>
                <a:solidFill>
                  <a:schemeClr val="tx1"/>
                </a:solidFill>
                <a:latin typeface="Calibri" pitchFamily="34" charset="0"/>
                <a:cs typeface="Arial" pitchFamily="34" charset="0"/>
              </a:defRPr>
            </a:lvl9pPr>
          </a:lstStyle>
          <a:p>
            <a:r>
              <a:rPr lang="en-US" altLang="en-US" dirty="0">
                <a:solidFill>
                  <a:srgbClr val="000000"/>
                </a:solidFill>
              </a:rPr>
              <a:t>11/8/13</a:t>
            </a:r>
          </a:p>
        </p:txBody>
      </p:sp>
    </p:spTree>
    <p:extLst>
      <p:ext uri="{BB962C8B-B14F-4D97-AF65-F5344CB8AC3E}">
        <p14:creationId xmlns:p14="http://schemas.microsoft.com/office/powerpoint/2010/main" val="68490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xfrm>
            <a:off x="1182688" y="698500"/>
            <a:ext cx="4645025" cy="34829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2500" lnSpcReduction="20000"/>
          </a:bodyPr>
          <a:lstStyle/>
          <a:p>
            <a:pPr eaLnBrk="1" hangingPunct="1">
              <a:spcBef>
                <a:spcPct val="0"/>
              </a:spcBef>
            </a:pPr>
            <a:r>
              <a:rPr lang="en-US" altLang="en-US" b="1" dirty="0"/>
              <a:t>Bridge from previous slide:  </a:t>
            </a:r>
            <a:r>
              <a:rPr lang="en-US" altLang="en-US" b="0" dirty="0"/>
              <a:t>Many people often ask..why should we test things</a:t>
            </a:r>
            <a:r>
              <a:rPr lang="en-US" altLang="en-US" b="0" baseline="0" dirty="0"/>
              <a:t> using improvement cycles?</a:t>
            </a:r>
          </a:p>
          <a:p>
            <a:pPr eaLnBrk="1" hangingPunct="1">
              <a:spcBef>
                <a:spcPct val="0"/>
              </a:spcBef>
            </a:pPr>
            <a:endParaRPr lang="en-US" altLang="en-US" b="1" baseline="0" dirty="0"/>
          </a:p>
          <a:p>
            <a:pPr eaLnBrk="1" hangingPunct="1">
              <a:spcBef>
                <a:spcPct val="0"/>
              </a:spcBef>
            </a:pPr>
            <a:r>
              <a:rPr lang="en-US" altLang="en-US" b="1" dirty="0"/>
              <a:t>Engage Participants:</a:t>
            </a:r>
          </a:p>
          <a:p>
            <a:pPr eaLnBrk="1" hangingPunct="1">
              <a:spcBef>
                <a:spcPct val="0"/>
              </a:spcBef>
            </a:pPr>
            <a:r>
              <a:rPr lang="en-US" altLang="en-US" dirty="0"/>
              <a:t>Ask</a:t>
            </a:r>
            <a:r>
              <a:rPr lang="en-US" altLang="en-US" baseline="0" dirty="0"/>
              <a:t> participants to think about a program or personal endeavor that the planned.  </a:t>
            </a:r>
          </a:p>
          <a:p>
            <a:pPr eaLnBrk="1" hangingPunct="1">
              <a:spcBef>
                <a:spcPct val="0"/>
              </a:spcBef>
            </a:pPr>
            <a:r>
              <a:rPr lang="en-US" altLang="en-US" baseline="0" dirty="0"/>
              <a:t>Ask them to reflect on whether the activities turned out exactly as they had planned.   </a:t>
            </a:r>
          </a:p>
          <a:p>
            <a:pPr eaLnBrk="1" hangingPunct="1">
              <a:spcBef>
                <a:spcPct val="0"/>
              </a:spcBef>
            </a:pPr>
            <a:r>
              <a:rPr lang="en-US" altLang="en-US" baseline="0" dirty="0"/>
              <a:t>Allow a participant to share a quick story if time permits. </a:t>
            </a:r>
          </a:p>
          <a:p>
            <a:pPr>
              <a:spcBef>
                <a:spcPct val="0"/>
              </a:spcBef>
            </a:pPr>
            <a:endParaRPr lang="en-US" altLang="en-US" b="1" u="sng" baseline="0" dirty="0"/>
          </a:p>
          <a:p>
            <a:pPr>
              <a:spcBef>
                <a:spcPct val="0"/>
              </a:spcBef>
            </a:pPr>
            <a:r>
              <a:rPr lang="en-US" altLang="en-US" b="1" u="none" baseline="0" dirty="0"/>
              <a:t>Give a real life example (Pinterest)</a:t>
            </a:r>
          </a:p>
          <a:p>
            <a:pPr marL="174708" indent="-174708">
              <a:spcBef>
                <a:spcPct val="0"/>
              </a:spcBef>
              <a:buFont typeface="Arial" panose="020B0604020202020204" pitchFamily="34" charset="0"/>
              <a:buChar char="•"/>
            </a:pPr>
            <a:r>
              <a:rPr lang="en-US" altLang="en-US" baseline="0" dirty="0"/>
              <a:t>Give a real life example of how we have an ideal/vision/plan for something and it doesn’t turn out (e.g. Pinterest attempts)</a:t>
            </a:r>
          </a:p>
          <a:p>
            <a:pPr marL="174708" indent="-174708">
              <a:spcBef>
                <a:spcPct val="0"/>
              </a:spcBef>
              <a:buFont typeface="Arial" panose="020B0604020202020204" pitchFamily="34" charset="0"/>
              <a:buChar char="•"/>
            </a:pPr>
            <a:r>
              <a:rPr lang="en-US" altLang="en-US" dirty="0"/>
              <a:t>For those of us who are addicted to Pinterest (and have no craftiness whatsoever) we see the ideal state/vision, but it doesn’t always turn at as planned.  For example…I see this great idea for a kids craft and it’s supposed to look like this and ends up looking like that.  Or a great photo idea….you want it to look like this and it ends up looking like this, with an upset baby and an overwhelmed/crying mom, or a cute little cake for the kids</a:t>
            </a:r>
          </a:p>
          <a:p>
            <a:pPr eaLnBrk="1" hangingPunct="1">
              <a:spcBef>
                <a:spcPct val="0"/>
              </a:spcBef>
            </a:pPr>
            <a:endParaRPr lang="en-US" altLang="en-US" dirty="0"/>
          </a:p>
          <a:p>
            <a:pPr eaLnBrk="1" hangingPunct="1">
              <a:spcBef>
                <a:spcPct val="0"/>
              </a:spcBef>
            </a:pPr>
            <a:r>
              <a:rPr lang="en-US" altLang="en-US" b="1" dirty="0"/>
              <a:t>Key Points</a:t>
            </a:r>
            <a:r>
              <a:rPr lang="en-US" altLang="en-US" b="1" baseline="0" dirty="0"/>
              <a:t> to Emphasize</a:t>
            </a:r>
            <a:r>
              <a:rPr lang="en-US" altLang="en-US" dirty="0"/>
              <a:t>:  </a:t>
            </a:r>
          </a:p>
          <a:p>
            <a:pPr marL="174708" indent="-174708">
              <a:spcBef>
                <a:spcPct val="0"/>
              </a:spcBef>
              <a:buFont typeface="Arial" panose="020B0604020202020204" pitchFamily="34" charset="0"/>
              <a:buChar char="•"/>
            </a:pPr>
            <a:r>
              <a:rPr lang="en-US" altLang="en-US" dirty="0"/>
              <a:t>Most often the</a:t>
            </a:r>
            <a:r>
              <a:rPr lang="en-US" altLang="en-US" baseline="0" dirty="0"/>
              <a:t> exact plan/vision for a program isn’t exactly how things turn out.</a:t>
            </a:r>
          </a:p>
          <a:p>
            <a:pPr marL="174708" indent="-174708">
              <a:buFont typeface="Arial" panose="020B0604020202020204" pitchFamily="34" charset="0"/>
              <a:buChar char="•"/>
            </a:pPr>
            <a:r>
              <a:rPr lang="en-US" altLang="en-US" dirty="0"/>
              <a:t>We often have “Pinterest” type experiences in our public health programs/systems too.  We have an ideal and vision for where we want to go, and we have great strategies to improve the system.  However, many times there are unintended consequences that we can’t foresee</a:t>
            </a:r>
            <a:r>
              <a:rPr lang="en-US" altLang="en-US" baseline="0" dirty="0"/>
              <a:t> and it can derail our efforts.  It is important that we ta</a:t>
            </a:r>
            <a:r>
              <a:rPr lang="en-US" altLang="en-US" dirty="0"/>
              <a:t>ke the time to test our ideas on small scale and learn and adapt our ideas as we learn.  Improvement Cycles help us avoid a “Pinterest” type fail in our programs.  The results</a:t>
            </a:r>
            <a:r>
              <a:rPr lang="en-US" altLang="en-US" baseline="0" dirty="0"/>
              <a:t> of failure can be devastating to our program--f</a:t>
            </a:r>
            <a:r>
              <a:rPr lang="en-US" altLang="en-US" dirty="0"/>
              <a:t>ailure</a:t>
            </a:r>
            <a:r>
              <a:rPr lang="en-US" altLang="en-US" baseline="0" dirty="0"/>
              <a:t> can often r</a:t>
            </a:r>
            <a:r>
              <a:rPr lang="en-US" altLang="en-US" dirty="0"/>
              <a:t>esult in frustration</a:t>
            </a:r>
            <a:r>
              <a:rPr lang="en-US" altLang="en-US" baseline="0" dirty="0"/>
              <a:t> and l</a:t>
            </a:r>
            <a:r>
              <a:rPr lang="en-US" altLang="en-US" dirty="0"/>
              <a:t>ack of buy-in</a:t>
            </a:r>
          </a:p>
          <a:p>
            <a:pPr marL="174708" indent="-174708">
              <a:buFont typeface="Arial" panose="020B0604020202020204" pitchFamily="34" charset="0"/>
              <a:buChar char="•"/>
            </a:pPr>
            <a:r>
              <a:rPr lang="en-US" altLang="en-US" dirty="0"/>
              <a:t>Improvement Cycles</a:t>
            </a:r>
            <a:r>
              <a:rPr lang="en-US" altLang="en-US" baseline="0" dirty="0"/>
              <a:t> will help test things on a small scale and learn from issues and address them on a small scale</a:t>
            </a:r>
            <a:endParaRPr lang="en-US" altLang="en-US" dirty="0"/>
          </a:p>
          <a:p>
            <a:endParaRPr lang="en-US" altLang="en-US" dirty="0"/>
          </a:p>
          <a:p>
            <a:endParaRPr lang="en-US" altLang="en-US"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57036" indent="-291168">
              <a:defRPr>
                <a:solidFill>
                  <a:schemeClr val="tx1"/>
                </a:solidFill>
                <a:latin typeface="Calibri" pitchFamily="34" charset="0"/>
                <a:cs typeface="Arial" pitchFamily="34" charset="0"/>
              </a:defRPr>
            </a:lvl2pPr>
            <a:lvl3pPr marL="1164672" indent="-232934">
              <a:defRPr>
                <a:solidFill>
                  <a:schemeClr val="tx1"/>
                </a:solidFill>
                <a:latin typeface="Calibri" pitchFamily="34" charset="0"/>
                <a:cs typeface="Arial" pitchFamily="34" charset="0"/>
              </a:defRPr>
            </a:lvl3pPr>
            <a:lvl4pPr marL="1630541" indent="-232934">
              <a:defRPr>
                <a:solidFill>
                  <a:schemeClr val="tx1"/>
                </a:solidFill>
                <a:latin typeface="Calibri" pitchFamily="34" charset="0"/>
                <a:cs typeface="Arial" pitchFamily="34" charset="0"/>
              </a:defRPr>
            </a:lvl4pPr>
            <a:lvl5pPr marL="2096409" indent="-232934">
              <a:defRPr>
                <a:solidFill>
                  <a:schemeClr val="tx1"/>
                </a:solidFill>
                <a:latin typeface="Calibri" pitchFamily="34" charset="0"/>
                <a:cs typeface="Arial" pitchFamily="34" charset="0"/>
              </a:defRPr>
            </a:lvl5pPr>
            <a:lvl6pPr marL="2562279" indent="-232934" eaLnBrk="0" fontAlgn="base" hangingPunct="0">
              <a:spcBef>
                <a:spcPct val="0"/>
              </a:spcBef>
              <a:spcAft>
                <a:spcPct val="0"/>
              </a:spcAft>
              <a:defRPr>
                <a:solidFill>
                  <a:schemeClr val="tx1"/>
                </a:solidFill>
                <a:latin typeface="Calibri" pitchFamily="34" charset="0"/>
                <a:cs typeface="Arial" pitchFamily="34" charset="0"/>
              </a:defRPr>
            </a:lvl6pPr>
            <a:lvl7pPr marL="3028147" indent="-232934" eaLnBrk="0" fontAlgn="base" hangingPunct="0">
              <a:spcBef>
                <a:spcPct val="0"/>
              </a:spcBef>
              <a:spcAft>
                <a:spcPct val="0"/>
              </a:spcAft>
              <a:defRPr>
                <a:solidFill>
                  <a:schemeClr val="tx1"/>
                </a:solidFill>
                <a:latin typeface="Calibri" pitchFamily="34" charset="0"/>
                <a:cs typeface="Arial" pitchFamily="34" charset="0"/>
              </a:defRPr>
            </a:lvl7pPr>
            <a:lvl8pPr marL="3494015" indent="-232934" eaLnBrk="0" fontAlgn="base" hangingPunct="0">
              <a:spcBef>
                <a:spcPct val="0"/>
              </a:spcBef>
              <a:spcAft>
                <a:spcPct val="0"/>
              </a:spcAft>
              <a:defRPr>
                <a:solidFill>
                  <a:schemeClr val="tx1"/>
                </a:solidFill>
                <a:latin typeface="Calibri" pitchFamily="34" charset="0"/>
                <a:cs typeface="Arial" pitchFamily="34" charset="0"/>
              </a:defRPr>
            </a:lvl8pPr>
            <a:lvl9pPr marL="3959885" indent="-232934" eaLnBrk="0" fontAlgn="base" hangingPunct="0">
              <a:spcBef>
                <a:spcPct val="0"/>
              </a:spcBef>
              <a:spcAft>
                <a:spcPct val="0"/>
              </a:spcAft>
              <a:defRPr>
                <a:solidFill>
                  <a:schemeClr val="tx1"/>
                </a:solidFill>
                <a:latin typeface="Calibri" pitchFamily="34" charset="0"/>
                <a:cs typeface="Arial" pitchFamily="34" charset="0"/>
              </a:defRPr>
            </a:lvl9pPr>
          </a:lstStyle>
          <a:p>
            <a:fld id="{B42CA5F8-02AB-4F3C-B1D9-8457C7B0BBFE}" type="slidenum">
              <a:rPr lang="en-US" altLang="en-US"/>
              <a:pPr/>
              <a:t>15</a:t>
            </a:fld>
            <a:endParaRPr lang="en-US" altLang="en-US" dirty="0"/>
          </a:p>
        </p:txBody>
      </p:sp>
    </p:spTree>
    <p:extLst>
      <p:ext uri="{BB962C8B-B14F-4D97-AF65-F5344CB8AC3E}">
        <p14:creationId xmlns:p14="http://schemas.microsoft.com/office/powerpoint/2010/main" val="20935812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503">
              <a:defRPr>
                <a:solidFill>
                  <a:schemeClr val="tx1"/>
                </a:solidFill>
                <a:latin typeface="Calibri" pitchFamily="34" charset="0"/>
                <a:cs typeface="Arial" pitchFamily="34" charset="0"/>
              </a:defRPr>
            </a:lvl1pPr>
            <a:lvl2pPr marL="757036" indent="-291168" defTabSz="928503">
              <a:defRPr>
                <a:solidFill>
                  <a:schemeClr val="tx1"/>
                </a:solidFill>
                <a:latin typeface="Calibri" pitchFamily="34" charset="0"/>
                <a:cs typeface="Arial" pitchFamily="34" charset="0"/>
              </a:defRPr>
            </a:lvl2pPr>
            <a:lvl3pPr marL="1164672" indent="-232934" defTabSz="928503">
              <a:defRPr>
                <a:solidFill>
                  <a:schemeClr val="tx1"/>
                </a:solidFill>
                <a:latin typeface="Calibri" pitchFamily="34" charset="0"/>
                <a:cs typeface="Arial" pitchFamily="34" charset="0"/>
              </a:defRPr>
            </a:lvl3pPr>
            <a:lvl4pPr marL="1630541" indent="-232934" defTabSz="928503">
              <a:defRPr>
                <a:solidFill>
                  <a:schemeClr val="tx1"/>
                </a:solidFill>
                <a:latin typeface="Calibri" pitchFamily="34" charset="0"/>
                <a:cs typeface="Arial" pitchFamily="34" charset="0"/>
              </a:defRPr>
            </a:lvl4pPr>
            <a:lvl5pPr marL="2096409" indent="-232934" defTabSz="928503">
              <a:defRPr>
                <a:solidFill>
                  <a:schemeClr val="tx1"/>
                </a:solidFill>
                <a:latin typeface="Calibri" pitchFamily="34" charset="0"/>
                <a:cs typeface="Arial" pitchFamily="34" charset="0"/>
              </a:defRPr>
            </a:lvl5pPr>
            <a:lvl6pPr marL="2562279" indent="-232934" defTabSz="928503" eaLnBrk="0" fontAlgn="base" hangingPunct="0">
              <a:spcBef>
                <a:spcPct val="0"/>
              </a:spcBef>
              <a:spcAft>
                <a:spcPct val="0"/>
              </a:spcAft>
              <a:defRPr>
                <a:solidFill>
                  <a:schemeClr val="tx1"/>
                </a:solidFill>
                <a:latin typeface="Calibri" pitchFamily="34" charset="0"/>
                <a:cs typeface="Arial" pitchFamily="34" charset="0"/>
              </a:defRPr>
            </a:lvl6pPr>
            <a:lvl7pPr marL="3028147" indent="-232934" defTabSz="928503" eaLnBrk="0" fontAlgn="base" hangingPunct="0">
              <a:spcBef>
                <a:spcPct val="0"/>
              </a:spcBef>
              <a:spcAft>
                <a:spcPct val="0"/>
              </a:spcAft>
              <a:defRPr>
                <a:solidFill>
                  <a:schemeClr val="tx1"/>
                </a:solidFill>
                <a:latin typeface="Calibri" pitchFamily="34" charset="0"/>
                <a:cs typeface="Arial" pitchFamily="34" charset="0"/>
              </a:defRPr>
            </a:lvl7pPr>
            <a:lvl8pPr marL="3494015" indent="-232934" defTabSz="928503" eaLnBrk="0" fontAlgn="base" hangingPunct="0">
              <a:spcBef>
                <a:spcPct val="0"/>
              </a:spcBef>
              <a:spcAft>
                <a:spcPct val="0"/>
              </a:spcAft>
              <a:defRPr>
                <a:solidFill>
                  <a:schemeClr val="tx1"/>
                </a:solidFill>
                <a:latin typeface="Calibri" pitchFamily="34" charset="0"/>
                <a:cs typeface="Arial" pitchFamily="34" charset="0"/>
              </a:defRPr>
            </a:lvl8pPr>
            <a:lvl9pPr marL="3959885" indent="-232934" defTabSz="928503" eaLnBrk="0" fontAlgn="base" hangingPunct="0">
              <a:spcBef>
                <a:spcPct val="0"/>
              </a:spcBef>
              <a:spcAft>
                <a:spcPct val="0"/>
              </a:spcAft>
              <a:defRPr>
                <a:solidFill>
                  <a:schemeClr val="tx1"/>
                </a:solidFill>
                <a:latin typeface="Calibri" pitchFamily="34" charset="0"/>
                <a:cs typeface="Arial" pitchFamily="34" charset="0"/>
              </a:defRPr>
            </a:lvl9pPr>
          </a:lstStyle>
          <a:p>
            <a:fld id="{4F7EB208-45B9-4833-A6B7-8ACF77850860}" type="slidenum">
              <a:rPr lang="en-US" altLang="en-US">
                <a:solidFill>
                  <a:srgbClr val="000000"/>
                </a:solidFill>
              </a:rPr>
              <a:pPr/>
              <a:t>16</a:t>
            </a:fld>
            <a:endParaRPr lang="en-US" altLang="en-US" dirty="0">
              <a:solidFill>
                <a:srgbClr val="000000"/>
              </a:solidFill>
            </a:endParaRPr>
          </a:p>
        </p:txBody>
      </p:sp>
      <p:sp>
        <p:nvSpPr>
          <p:cNvPr id="50179" name="Rectangle 7"/>
          <p:cNvSpPr txBox="1">
            <a:spLocks noGrp="1" noChangeArrowheads="1"/>
          </p:cNvSpPr>
          <p:nvPr/>
        </p:nvSpPr>
        <p:spPr bwMode="auto">
          <a:xfrm>
            <a:off x="3970938" y="8829967"/>
            <a:ext cx="3037840"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012" tIns="47005" rIns="94012" bIns="47005" anchor="b"/>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534F4B99-F49B-49A4-B0EE-50DEF3D58D69}" type="slidenum">
              <a:rPr lang="en-US" altLang="en-US" sz="1000">
                <a:solidFill>
                  <a:srgbClr val="000000"/>
                </a:solidFill>
              </a:rPr>
              <a:pPr algn="r" eaLnBrk="1" hangingPunct="1">
                <a:spcBef>
                  <a:spcPct val="0"/>
                </a:spcBef>
              </a:pPr>
              <a:t>16</a:t>
            </a:fld>
            <a:endParaRPr lang="en-US" altLang="en-US" sz="1000" dirty="0">
              <a:solidFill>
                <a:srgbClr val="000000"/>
              </a:solidFill>
            </a:endParaRPr>
          </a:p>
        </p:txBody>
      </p:sp>
      <p:sp>
        <p:nvSpPr>
          <p:cNvPr id="50180" name="Rectangle 2"/>
          <p:cNvSpPr>
            <a:spLocks noGrp="1" noRot="1" noChangeAspect="1" noChangeArrowheads="1" noTextEdit="1"/>
          </p:cNvSpPr>
          <p:nvPr>
            <p:ph type="sldImg"/>
          </p:nvPr>
        </p:nvSpPr>
        <p:spPr bwMode="auto">
          <a:xfrm>
            <a:off x="1182688" y="698500"/>
            <a:ext cx="4645025" cy="34829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5" name="Rectangle 3"/>
          <p:cNvSpPr>
            <a:spLocks noGrp="1" noChangeArrowheads="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77500" lnSpcReduction="20000"/>
          </a:bodyPr>
          <a:lstStyle/>
          <a:p>
            <a:pPr defTabSz="931774">
              <a:spcBef>
                <a:spcPct val="0"/>
              </a:spcBef>
              <a:defRPr/>
            </a:pPr>
            <a:r>
              <a:rPr lang="en-US" altLang="en-US" b="1" dirty="0">
                <a:cs typeface="Arial" pitchFamily="34" charset="0"/>
              </a:rPr>
              <a:t>Bridge from the previous</a:t>
            </a:r>
            <a:r>
              <a:rPr lang="en-US" altLang="en-US" b="1" baseline="0" dirty="0">
                <a:cs typeface="Arial" pitchFamily="34" charset="0"/>
              </a:rPr>
              <a:t> slide:  </a:t>
            </a:r>
            <a:r>
              <a:rPr lang="en-US" altLang="en-US" dirty="0">
                <a:cs typeface="Arial" pitchFamily="34" charset="0"/>
              </a:rPr>
              <a:t>The Plan Do Study Act cycle is</a:t>
            </a:r>
            <a:r>
              <a:rPr lang="en-US" altLang="en-US" baseline="0" dirty="0">
                <a:cs typeface="Arial" pitchFamily="34" charset="0"/>
              </a:rPr>
              <a:t> a tool to help structure your improvement cycles. </a:t>
            </a:r>
            <a:r>
              <a:rPr lang="en-US" altLang="en-US" dirty="0">
                <a:cs typeface="Arial" pitchFamily="34" charset="0"/>
              </a:rPr>
              <a:t>PDSA</a:t>
            </a:r>
            <a:r>
              <a:rPr lang="en-US" altLang="en-US" baseline="0" dirty="0">
                <a:cs typeface="Arial" pitchFamily="34" charset="0"/>
              </a:rPr>
              <a:t> cycles </a:t>
            </a:r>
            <a:r>
              <a:rPr lang="en-US" altLang="en-US" dirty="0">
                <a:cs typeface="Arial" pitchFamily="34" charset="0"/>
              </a:rPr>
              <a:t>help us to </a:t>
            </a:r>
            <a:r>
              <a:rPr lang="en-US" altLang="en-US" b="1" u="sng" dirty="0">
                <a:cs typeface="Arial" pitchFamily="34" charset="0"/>
              </a:rPr>
              <a:t>quickly</a:t>
            </a:r>
            <a:r>
              <a:rPr lang="en-US" altLang="en-US" dirty="0">
                <a:cs typeface="Arial" pitchFamily="34" charset="0"/>
              </a:rPr>
              <a:t> learn and gather information that can</a:t>
            </a:r>
            <a:r>
              <a:rPr lang="en-US" altLang="en-US" baseline="0" dirty="0">
                <a:cs typeface="Arial" pitchFamily="34" charset="0"/>
              </a:rPr>
              <a:t> be used to </a:t>
            </a:r>
            <a:r>
              <a:rPr lang="en-US" altLang="en-US" baseline="0" dirty="0" smtClean="0">
                <a:cs typeface="Arial" pitchFamily="34" charset="0"/>
              </a:rPr>
              <a:t>adapt or change </a:t>
            </a:r>
            <a:r>
              <a:rPr lang="en-US" altLang="en-US" baseline="0" smtClean="0">
                <a:cs typeface="Arial" pitchFamily="34" charset="0"/>
              </a:rPr>
              <a:t>the intervention </a:t>
            </a:r>
            <a:r>
              <a:rPr lang="en-US" altLang="en-US" baseline="0" dirty="0">
                <a:cs typeface="Arial" pitchFamily="34" charset="0"/>
              </a:rPr>
              <a:t>components based on the data collection</a:t>
            </a:r>
            <a:r>
              <a:rPr lang="en-US" altLang="en-US" dirty="0">
                <a:cs typeface="Arial" pitchFamily="34" charset="0"/>
              </a:rPr>
              <a:t> (Trial by Learning NOT Trial by Error)</a:t>
            </a:r>
          </a:p>
          <a:p>
            <a:pPr>
              <a:spcBef>
                <a:spcPct val="0"/>
              </a:spcBef>
              <a:defRPr/>
            </a:pPr>
            <a:r>
              <a:rPr lang="en-US" altLang="en-US" baseline="0" dirty="0">
                <a:cs typeface="Arial" pitchFamily="34" charset="0"/>
              </a:rPr>
              <a:t> </a:t>
            </a:r>
          </a:p>
          <a:p>
            <a:pPr>
              <a:spcBef>
                <a:spcPct val="0"/>
              </a:spcBef>
              <a:defRPr/>
            </a:pPr>
            <a:r>
              <a:rPr lang="en-US" altLang="en-US" b="1" u="sng" baseline="0" dirty="0">
                <a:cs typeface="Arial" pitchFamily="34" charset="0"/>
              </a:rPr>
              <a:t>Talking Points:</a:t>
            </a:r>
          </a:p>
          <a:p>
            <a:pPr eaLnBrk="1" hangingPunct="1">
              <a:spcBef>
                <a:spcPct val="0"/>
              </a:spcBef>
              <a:defRPr/>
            </a:pPr>
            <a:r>
              <a:rPr lang="en-US" altLang="en-US" dirty="0">
                <a:cs typeface="Arial" pitchFamily="34" charset="0"/>
              </a:rPr>
              <a:t>1) Provide</a:t>
            </a:r>
            <a:r>
              <a:rPr lang="en-US" altLang="en-US" baseline="0" dirty="0">
                <a:cs typeface="Arial" pitchFamily="34" charset="0"/>
              </a:rPr>
              <a:t> background and define the PDSA cycle</a:t>
            </a:r>
          </a:p>
          <a:p>
            <a:pPr marL="174708" indent="-174708">
              <a:spcBef>
                <a:spcPct val="0"/>
              </a:spcBef>
              <a:buFont typeface="Arial" panose="020B0604020202020204" pitchFamily="34" charset="0"/>
              <a:buChar char="•"/>
              <a:defRPr/>
            </a:pPr>
            <a:r>
              <a:rPr lang="en-US" altLang="en-US" dirty="0">
                <a:cs typeface="Arial" pitchFamily="34" charset="0"/>
              </a:rPr>
              <a:t>The Plan Do Study Act cycle was made popular by Dr. Deming (father of quality improvement/management) Systematic way of </a:t>
            </a:r>
            <a:r>
              <a:rPr lang="en-US" dirty="0"/>
              <a:t>gaining valuable learning and knowledge for the continual improvement of a product/program/ or process. </a:t>
            </a:r>
          </a:p>
          <a:p>
            <a:pPr marL="174708" indent="-174708">
              <a:spcBef>
                <a:spcPct val="0"/>
              </a:spcBef>
              <a:buFont typeface="Arial" panose="020B0604020202020204" pitchFamily="34" charset="0"/>
              <a:buChar char="•"/>
              <a:defRPr/>
            </a:pPr>
            <a:r>
              <a:rPr lang="en-US" altLang="en-US" dirty="0"/>
              <a:t>There are four steps in the PDSA  (which was originally PDCA and Deming changed the C to Study to indicate that emphasis on using data to drive decision on how to improve a process/product.</a:t>
            </a:r>
          </a:p>
          <a:p>
            <a:pPr marL="174708" indent="-174708">
              <a:spcBef>
                <a:spcPct val="0"/>
              </a:spcBef>
              <a:buFont typeface="Arial" panose="020B0604020202020204" pitchFamily="34" charset="0"/>
              <a:buChar char="•"/>
              <a:defRPr/>
            </a:pPr>
            <a:r>
              <a:rPr lang="en-US" altLang="en-US" dirty="0"/>
              <a:t>The</a:t>
            </a:r>
            <a:r>
              <a:rPr lang="en-US" altLang="en-US" baseline="0" dirty="0"/>
              <a:t> PDSA cycle is v</a:t>
            </a:r>
            <a:r>
              <a:rPr lang="en-US" altLang="en-US" dirty="0"/>
              <a:t>ery similar to the scientific method (hypothesis, experiment, and evaluate), except it is used on</a:t>
            </a:r>
            <a:r>
              <a:rPr lang="en-US" altLang="en-US" baseline="0" dirty="0"/>
              <a:t> a small scale in quick/rapid fashion to learn quickly</a:t>
            </a:r>
            <a:endParaRPr lang="en-US" altLang="en-US" dirty="0"/>
          </a:p>
          <a:p>
            <a:pPr eaLnBrk="1" hangingPunct="1">
              <a:spcBef>
                <a:spcPct val="0"/>
              </a:spcBef>
              <a:defRPr/>
            </a:pPr>
            <a:endParaRPr lang="en-US" altLang="en-US" dirty="0"/>
          </a:p>
          <a:p>
            <a:pPr eaLnBrk="1" hangingPunct="1">
              <a:spcBef>
                <a:spcPct val="0"/>
              </a:spcBef>
              <a:defRPr/>
            </a:pPr>
            <a:r>
              <a:rPr lang="en-US" altLang="en-US" dirty="0">
                <a:cs typeface="Arial" pitchFamily="34" charset="0"/>
              </a:rPr>
              <a:t>2) Discuss the core components and what happens during each component</a:t>
            </a:r>
          </a:p>
          <a:p>
            <a:pPr marL="174708" indent="-174708">
              <a:spcBef>
                <a:spcPct val="0"/>
              </a:spcBef>
              <a:buFont typeface="Arial" panose="020B0604020202020204" pitchFamily="34" charset="0"/>
              <a:buChar char="•"/>
              <a:defRPr/>
            </a:pPr>
            <a:r>
              <a:rPr lang="en-US" altLang="en-US" dirty="0">
                <a:cs typeface="Arial" pitchFamily="34" charset="0"/>
              </a:rPr>
              <a:t>Plan-during the plan portion-the</a:t>
            </a:r>
            <a:r>
              <a:rPr lang="en-US" altLang="en-US" baseline="0" dirty="0">
                <a:cs typeface="Arial" pitchFamily="34" charset="0"/>
              </a:rPr>
              <a:t> implementation team determine what they want to learn by testing the specific strategy component.  They define specific questions they want to address, make predications about what is going to happen with the test, and then make a plan for how the improvement cycle will be carried out (who, what, when, where) and how data will be collected (data collection can be very simple—asking for questions and feedback on how the process went).  Planning is an important component of the PDSA cycle and most be done prior to testing something</a:t>
            </a:r>
          </a:p>
          <a:p>
            <a:pPr marL="174708" indent="-174708">
              <a:spcBef>
                <a:spcPct val="0"/>
              </a:spcBef>
              <a:buFont typeface="Arial" panose="020B0604020202020204" pitchFamily="34" charset="0"/>
              <a:buChar char="•"/>
              <a:defRPr/>
            </a:pPr>
            <a:r>
              <a:rPr lang="en-US" altLang="en-US" baseline="0" dirty="0">
                <a:cs typeface="Arial" pitchFamily="34" charset="0"/>
              </a:rPr>
              <a:t>Do-during this phase, the strategy component is test (as described in the Plan phase) and as it is being carried out—observations are document along with any barriers/challenges experience</a:t>
            </a:r>
          </a:p>
          <a:p>
            <a:pPr marL="174708" indent="-174708">
              <a:spcBef>
                <a:spcPct val="0"/>
              </a:spcBef>
              <a:buFont typeface="Arial" panose="020B0604020202020204" pitchFamily="34" charset="0"/>
              <a:buChar char="•"/>
              <a:defRPr/>
            </a:pPr>
            <a:r>
              <a:rPr lang="en-US" altLang="en-US" baseline="0" dirty="0">
                <a:cs typeface="Arial" pitchFamily="34" charset="0"/>
              </a:rPr>
              <a:t>Study-the team begins to review the data they have collected, compare it to the predictions they made, and summarize lessons learned</a:t>
            </a:r>
          </a:p>
          <a:p>
            <a:pPr marL="174708" indent="-174708">
              <a:spcBef>
                <a:spcPct val="0"/>
              </a:spcBef>
              <a:buFont typeface="Arial" panose="020B0604020202020204" pitchFamily="34" charset="0"/>
              <a:buChar char="•"/>
              <a:defRPr/>
            </a:pPr>
            <a:r>
              <a:rPr lang="en-US" altLang="en-US" baseline="0" dirty="0">
                <a:cs typeface="Arial" pitchFamily="34" charset="0"/>
              </a:rPr>
              <a:t>Act-based on the data collected, the team decides whether the strategy component should be: 1) adopted—it works great and there were no issues/challenges, 2) adapted-it worked well, but there are some things that should be tweaked to make it work better, or 3) abandoned-the strategy component didn’t work as intended and should be stopped immediately.  Very rarely after testing something once do you automatically adopt or abandoned.  More often-the team finds ways to adapt and test again.</a:t>
            </a:r>
          </a:p>
          <a:p>
            <a:pPr marL="174708" indent="-174708">
              <a:spcBef>
                <a:spcPct val="0"/>
              </a:spcBef>
              <a:buFont typeface="Arial" panose="020B0604020202020204" pitchFamily="34" charset="0"/>
              <a:buChar char="•"/>
              <a:defRPr/>
            </a:pPr>
            <a:endParaRPr lang="en-US" altLang="en-US" dirty="0">
              <a:cs typeface="Arial" pitchFamily="34" charset="0"/>
            </a:endParaRPr>
          </a:p>
          <a:p>
            <a:pPr>
              <a:spcBef>
                <a:spcPct val="0"/>
              </a:spcBef>
              <a:defRPr/>
            </a:pPr>
            <a:r>
              <a:rPr lang="en-US" altLang="en-US" b="1" dirty="0">
                <a:cs typeface="Arial" pitchFamily="34" charset="0"/>
              </a:rPr>
              <a:t>Key Point to Emphasize: </a:t>
            </a:r>
          </a:p>
          <a:p>
            <a:pPr marL="174708" indent="-174708">
              <a:spcBef>
                <a:spcPct val="0"/>
              </a:spcBef>
              <a:buFont typeface="Arial" panose="020B0604020202020204" pitchFamily="34" charset="0"/>
              <a:buChar char="•"/>
              <a:defRPr/>
            </a:pPr>
            <a:r>
              <a:rPr lang="en-US" altLang="en-US" b="0" dirty="0">
                <a:cs typeface="Arial" pitchFamily="34" charset="0"/>
              </a:rPr>
              <a:t> In </a:t>
            </a:r>
            <a:r>
              <a:rPr lang="en-US" altLang="en-US" dirty="0">
                <a:cs typeface="Arial" pitchFamily="34" charset="0"/>
              </a:rPr>
              <a:t>order to truly see the benefits of improvement cycles</a:t>
            </a:r>
            <a:r>
              <a:rPr lang="en-US" altLang="en-US" baseline="0" dirty="0">
                <a:cs typeface="Arial" pitchFamily="34" charset="0"/>
              </a:rPr>
              <a:t> y</a:t>
            </a:r>
            <a:r>
              <a:rPr lang="en-US" altLang="en-US" dirty="0">
                <a:cs typeface="Arial" pitchFamily="34" charset="0"/>
              </a:rPr>
              <a:t>ou must be diligent in following through with the entire PDSA cycle and document and acting on the lessons learned.  You can’t just Plan and Do without Studying  what you did and then ACTING upon the data you collected (quantitative or qualitative)</a:t>
            </a:r>
          </a:p>
          <a:p>
            <a:pPr marL="174708" indent="-174708">
              <a:spcBef>
                <a:spcPct val="0"/>
              </a:spcBef>
              <a:buFont typeface="Arial" panose="020B0604020202020204" pitchFamily="34" charset="0"/>
              <a:buChar char="•"/>
              <a:defRPr/>
            </a:pPr>
            <a:r>
              <a:rPr lang="en-US" altLang="en-US" dirty="0">
                <a:cs typeface="Arial" pitchFamily="34" charset="0"/>
              </a:rPr>
              <a:t>As you are rolling out new strategies, it is important to test</a:t>
            </a:r>
            <a:r>
              <a:rPr lang="en-US" altLang="en-US" baseline="0" dirty="0">
                <a:cs typeface="Arial" pitchFamily="34" charset="0"/>
              </a:rPr>
              <a:t> things on a small scale and learn and adapt as you go.  Try not to roll things out before testing them with improvement cycles.</a:t>
            </a:r>
            <a:endParaRPr lang="en-US" altLang="en-US" dirty="0">
              <a:cs typeface="Arial" pitchFamily="34" charset="0"/>
            </a:endParaRPr>
          </a:p>
          <a:p>
            <a:pPr eaLnBrk="1" hangingPunct="1">
              <a:spcBef>
                <a:spcPct val="0"/>
              </a:spcBef>
              <a:defRPr/>
            </a:pPr>
            <a:endParaRPr lang="en-US" altLang="en-US" dirty="0">
              <a:cs typeface="Arial" pitchFamily="34" charset="0"/>
            </a:endParaRPr>
          </a:p>
        </p:txBody>
      </p:sp>
      <p:sp>
        <p:nvSpPr>
          <p:cNvPr id="50182" name="Date Placeholder 1"/>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cs typeface="Arial" pitchFamily="34" charset="0"/>
              </a:defRPr>
            </a:lvl1pPr>
            <a:lvl2pPr marL="757036" indent="-291168">
              <a:defRPr>
                <a:solidFill>
                  <a:schemeClr val="tx1"/>
                </a:solidFill>
                <a:latin typeface="Calibri" pitchFamily="34" charset="0"/>
                <a:cs typeface="Arial" pitchFamily="34" charset="0"/>
              </a:defRPr>
            </a:lvl2pPr>
            <a:lvl3pPr marL="1164672" indent="-232934">
              <a:defRPr>
                <a:solidFill>
                  <a:schemeClr val="tx1"/>
                </a:solidFill>
                <a:latin typeface="Calibri" pitchFamily="34" charset="0"/>
                <a:cs typeface="Arial" pitchFamily="34" charset="0"/>
              </a:defRPr>
            </a:lvl3pPr>
            <a:lvl4pPr marL="1630541" indent="-232934">
              <a:defRPr>
                <a:solidFill>
                  <a:schemeClr val="tx1"/>
                </a:solidFill>
                <a:latin typeface="Calibri" pitchFamily="34" charset="0"/>
                <a:cs typeface="Arial" pitchFamily="34" charset="0"/>
              </a:defRPr>
            </a:lvl4pPr>
            <a:lvl5pPr marL="2096409" indent="-232934">
              <a:defRPr>
                <a:solidFill>
                  <a:schemeClr val="tx1"/>
                </a:solidFill>
                <a:latin typeface="Calibri" pitchFamily="34" charset="0"/>
                <a:cs typeface="Arial" pitchFamily="34" charset="0"/>
              </a:defRPr>
            </a:lvl5pPr>
            <a:lvl6pPr marL="2562279" indent="-232934" eaLnBrk="0" fontAlgn="base" hangingPunct="0">
              <a:spcBef>
                <a:spcPct val="0"/>
              </a:spcBef>
              <a:spcAft>
                <a:spcPct val="0"/>
              </a:spcAft>
              <a:defRPr>
                <a:solidFill>
                  <a:schemeClr val="tx1"/>
                </a:solidFill>
                <a:latin typeface="Calibri" pitchFamily="34" charset="0"/>
                <a:cs typeface="Arial" pitchFamily="34" charset="0"/>
              </a:defRPr>
            </a:lvl6pPr>
            <a:lvl7pPr marL="3028147" indent="-232934" eaLnBrk="0" fontAlgn="base" hangingPunct="0">
              <a:spcBef>
                <a:spcPct val="0"/>
              </a:spcBef>
              <a:spcAft>
                <a:spcPct val="0"/>
              </a:spcAft>
              <a:defRPr>
                <a:solidFill>
                  <a:schemeClr val="tx1"/>
                </a:solidFill>
                <a:latin typeface="Calibri" pitchFamily="34" charset="0"/>
                <a:cs typeface="Arial" pitchFamily="34" charset="0"/>
              </a:defRPr>
            </a:lvl7pPr>
            <a:lvl8pPr marL="3494015" indent="-232934" eaLnBrk="0" fontAlgn="base" hangingPunct="0">
              <a:spcBef>
                <a:spcPct val="0"/>
              </a:spcBef>
              <a:spcAft>
                <a:spcPct val="0"/>
              </a:spcAft>
              <a:defRPr>
                <a:solidFill>
                  <a:schemeClr val="tx1"/>
                </a:solidFill>
                <a:latin typeface="Calibri" pitchFamily="34" charset="0"/>
                <a:cs typeface="Arial" pitchFamily="34" charset="0"/>
              </a:defRPr>
            </a:lvl8pPr>
            <a:lvl9pPr marL="3959885" indent="-232934" eaLnBrk="0" fontAlgn="base" hangingPunct="0">
              <a:spcBef>
                <a:spcPct val="0"/>
              </a:spcBef>
              <a:spcAft>
                <a:spcPct val="0"/>
              </a:spcAft>
              <a:defRPr>
                <a:solidFill>
                  <a:schemeClr val="tx1"/>
                </a:solidFill>
                <a:latin typeface="Calibri" pitchFamily="34" charset="0"/>
                <a:cs typeface="Arial" pitchFamily="34" charset="0"/>
              </a:defRPr>
            </a:lvl9pPr>
          </a:lstStyle>
          <a:p>
            <a:r>
              <a:rPr lang="en-US" altLang="en-US" dirty="0">
                <a:solidFill>
                  <a:srgbClr val="000000"/>
                </a:solidFill>
              </a:rPr>
              <a:t>11/8/13</a:t>
            </a:r>
          </a:p>
        </p:txBody>
      </p:sp>
    </p:spTree>
    <p:extLst>
      <p:ext uri="{BB962C8B-B14F-4D97-AF65-F5344CB8AC3E}">
        <p14:creationId xmlns:p14="http://schemas.microsoft.com/office/powerpoint/2010/main" val="39877938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503">
              <a:defRPr>
                <a:solidFill>
                  <a:schemeClr val="tx1"/>
                </a:solidFill>
                <a:latin typeface="Calibri" pitchFamily="34" charset="0"/>
                <a:cs typeface="Arial" pitchFamily="34" charset="0"/>
              </a:defRPr>
            </a:lvl1pPr>
            <a:lvl2pPr marL="757036" indent="-291168" defTabSz="928503">
              <a:defRPr>
                <a:solidFill>
                  <a:schemeClr val="tx1"/>
                </a:solidFill>
                <a:latin typeface="Calibri" pitchFamily="34" charset="0"/>
                <a:cs typeface="Arial" pitchFamily="34" charset="0"/>
              </a:defRPr>
            </a:lvl2pPr>
            <a:lvl3pPr marL="1164672" indent="-232934" defTabSz="928503">
              <a:defRPr>
                <a:solidFill>
                  <a:schemeClr val="tx1"/>
                </a:solidFill>
                <a:latin typeface="Calibri" pitchFamily="34" charset="0"/>
                <a:cs typeface="Arial" pitchFamily="34" charset="0"/>
              </a:defRPr>
            </a:lvl3pPr>
            <a:lvl4pPr marL="1630541" indent="-232934" defTabSz="928503">
              <a:defRPr>
                <a:solidFill>
                  <a:schemeClr val="tx1"/>
                </a:solidFill>
                <a:latin typeface="Calibri" pitchFamily="34" charset="0"/>
                <a:cs typeface="Arial" pitchFamily="34" charset="0"/>
              </a:defRPr>
            </a:lvl4pPr>
            <a:lvl5pPr marL="2096409" indent="-232934" defTabSz="928503">
              <a:defRPr>
                <a:solidFill>
                  <a:schemeClr val="tx1"/>
                </a:solidFill>
                <a:latin typeface="Calibri" pitchFamily="34" charset="0"/>
                <a:cs typeface="Arial" pitchFamily="34" charset="0"/>
              </a:defRPr>
            </a:lvl5pPr>
            <a:lvl6pPr marL="2562279" indent="-232934" defTabSz="928503" eaLnBrk="0" fontAlgn="base" hangingPunct="0">
              <a:spcBef>
                <a:spcPct val="0"/>
              </a:spcBef>
              <a:spcAft>
                <a:spcPct val="0"/>
              </a:spcAft>
              <a:defRPr>
                <a:solidFill>
                  <a:schemeClr val="tx1"/>
                </a:solidFill>
                <a:latin typeface="Calibri" pitchFamily="34" charset="0"/>
                <a:cs typeface="Arial" pitchFamily="34" charset="0"/>
              </a:defRPr>
            </a:lvl6pPr>
            <a:lvl7pPr marL="3028147" indent="-232934" defTabSz="928503" eaLnBrk="0" fontAlgn="base" hangingPunct="0">
              <a:spcBef>
                <a:spcPct val="0"/>
              </a:spcBef>
              <a:spcAft>
                <a:spcPct val="0"/>
              </a:spcAft>
              <a:defRPr>
                <a:solidFill>
                  <a:schemeClr val="tx1"/>
                </a:solidFill>
                <a:latin typeface="Calibri" pitchFamily="34" charset="0"/>
                <a:cs typeface="Arial" pitchFamily="34" charset="0"/>
              </a:defRPr>
            </a:lvl7pPr>
            <a:lvl8pPr marL="3494015" indent="-232934" defTabSz="928503" eaLnBrk="0" fontAlgn="base" hangingPunct="0">
              <a:spcBef>
                <a:spcPct val="0"/>
              </a:spcBef>
              <a:spcAft>
                <a:spcPct val="0"/>
              </a:spcAft>
              <a:defRPr>
                <a:solidFill>
                  <a:schemeClr val="tx1"/>
                </a:solidFill>
                <a:latin typeface="Calibri" pitchFamily="34" charset="0"/>
                <a:cs typeface="Arial" pitchFamily="34" charset="0"/>
              </a:defRPr>
            </a:lvl8pPr>
            <a:lvl9pPr marL="3959885" indent="-232934" defTabSz="928503" eaLnBrk="0" fontAlgn="base" hangingPunct="0">
              <a:spcBef>
                <a:spcPct val="0"/>
              </a:spcBef>
              <a:spcAft>
                <a:spcPct val="0"/>
              </a:spcAft>
              <a:defRPr>
                <a:solidFill>
                  <a:schemeClr val="tx1"/>
                </a:solidFill>
                <a:latin typeface="Calibri" pitchFamily="34" charset="0"/>
                <a:cs typeface="Arial" pitchFamily="34" charset="0"/>
              </a:defRPr>
            </a:lvl9pPr>
          </a:lstStyle>
          <a:p>
            <a:fld id="{E530FDBF-8DA3-4520-AF29-FD9E446DD2EA}" type="slidenum">
              <a:rPr lang="en-US" altLang="en-US">
                <a:solidFill>
                  <a:srgbClr val="000000"/>
                </a:solidFill>
              </a:rPr>
              <a:pPr/>
              <a:t>17</a:t>
            </a:fld>
            <a:endParaRPr lang="en-US" altLang="en-US" dirty="0">
              <a:solidFill>
                <a:srgbClr val="000000"/>
              </a:solidFill>
            </a:endParaRPr>
          </a:p>
        </p:txBody>
      </p:sp>
      <p:sp>
        <p:nvSpPr>
          <p:cNvPr id="51203" name="Rectangle 7"/>
          <p:cNvSpPr txBox="1">
            <a:spLocks noGrp="1" noChangeArrowheads="1"/>
          </p:cNvSpPr>
          <p:nvPr/>
        </p:nvSpPr>
        <p:spPr bwMode="auto">
          <a:xfrm>
            <a:off x="3970938" y="8829967"/>
            <a:ext cx="3037840" cy="46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012" tIns="47005" rIns="94012" bIns="47005" anchor="b"/>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655ADB2B-FFD7-42B3-AA7E-804308D146E2}" type="slidenum">
              <a:rPr lang="en-US" altLang="en-US" sz="1000">
                <a:solidFill>
                  <a:srgbClr val="000000"/>
                </a:solidFill>
              </a:rPr>
              <a:pPr algn="r" eaLnBrk="1" hangingPunct="1">
                <a:spcBef>
                  <a:spcPct val="0"/>
                </a:spcBef>
              </a:pPr>
              <a:t>17</a:t>
            </a:fld>
            <a:endParaRPr lang="en-US" altLang="en-US" sz="1000" dirty="0">
              <a:solidFill>
                <a:srgbClr val="000000"/>
              </a:solidFill>
            </a:endParaRPr>
          </a:p>
        </p:txBody>
      </p:sp>
      <p:sp>
        <p:nvSpPr>
          <p:cNvPr id="51204" name="Rectangle 2"/>
          <p:cNvSpPr>
            <a:spLocks noGrp="1" noRot="1" noChangeAspect="1" noChangeArrowheads="1" noTextEdit="1"/>
          </p:cNvSpPr>
          <p:nvPr>
            <p:ph type="sldImg"/>
          </p:nvPr>
        </p:nvSpPr>
        <p:spPr bwMode="auto">
          <a:xfrm>
            <a:off x="1182688" y="695325"/>
            <a:ext cx="4645025" cy="3484563"/>
          </a:xfrm>
          <a:noFill/>
          <a:ln cap="flat">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51205" name="Rectangle 3"/>
          <p:cNvSpPr>
            <a:spLocks noGrp="1" noChangeArrowheads="1"/>
          </p:cNvSpPr>
          <p:nvPr>
            <p:ph type="body" idx="1"/>
          </p:nvPr>
        </p:nvSpPr>
        <p:spPr bwMode="auto">
          <a:xfrm>
            <a:off x="936345" y="4414178"/>
            <a:ext cx="5137714" cy="418499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3284" tIns="46645" rIns="93284" bIns="46645" numCol="1" anchor="t" anchorCtr="0" compatLnSpc="1">
            <a:prstTxWarp prst="textNoShape">
              <a:avLst/>
            </a:prstTxWarp>
            <a:normAutofit fontScale="77500" lnSpcReduction="20000"/>
          </a:bodyPr>
          <a:lstStyle/>
          <a:p>
            <a:pPr eaLnBrk="1" hangingPunct="1">
              <a:spcBef>
                <a:spcPct val="0"/>
              </a:spcBef>
            </a:pPr>
            <a:r>
              <a:rPr lang="en-US" altLang="en-US" b="1" dirty="0">
                <a:cs typeface="Arial" pitchFamily="34" charset="0"/>
              </a:rPr>
              <a:t>Bridge from previous slide</a:t>
            </a:r>
            <a:r>
              <a:rPr lang="en-US" altLang="en-US" dirty="0">
                <a:cs typeface="Arial" pitchFamily="34" charset="0"/>
              </a:rPr>
              <a:t>:  This</a:t>
            </a:r>
            <a:r>
              <a:rPr lang="en-US" altLang="en-US" baseline="0" dirty="0">
                <a:cs typeface="Arial" pitchFamily="34" charset="0"/>
              </a:rPr>
              <a:t> picture provides a great visual of PDSAs in action.  </a:t>
            </a:r>
            <a:endParaRPr lang="en-US" altLang="en-US" dirty="0">
              <a:cs typeface="Arial" pitchFamily="34" charset="0"/>
            </a:endParaRPr>
          </a:p>
          <a:p>
            <a:pPr eaLnBrk="1" hangingPunct="1">
              <a:spcBef>
                <a:spcPct val="0"/>
              </a:spcBef>
            </a:pPr>
            <a:endParaRPr lang="en-US" altLang="en-US" dirty="0">
              <a:cs typeface="Arial" pitchFamily="34" charset="0"/>
            </a:endParaRPr>
          </a:p>
          <a:p>
            <a:pPr eaLnBrk="1" hangingPunct="1">
              <a:spcBef>
                <a:spcPct val="0"/>
              </a:spcBef>
            </a:pPr>
            <a:r>
              <a:rPr lang="en-US" altLang="en-US" b="1" u="sng" dirty="0">
                <a:cs typeface="Arial" pitchFamily="34" charset="0"/>
              </a:rPr>
              <a:t>Talking</a:t>
            </a:r>
            <a:r>
              <a:rPr lang="en-US" altLang="en-US" b="1" u="sng" baseline="0" dirty="0">
                <a:cs typeface="Arial" pitchFamily="34" charset="0"/>
              </a:rPr>
              <a:t> Points</a:t>
            </a:r>
            <a:endParaRPr lang="en-US" altLang="en-US" b="1" u="sng" dirty="0">
              <a:cs typeface="Arial" pitchFamily="34" charset="0"/>
            </a:endParaRPr>
          </a:p>
          <a:p>
            <a:pPr marL="174708" indent="-174708">
              <a:spcBef>
                <a:spcPct val="0"/>
              </a:spcBef>
              <a:buFont typeface="Arial" panose="020B0604020202020204" pitchFamily="34" charset="0"/>
              <a:buChar char="•"/>
            </a:pPr>
            <a:r>
              <a:rPr lang="en-US" altLang="en-US" dirty="0">
                <a:cs typeface="Arial" pitchFamily="34" charset="0"/>
              </a:rPr>
              <a:t>Your</a:t>
            </a:r>
            <a:r>
              <a:rPr lang="en-US" altLang="en-US" baseline="0" dirty="0">
                <a:cs typeface="Arial" pitchFamily="34" charset="0"/>
              </a:rPr>
              <a:t> implementation team starts out with a strategy or element that they test on a very small (1 person, 1 organization).  Based on what the team learns from the 1</a:t>
            </a:r>
            <a:r>
              <a:rPr lang="en-US" altLang="en-US" baseline="30000" dirty="0">
                <a:cs typeface="Arial" pitchFamily="34" charset="0"/>
              </a:rPr>
              <a:t>st</a:t>
            </a:r>
            <a:r>
              <a:rPr lang="en-US" altLang="en-US" baseline="0" dirty="0">
                <a:cs typeface="Arial" pitchFamily="34" charset="0"/>
              </a:rPr>
              <a:t> PDSA cycle they then adapt the component and test it again with the same person/organization or if they feel confident that the change will work, they expand and test with a larger group.  The team continues to learn and test (expanding as they become more confident that the strategy component will work) until they are ready to role it out.</a:t>
            </a:r>
          </a:p>
          <a:p>
            <a:pPr marL="174708" indent="-174708">
              <a:spcBef>
                <a:spcPct val="0"/>
              </a:spcBef>
              <a:buFont typeface="Arial" panose="020B0604020202020204" pitchFamily="34" charset="0"/>
              <a:buChar char="•"/>
            </a:pPr>
            <a:r>
              <a:rPr lang="en-US" altLang="en-US" baseline="0" dirty="0">
                <a:cs typeface="Arial" pitchFamily="34" charset="0"/>
              </a:rPr>
              <a:t>This concept is used in many industries (manufacturing, health care, IT)</a:t>
            </a:r>
          </a:p>
          <a:p>
            <a:pPr marL="640594" lvl="1" indent="-174708">
              <a:spcBef>
                <a:spcPct val="0"/>
              </a:spcBef>
              <a:buFont typeface="Arial" panose="020B0604020202020204" pitchFamily="34" charset="0"/>
              <a:buChar char="•"/>
            </a:pPr>
            <a:r>
              <a:rPr lang="en-US" altLang="en-US" baseline="0" dirty="0">
                <a:cs typeface="Arial" pitchFamily="34" charset="0"/>
              </a:rPr>
              <a:t>For example, in the IT world, r</a:t>
            </a:r>
            <a:r>
              <a:rPr lang="en-US" dirty="0">
                <a:latin typeface="Arial" charset="0"/>
              </a:rPr>
              <a:t>esearchers have found that the ultimate user experience is improved much more by 4 tests with 5 users than by a single test with 20 users. (Source:  National Implementation</a:t>
            </a:r>
            <a:r>
              <a:rPr lang="en-US" baseline="0" dirty="0">
                <a:latin typeface="Arial" charset="0"/>
              </a:rPr>
              <a:t> Research Network)</a:t>
            </a:r>
          </a:p>
          <a:p>
            <a:pPr eaLnBrk="1" hangingPunct="1">
              <a:spcBef>
                <a:spcPct val="0"/>
              </a:spcBef>
            </a:pPr>
            <a:endParaRPr lang="en-US" altLang="en-US" baseline="0" dirty="0">
              <a:cs typeface="Arial" pitchFamily="34" charset="0"/>
            </a:endParaRPr>
          </a:p>
          <a:p>
            <a:pPr eaLnBrk="1" hangingPunct="1">
              <a:spcBef>
                <a:spcPct val="0"/>
              </a:spcBef>
            </a:pPr>
            <a:endParaRPr lang="en-US" altLang="en-US" dirty="0">
              <a:cs typeface="Arial" pitchFamily="34" charset="0"/>
            </a:endParaRPr>
          </a:p>
          <a:p>
            <a:pPr eaLnBrk="1" hangingPunct="1">
              <a:spcBef>
                <a:spcPct val="0"/>
              </a:spcBef>
            </a:pPr>
            <a:r>
              <a:rPr lang="en-US" altLang="en-US" dirty="0">
                <a:cs typeface="Arial" pitchFamily="34" charset="0"/>
              </a:rPr>
              <a:t>Give</a:t>
            </a:r>
            <a:r>
              <a:rPr lang="en-US" altLang="en-US" baseline="0" dirty="0">
                <a:cs typeface="Arial" pitchFamily="34" charset="0"/>
              </a:rPr>
              <a:t> a real world example:</a:t>
            </a:r>
          </a:p>
          <a:p>
            <a:pPr marL="174708" indent="-174708">
              <a:spcBef>
                <a:spcPct val="0"/>
              </a:spcBef>
              <a:buFont typeface="Arial" panose="020B0604020202020204" pitchFamily="34" charset="0"/>
              <a:buChar char="•"/>
            </a:pPr>
            <a:r>
              <a:rPr lang="en-US" altLang="en-US" dirty="0">
                <a:cs typeface="Arial" pitchFamily="34" charset="0"/>
              </a:rPr>
              <a:t>Here is a very</a:t>
            </a:r>
            <a:r>
              <a:rPr lang="en-US" altLang="en-US" baseline="0" dirty="0">
                <a:cs typeface="Arial" pitchFamily="34" charset="0"/>
              </a:rPr>
              <a:t> </a:t>
            </a:r>
            <a:r>
              <a:rPr lang="en-US" altLang="en-US" b="1" baseline="0" dirty="0">
                <a:cs typeface="Arial" pitchFamily="34" charset="0"/>
              </a:rPr>
              <a:t>simple </a:t>
            </a:r>
            <a:r>
              <a:rPr lang="en-US" altLang="en-US" dirty="0">
                <a:cs typeface="Arial" pitchFamily="34" charset="0"/>
              </a:rPr>
              <a:t>example of how you might use a PDSA in real life.  </a:t>
            </a:r>
          </a:p>
          <a:p>
            <a:pPr marL="174708" indent="-174708">
              <a:spcBef>
                <a:spcPct val="0"/>
              </a:spcBef>
              <a:buFont typeface="Arial" panose="020B0604020202020204" pitchFamily="34" charset="0"/>
              <a:buChar char="•"/>
            </a:pPr>
            <a:r>
              <a:rPr lang="en-US" altLang="en-US" dirty="0">
                <a:cs typeface="Arial" pitchFamily="34" charset="0"/>
              </a:rPr>
              <a:t>The</a:t>
            </a:r>
            <a:r>
              <a:rPr lang="en-US" altLang="en-US" baseline="0" dirty="0">
                <a:cs typeface="Arial" pitchFamily="34" charset="0"/>
              </a:rPr>
              <a:t> strategy component/element-Create a brochure for the Stairways to Health that will be used in all state agency buildings</a:t>
            </a:r>
          </a:p>
          <a:p>
            <a:pPr marL="174708" indent="-174708">
              <a:spcBef>
                <a:spcPct val="0"/>
              </a:spcBef>
              <a:buFont typeface="Arial" panose="020B0604020202020204" pitchFamily="34" charset="0"/>
              <a:buChar char="•"/>
            </a:pPr>
            <a:r>
              <a:rPr lang="en-US" altLang="en-US" baseline="0" dirty="0">
                <a:cs typeface="Arial" pitchFamily="34" charset="0"/>
              </a:rPr>
              <a:t> </a:t>
            </a:r>
            <a:r>
              <a:rPr lang="en-US" altLang="en-US" dirty="0">
                <a:cs typeface="Arial" pitchFamily="34" charset="0"/>
              </a:rPr>
              <a:t>I would not want to create</a:t>
            </a:r>
            <a:r>
              <a:rPr lang="en-US" altLang="en-US" baseline="0" dirty="0">
                <a:cs typeface="Arial" pitchFamily="34" charset="0"/>
              </a:rPr>
              <a:t> a brochure and post it in all state agencies.  Instead I would s</a:t>
            </a:r>
            <a:r>
              <a:rPr lang="en-US" altLang="en-US" dirty="0">
                <a:cs typeface="Arial" pitchFamily="34" charset="0"/>
              </a:rPr>
              <a:t>tart with one stairwell</a:t>
            </a:r>
            <a:r>
              <a:rPr lang="en-US" altLang="en-US" baseline="0" dirty="0">
                <a:cs typeface="Arial" pitchFamily="34" charset="0"/>
              </a:rPr>
              <a:t> in one building (preferably a building that has staff that is supportive of the campaign and will give you good feedback)</a:t>
            </a:r>
          </a:p>
          <a:p>
            <a:pPr marL="174708" indent="-174708">
              <a:spcBef>
                <a:spcPct val="0"/>
              </a:spcBef>
              <a:buFont typeface="Arial" panose="020B0604020202020204" pitchFamily="34" charset="0"/>
              <a:buChar char="•"/>
            </a:pPr>
            <a:r>
              <a:rPr lang="en-US" altLang="en-US" dirty="0">
                <a:cs typeface="Arial" pitchFamily="34" charset="0"/>
              </a:rPr>
              <a:t>Cycle # 1:  Test the</a:t>
            </a:r>
            <a:r>
              <a:rPr lang="en-US" altLang="en-US" baseline="0" dirty="0">
                <a:cs typeface="Arial" pitchFamily="34" charset="0"/>
              </a:rPr>
              <a:t> newly created brochure with someone in my </a:t>
            </a:r>
            <a:r>
              <a:rPr lang="en-US" altLang="en-US" dirty="0">
                <a:cs typeface="Arial" pitchFamily="34" charset="0"/>
              </a:rPr>
              <a:t>own organization/program  before a even put it into the stairwell</a:t>
            </a:r>
          </a:p>
          <a:p>
            <a:pPr marL="174708" indent="-174708">
              <a:spcBef>
                <a:spcPct val="0"/>
              </a:spcBef>
              <a:buFont typeface="Arial" panose="020B0604020202020204" pitchFamily="34" charset="0"/>
              <a:buChar char="•"/>
            </a:pPr>
            <a:r>
              <a:rPr lang="en-US" altLang="en-US" dirty="0">
                <a:cs typeface="Arial" pitchFamily="34" charset="0"/>
              </a:rPr>
              <a:t>Cycle</a:t>
            </a:r>
            <a:r>
              <a:rPr lang="en-US" altLang="en-US" baseline="0" dirty="0">
                <a:cs typeface="Arial" pitchFamily="34" charset="0"/>
              </a:rPr>
              <a:t> # 2  Based on the feedback/suggestion I would </a:t>
            </a:r>
            <a:r>
              <a:rPr lang="en-US" altLang="en-US" dirty="0">
                <a:cs typeface="Arial" pitchFamily="34" charset="0"/>
              </a:rPr>
              <a:t>revise the brochure and test it with 5-10 additional staff within my own program. </a:t>
            </a:r>
          </a:p>
          <a:p>
            <a:pPr marL="174708" indent="-174708">
              <a:spcBef>
                <a:spcPct val="0"/>
              </a:spcBef>
              <a:buFont typeface="Arial" panose="020B0604020202020204" pitchFamily="34" charset="0"/>
              <a:buChar char="•"/>
            </a:pPr>
            <a:r>
              <a:rPr lang="en-US" altLang="en-US" dirty="0">
                <a:cs typeface="Arial" pitchFamily="34" charset="0"/>
              </a:rPr>
              <a:t>Cycle # 3  Based</a:t>
            </a:r>
            <a:r>
              <a:rPr lang="en-US" altLang="en-US" baseline="0" dirty="0">
                <a:cs typeface="Arial" pitchFamily="34" charset="0"/>
              </a:rPr>
              <a:t> on the feedback I would adapt the brochure and test it with 5-10 staff outside of my program</a:t>
            </a:r>
          </a:p>
          <a:p>
            <a:pPr marL="174708" indent="-174708">
              <a:spcBef>
                <a:spcPct val="0"/>
              </a:spcBef>
              <a:buFont typeface="Arial" panose="020B0604020202020204" pitchFamily="34" charset="0"/>
              <a:buChar char="•"/>
            </a:pPr>
            <a:r>
              <a:rPr lang="en-US" altLang="en-US" baseline="0" dirty="0">
                <a:cs typeface="Arial" pitchFamily="34" charset="0"/>
              </a:rPr>
              <a:t>Cycle # 4  Based on the feedback I would adapt the brochure and test it with one entire building</a:t>
            </a:r>
          </a:p>
          <a:p>
            <a:pPr marL="174708" indent="-174708">
              <a:spcBef>
                <a:spcPct val="0"/>
              </a:spcBef>
              <a:buFont typeface="Arial" panose="020B0604020202020204" pitchFamily="34" charset="0"/>
              <a:buChar char="•"/>
            </a:pPr>
            <a:r>
              <a:rPr lang="en-US" altLang="en-US" baseline="0" dirty="0">
                <a:cs typeface="Arial" pitchFamily="34" charset="0"/>
              </a:rPr>
              <a:t>Cycle # 5 Based on the feedback I would adapt and test it with a second building</a:t>
            </a:r>
            <a:endParaRPr lang="en-US" altLang="en-US" dirty="0">
              <a:cs typeface="Arial" pitchFamily="34" charset="0"/>
            </a:endParaRPr>
          </a:p>
          <a:p>
            <a:pPr eaLnBrk="1" hangingPunct="1">
              <a:spcBef>
                <a:spcPct val="0"/>
              </a:spcBef>
            </a:pPr>
            <a:endParaRPr lang="en-US" altLang="en-US" dirty="0">
              <a:cs typeface="Arial" pitchFamily="34" charset="0"/>
            </a:endParaRPr>
          </a:p>
          <a:p>
            <a:pPr eaLnBrk="1" hangingPunct="1">
              <a:spcBef>
                <a:spcPct val="0"/>
              </a:spcBef>
            </a:pPr>
            <a:r>
              <a:rPr lang="en-US" altLang="en-US" b="1" u="sng" dirty="0">
                <a:cs typeface="Arial" pitchFamily="34" charset="0"/>
              </a:rPr>
              <a:t>Key Points:  </a:t>
            </a:r>
          </a:p>
          <a:p>
            <a:pPr eaLnBrk="1" hangingPunct="1">
              <a:spcBef>
                <a:spcPct val="0"/>
              </a:spcBef>
            </a:pPr>
            <a:r>
              <a:rPr lang="en-US" altLang="en-US" dirty="0">
                <a:cs typeface="Arial" pitchFamily="34" charset="0"/>
              </a:rPr>
              <a:t>Always start small</a:t>
            </a:r>
          </a:p>
          <a:p>
            <a:pPr eaLnBrk="1" hangingPunct="1">
              <a:spcBef>
                <a:spcPct val="0"/>
              </a:spcBef>
            </a:pPr>
            <a:r>
              <a:rPr lang="en-US" altLang="en-US" dirty="0">
                <a:cs typeface="Arial" pitchFamily="34" charset="0"/>
              </a:rPr>
              <a:t>Capture</a:t>
            </a:r>
            <a:r>
              <a:rPr lang="en-US" altLang="en-US" baseline="0" dirty="0">
                <a:cs typeface="Arial" pitchFamily="34" charset="0"/>
              </a:rPr>
              <a:t> learning/data and adapt based on the data collecting</a:t>
            </a:r>
            <a:endParaRPr lang="en-US" altLang="en-US" dirty="0">
              <a:cs typeface="Arial" pitchFamily="34" charset="0"/>
            </a:endParaRPr>
          </a:p>
          <a:p>
            <a:pPr eaLnBrk="1" hangingPunct="1">
              <a:spcBef>
                <a:spcPct val="0"/>
              </a:spcBef>
            </a:pPr>
            <a:r>
              <a:rPr lang="en-US" altLang="en-US" dirty="0">
                <a:cs typeface="Arial" pitchFamily="34" charset="0"/>
              </a:rPr>
              <a:t>As you get into more complex system</a:t>
            </a:r>
            <a:r>
              <a:rPr lang="en-US" altLang="en-US" baseline="0" dirty="0">
                <a:cs typeface="Arial" pitchFamily="34" charset="0"/>
              </a:rPr>
              <a:t> c</a:t>
            </a:r>
            <a:r>
              <a:rPr lang="en-US" altLang="en-US" dirty="0">
                <a:cs typeface="Arial" pitchFamily="34" charset="0"/>
              </a:rPr>
              <a:t>hanges (e.g. policies, etc. the setup for how you track your learning is a little more complicated and it may be take</a:t>
            </a:r>
            <a:r>
              <a:rPr lang="en-US" altLang="en-US" baseline="0" dirty="0">
                <a:cs typeface="Arial" pitchFamily="34" charset="0"/>
              </a:rPr>
              <a:t> longer (e.g. w</a:t>
            </a:r>
            <a:r>
              <a:rPr lang="en-US" altLang="en-US" dirty="0">
                <a:cs typeface="Arial" pitchFamily="34" charset="0"/>
              </a:rPr>
              <a:t>eeks vs. days), but the PDSA cycle concept is</a:t>
            </a:r>
            <a:r>
              <a:rPr lang="en-US" altLang="en-US" baseline="0" dirty="0">
                <a:cs typeface="Arial" pitchFamily="34" charset="0"/>
              </a:rPr>
              <a:t> </a:t>
            </a:r>
            <a:r>
              <a:rPr lang="en-US" altLang="en-US" dirty="0">
                <a:cs typeface="Arial" pitchFamily="34" charset="0"/>
              </a:rPr>
              <a:t>the same)</a:t>
            </a:r>
          </a:p>
        </p:txBody>
      </p:sp>
      <p:sp>
        <p:nvSpPr>
          <p:cNvPr id="51206" name="Date Placeholder 1"/>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Calibri" pitchFamily="34" charset="0"/>
                <a:cs typeface="Arial" pitchFamily="34" charset="0"/>
              </a:defRPr>
            </a:lvl1pPr>
            <a:lvl2pPr marL="757036" indent="-291168">
              <a:defRPr>
                <a:solidFill>
                  <a:schemeClr val="tx1"/>
                </a:solidFill>
                <a:latin typeface="Calibri" pitchFamily="34" charset="0"/>
                <a:cs typeface="Arial" pitchFamily="34" charset="0"/>
              </a:defRPr>
            </a:lvl2pPr>
            <a:lvl3pPr marL="1164672" indent="-232934">
              <a:defRPr>
                <a:solidFill>
                  <a:schemeClr val="tx1"/>
                </a:solidFill>
                <a:latin typeface="Calibri" pitchFamily="34" charset="0"/>
                <a:cs typeface="Arial" pitchFamily="34" charset="0"/>
              </a:defRPr>
            </a:lvl3pPr>
            <a:lvl4pPr marL="1630541" indent="-232934">
              <a:defRPr>
                <a:solidFill>
                  <a:schemeClr val="tx1"/>
                </a:solidFill>
                <a:latin typeface="Calibri" pitchFamily="34" charset="0"/>
                <a:cs typeface="Arial" pitchFamily="34" charset="0"/>
              </a:defRPr>
            </a:lvl4pPr>
            <a:lvl5pPr marL="2096409" indent="-232934">
              <a:defRPr>
                <a:solidFill>
                  <a:schemeClr val="tx1"/>
                </a:solidFill>
                <a:latin typeface="Calibri" pitchFamily="34" charset="0"/>
                <a:cs typeface="Arial" pitchFamily="34" charset="0"/>
              </a:defRPr>
            </a:lvl5pPr>
            <a:lvl6pPr marL="2562279" indent="-232934" eaLnBrk="0" fontAlgn="base" hangingPunct="0">
              <a:spcBef>
                <a:spcPct val="0"/>
              </a:spcBef>
              <a:spcAft>
                <a:spcPct val="0"/>
              </a:spcAft>
              <a:defRPr>
                <a:solidFill>
                  <a:schemeClr val="tx1"/>
                </a:solidFill>
                <a:latin typeface="Calibri" pitchFamily="34" charset="0"/>
                <a:cs typeface="Arial" pitchFamily="34" charset="0"/>
              </a:defRPr>
            </a:lvl6pPr>
            <a:lvl7pPr marL="3028147" indent="-232934" eaLnBrk="0" fontAlgn="base" hangingPunct="0">
              <a:spcBef>
                <a:spcPct val="0"/>
              </a:spcBef>
              <a:spcAft>
                <a:spcPct val="0"/>
              </a:spcAft>
              <a:defRPr>
                <a:solidFill>
                  <a:schemeClr val="tx1"/>
                </a:solidFill>
                <a:latin typeface="Calibri" pitchFamily="34" charset="0"/>
                <a:cs typeface="Arial" pitchFamily="34" charset="0"/>
              </a:defRPr>
            </a:lvl7pPr>
            <a:lvl8pPr marL="3494015" indent="-232934" eaLnBrk="0" fontAlgn="base" hangingPunct="0">
              <a:spcBef>
                <a:spcPct val="0"/>
              </a:spcBef>
              <a:spcAft>
                <a:spcPct val="0"/>
              </a:spcAft>
              <a:defRPr>
                <a:solidFill>
                  <a:schemeClr val="tx1"/>
                </a:solidFill>
                <a:latin typeface="Calibri" pitchFamily="34" charset="0"/>
                <a:cs typeface="Arial" pitchFamily="34" charset="0"/>
              </a:defRPr>
            </a:lvl8pPr>
            <a:lvl9pPr marL="3959885" indent="-232934" eaLnBrk="0" fontAlgn="base" hangingPunct="0">
              <a:spcBef>
                <a:spcPct val="0"/>
              </a:spcBef>
              <a:spcAft>
                <a:spcPct val="0"/>
              </a:spcAft>
              <a:defRPr>
                <a:solidFill>
                  <a:schemeClr val="tx1"/>
                </a:solidFill>
                <a:latin typeface="Calibri" pitchFamily="34" charset="0"/>
                <a:cs typeface="Arial" pitchFamily="34" charset="0"/>
              </a:defRPr>
            </a:lvl9pPr>
          </a:lstStyle>
          <a:p>
            <a:r>
              <a:rPr lang="en-US" altLang="en-US" dirty="0">
                <a:solidFill>
                  <a:srgbClr val="000000"/>
                </a:solidFill>
              </a:rPr>
              <a:t>11/8/13</a:t>
            </a:r>
          </a:p>
        </p:txBody>
      </p:sp>
    </p:spTree>
    <p:extLst>
      <p:ext uri="{BB962C8B-B14F-4D97-AF65-F5344CB8AC3E}">
        <p14:creationId xmlns:p14="http://schemas.microsoft.com/office/powerpoint/2010/main" val="42757705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31931" indent="-281512" eaLnBrk="0" hangingPunct="0">
              <a:defRPr>
                <a:solidFill>
                  <a:schemeClr val="tx1"/>
                </a:solidFill>
                <a:latin typeface="Arial" panose="020B0604020202020204" pitchFamily="34" charset="0"/>
                <a:cs typeface="Arial" panose="020B0604020202020204" pitchFamily="34" charset="0"/>
              </a:defRPr>
            </a:lvl2pPr>
            <a:lvl3pPr marL="1126048" indent="-225209" eaLnBrk="0" hangingPunct="0">
              <a:defRPr>
                <a:solidFill>
                  <a:schemeClr val="tx1"/>
                </a:solidFill>
                <a:latin typeface="Arial" panose="020B0604020202020204" pitchFamily="34" charset="0"/>
                <a:cs typeface="Arial" panose="020B0604020202020204" pitchFamily="34" charset="0"/>
              </a:defRPr>
            </a:lvl3pPr>
            <a:lvl4pPr marL="1576467" indent="-225209" eaLnBrk="0" hangingPunct="0">
              <a:defRPr>
                <a:solidFill>
                  <a:schemeClr val="tx1"/>
                </a:solidFill>
                <a:latin typeface="Arial" panose="020B0604020202020204" pitchFamily="34" charset="0"/>
                <a:cs typeface="Arial" panose="020B0604020202020204" pitchFamily="34" charset="0"/>
              </a:defRPr>
            </a:lvl4pPr>
            <a:lvl5pPr marL="2026887" indent="-225209" eaLnBrk="0" hangingPunct="0">
              <a:defRPr>
                <a:solidFill>
                  <a:schemeClr val="tx1"/>
                </a:solidFill>
                <a:latin typeface="Arial" panose="020B0604020202020204" pitchFamily="34" charset="0"/>
                <a:cs typeface="Arial" panose="020B0604020202020204" pitchFamily="34" charset="0"/>
              </a:defRPr>
            </a:lvl5pPr>
            <a:lvl6pPr marL="2477306" indent="-2252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27726" indent="-2252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78145" indent="-2252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28564" indent="-2252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3E72F75-6D02-4300-B888-3BF92F85C843}" type="slidenum">
              <a:rPr lang="en-US" altLang="en-US">
                <a:solidFill>
                  <a:srgbClr val="000000"/>
                </a:solidFill>
              </a:rPr>
              <a:pPr eaLnBrk="1" hangingPunct="1"/>
              <a:t>18</a:t>
            </a:fld>
            <a:endParaRPr lang="en-US" altLang="en-US" dirty="0">
              <a:solidFill>
                <a:srgbClr val="000000"/>
              </a:solidFill>
            </a:endParaRPr>
          </a:p>
        </p:txBody>
      </p:sp>
      <p:sp>
        <p:nvSpPr>
          <p:cNvPr id="93187" name="Rectangle 2"/>
          <p:cNvSpPr>
            <a:spLocks noGrp="1" noRot="1" noChangeAspect="1" noChangeArrowheads="1" noTextEdit="1"/>
          </p:cNvSpPr>
          <p:nvPr>
            <p:ph type="sldImg"/>
          </p:nvPr>
        </p:nvSpPr>
        <p:spPr bwMode="auto">
          <a:xfrm>
            <a:off x="1181100" y="696913"/>
            <a:ext cx="46482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15266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31931" indent="-281512" eaLnBrk="0" hangingPunct="0">
              <a:defRPr>
                <a:solidFill>
                  <a:schemeClr val="tx1"/>
                </a:solidFill>
                <a:latin typeface="Arial" panose="020B0604020202020204" pitchFamily="34" charset="0"/>
                <a:cs typeface="Arial" panose="020B0604020202020204" pitchFamily="34" charset="0"/>
              </a:defRPr>
            </a:lvl2pPr>
            <a:lvl3pPr marL="1126048" indent="-225209" eaLnBrk="0" hangingPunct="0">
              <a:defRPr>
                <a:solidFill>
                  <a:schemeClr val="tx1"/>
                </a:solidFill>
                <a:latin typeface="Arial" panose="020B0604020202020204" pitchFamily="34" charset="0"/>
                <a:cs typeface="Arial" panose="020B0604020202020204" pitchFamily="34" charset="0"/>
              </a:defRPr>
            </a:lvl3pPr>
            <a:lvl4pPr marL="1576467" indent="-225209" eaLnBrk="0" hangingPunct="0">
              <a:defRPr>
                <a:solidFill>
                  <a:schemeClr val="tx1"/>
                </a:solidFill>
                <a:latin typeface="Arial" panose="020B0604020202020204" pitchFamily="34" charset="0"/>
                <a:cs typeface="Arial" panose="020B0604020202020204" pitchFamily="34" charset="0"/>
              </a:defRPr>
            </a:lvl4pPr>
            <a:lvl5pPr marL="2026887" indent="-225209" eaLnBrk="0" hangingPunct="0">
              <a:defRPr>
                <a:solidFill>
                  <a:schemeClr val="tx1"/>
                </a:solidFill>
                <a:latin typeface="Arial" panose="020B0604020202020204" pitchFamily="34" charset="0"/>
                <a:cs typeface="Arial" panose="020B0604020202020204" pitchFamily="34" charset="0"/>
              </a:defRPr>
            </a:lvl5pPr>
            <a:lvl6pPr marL="2477306" indent="-2252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27726" indent="-2252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378145" indent="-2252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28564" indent="-225209"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3E72F75-6D02-4300-B888-3BF92F85C843}" type="slidenum">
              <a:rPr lang="en-US" altLang="en-US">
                <a:solidFill>
                  <a:srgbClr val="000000"/>
                </a:solidFill>
              </a:rPr>
              <a:pPr eaLnBrk="1" hangingPunct="1"/>
              <a:t>19</a:t>
            </a:fld>
            <a:endParaRPr lang="en-US" altLang="en-US" dirty="0">
              <a:solidFill>
                <a:srgbClr val="000000"/>
              </a:solidFill>
            </a:endParaRPr>
          </a:p>
        </p:txBody>
      </p:sp>
      <p:sp>
        <p:nvSpPr>
          <p:cNvPr id="93187" name="Rectangle 2"/>
          <p:cNvSpPr>
            <a:spLocks noGrp="1" noRot="1" noChangeAspect="1" noChangeArrowheads="1" noTextEdit="1"/>
          </p:cNvSpPr>
          <p:nvPr>
            <p:ph type="sldImg"/>
          </p:nvPr>
        </p:nvSpPr>
        <p:spPr bwMode="auto">
          <a:xfrm>
            <a:off x="1181100" y="696913"/>
            <a:ext cx="46482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6371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u="sng" dirty="0">
                <a:solidFill>
                  <a:schemeClr val="tx1"/>
                </a:solidFill>
                <a:latin typeface="+mn-lt"/>
              </a:rPr>
              <a:t>Talking Points:</a:t>
            </a:r>
          </a:p>
          <a:p>
            <a:endParaRPr lang="en-US" b="0" i="0" dirty="0">
              <a:solidFill>
                <a:schemeClr val="tx1"/>
              </a:solidFill>
              <a:latin typeface="+mn-lt"/>
            </a:endParaRPr>
          </a:p>
          <a:p>
            <a:pPr marL="171450" indent="-171450">
              <a:buFont typeface="Arial" panose="020B0604020202020204" pitchFamily="34" charset="0"/>
              <a:buChar char="•"/>
            </a:pPr>
            <a:r>
              <a:rPr lang="en-US" b="0" i="0" dirty="0">
                <a:solidFill>
                  <a:schemeClr val="tx1"/>
                </a:solidFill>
                <a:latin typeface="+mn-lt"/>
              </a:rPr>
              <a:t>At this point in the process, you have selected an evidence-based strategy that is compatible with your community and context. </a:t>
            </a:r>
          </a:p>
          <a:p>
            <a:pPr marL="171450" indent="-171450">
              <a:buFont typeface="Arial" panose="020B0604020202020204" pitchFamily="34" charset="0"/>
              <a:buChar char="•"/>
            </a:pPr>
            <a:r>
              <a:rPr lang="en-US" b="0" i="0" dirty="0">
                <a:solidFill>
                  <a:schemeClr val="tx1"/>
                </a:solidFill>
                <a:latin typeface="+mn-lt"/>
              </a:rPr>
              <a:t>You have also considered how to adapt it to increase fit. </a:t>
            </a:r>
          </a:p>
          <a:p>
            <a:pPr marL="171450" indent="-171450">
              <a:buFont typeface="Arial" panose="020B0604020202020204" pitchFamily="34" charset="0"/>
              <a:buChar char="•"/>
            </a:pPr>
            <a:r>
              <a:rPr lang="en-US" b="0" i="0" dirty="0">
                <a:solidFill>
                  <a:schemeClr val="tx1"/>
                </a:solidFill>
                <a:latin typeface="+mn-lt"/>
              </a:rPr>
              <a:t>Now strategic implementation plans are needed to ensure implementation</a:t>
            </a:r>
            <a:r>
              <a:rPr lang="en-US" b="0" i="0" baseline="0" dirty="0">
                <a:solidFill>
                  <a:schemeClr val="tx1"/>
                </a:solidFill>
                <a:latin typeface="+mn-lt"/>
              </a:rPr>
              <a:t> fidelity and quality</a:t>
            </a:r>
            <a:r>
              <a:rPr lang="en-US" b="0" i="0" dirty="0">
                <a:solidFill>
                  <a:schemeClr val="tx1"/>
                </a:solidFill>
                <a:latin typeface="+mn-lt"/>
              </a:rPr>
              <a:t>.</a:t>
            </a:r>
          </a:p>
        </p:txBody>
      </p:sp>
      <p:sp>
        <p:nvSpPr>
          <p:cNvPr id="5" name="Slide Number Placeholder 4"/>
          <p:cNvSpPr>
            <a:spLocks noGrp="1"/>
          </p:cNvSpPr>
          <p:nvPr>
            <p:ph type="sldNum" sz="quarter" idx="11"/>
          </p:nvPr>
        </p:nvSpPr>
        <p:spPr>
          <a:xfrm>
            <a:off x="3660447" y="8763001"/>
            <a:ext cx="3100209" cy="465455"/>
          </a:xfrm>
          <a:prstGeom prst="rect">
            <a:avLst/>
          </a:prstGeom>
        </p:spPr>
        <p:txBody>
          <a:bodyPr/>
          <a:lstStyle/>
          <a:p>
            <a:fld id="{EB425539-E251-4053-9A4D-8F8D7FFF5CE1}"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19772695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Instructions: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Let’s brainstorm about a small quality improvement project.  Think about a strategy and consider the early parts of the cycle. You</a:t>
            </a:r>
            <a:r>
              <a:rPr lang="en-US" sz="1200" kern="1200" baseline="0" dirty="0">
                <a:solidFill>
                  <a:schemeClr val="tx1"/>
                </a:solidFill>
                <a:effectLst/>
                <a:latin typeface="+mn-lt"/>
                <a:ea typeface="+mn-ea"/>
                <a:cs typeface="+mn-cs"/>
              </a:rPr>
              <a:t> can use Body &amp; Soul or FLU-FIT if you wish.</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Ask participants to select one of the intervention components and think through each step of the PDSA cycle using the PDSA cycle form.  (10 </a:t>
            </a:r>
            <a:r>
              <a:rPr lang="en-US" sz="1200" kern="1200" dirty="0" err="1">
                <a:solidFill>
                  <a:schemeClr val="tx1"/>
                </a:solidFill>
                <a:effectLst/>
                <a:latin typeface="+mn-lt"/>
                <a:ea typeface="+mn-ea"/>
                <a:cs typeface="+mn-cs"/>
              </a:rPr>
              <a:t>mins</a:t>
            </a:r>
            <a:r>
              <a:rPr lang="en-US" sz="1200" kern="1200" dirty="0">
                <a:solidFill>
                  <a:schemeClr val="tx1"/>
                </a:solidFill>
                <a:effectLst/>
                <a:latin typeface="+mn-lt"/>
                <a:ea typeface="+mn-ea"/>
                <a:cs typeface="+mn-cs"/>
              </a:rPr>
              <a:t>)</a:t>
            </a:r>
          </a:p>
          <a:p>
            <a:pPr lvl="1"/>
            <a:r>
              <a:rPr lang="en-US" sz="1200" kern="1200" dirty="0">
                <a:solidFill>
                  <a:schemeClr val="tx1"/>
                </a:solidFill>
                <a:effectLst/>
                <a:latin typeface="+mn-lt"/>
                <a:ea typeface="+mn-ea"/>
                <a:cs typeface="+mn-cs"/>
              </a:rPr>
              <a:t>Ask several participants to report back on how they thought the PDSA cycle could be used to test the component</a:t>
            </a:r>
          </a:p>
          <a:p>
            <a:pPr lvl="1"/>
            <a:r>
              <a:rPr lang="en-US" sz="1200" kern="1200" dirty="0">
                <a:solidFill>
                  <a:schemeClr val="tx1"/>
                </a:solidFill>
                <a:effectLst/>
                <a:latin typeface="+mn-lt"/>
                <a:ea typeface="+mn-ea"/>
                <a:cs typeface="+mn-cs"/>
              </a:rPr>
              <a:t>As a facilitator—as the participants are reporting back, give feedback on their PDSA cycle (e.g. </a:t>
            </a:r>
            <a:r>
              <a:rPr lang="en-US" sz="1200" kern="1200">
                <a:solidFill>
                  <a:schemeClr val="tx1"/>
                </a:solidFill>
                <a:effectLst/>
                <a:latin typeface="+mn-lt"/>
                <a:ea typeface="+mn-ea"/>
                <a:cs typeface="+mn-cs"/>
              </a:rPr>
              <a:t>correct target audience, did they start small, how could they start smaller, etc.)</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57E10A9-DFB6-4BFC-8612-8558C798901C}" type="slidenum">
              <a:rPr lang="en-US" smtClean="0"/>
              <a:t>20</a:t>
            </a:fld>
            <a:endParaRPr lang="en-US" dirty="0"/>
          </a:p>
        </p:txBody>
      </p:sp>
    </p:spTree>
    <p:extLst>
      <p:ext uri="{BB962C8B-B14F-4D97-AF65-F5344CB8AC3E}">
        <p14:creationId xmlns:p14="http://schemas.microsoft.com/office/powerpoint/2010/main" val="34368720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a:t>
            </a:r>
            <a:endParaRPr lang="en-US" dirty="0"/>
          </a:p>
          <a:p>
            <a:pPr marL="173990"/>
            <a:r>
              <a:rPr lang="en-US" dirty="0"/>
              <a:t>•A work plan can be developed by considering the </a:t>
            </a:r>
            <a:endParaRPr/>
          </a:p>
          <a:p>
            <a:pPr marL="631190"/>
            <a:r>
              <a:rPr lang="en-US" dirty="0"/>
              <a:t>•original program materials, </a:t>
            </a:r>
            <a:endParaRPr/>
          </a:p>
          <a:p>
            <a:pPr marL="631190"/>
            <a:r>
              <a:rPr lang="en-US" dirty="0"/>
              <a:t>•readiness assessment, </a:t>
            </a:r>
            <a:endParaRPr/>
          </a:p>
          <a:p>
            <a:pPr marL="631190"/>
            <a:r>
              <a:rPr lang="en-US" dirty="0"/>
              <a:t>•selection, and </a:t>
            </a:r>
            <a:endParaRPr/>
          </a:p>
          <a:p>
            <a:pPr marL="631190"/>
            <a:r>
              <a:rPr lang="en-US" dirty="0"/>
              <a:t>•adaptation tools.</a:t>
            </a:r>
            <a:endParaRPr dirty="0"/>
          </a:p>
          <a:p>
            <a:pPr marL="173990"/>
            <a:r>
              <a:rPr lang="en-US" dirty="0"/>
              <a:t>•Ideas about adaptation should be incorporated in the work plan.</a:t>
            </a:r>
            <a:endParaRPr dirty="0"/>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21</a:t>
            </a:fld>
            <a:endParaRPr lang="en-US" dirty="0"/>
          </a:p>
        </p:txBody>
      </p:sp>
    </p:spTree>
    <p:extLst>
      <p:ext uri="{BB962C8B-B14F-4D97-AF65-F5344CB8AC3E}">
        <p14:creationId xmlns:p14="http://schemas.microsoft.com/office/powerpoint/2010/main" val="7633993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Talking Points:</a:t>
            </a:r>
            <a:endParaRPr lang="en-US" dirty="0"/>
          </a:p>
          <a:p>
            <a:pPr marL="173990"/>
            <a:r>
              <a:rPr lang="en-US" dirty="0"/>
              <a:t>•In creating a work plan, you may want to create a table with the columns appropriate for your programs or policies. These are some examples:</a:t>
            </a:r>
            <a:endParaRPr dirty="0"/>
          </a:p>
          <a:p>
            <a:pPr marL="631190"/>
            <a:r>
              <a:rPr lang="en-US" dirty="0"/>
              <a:t>•SMART Objective </a:t>
            </a:r>
            <a:endParaRPr/>
          </a:p>
          <a:p>
            <a:pPr marL="631190"/>
            <a:r>
              <a:rPr lang="en-US" dirty="0"/>
              <a:t>•Activity</a:t>
            </a:r>
            <a:endParaRPr dirty="0"/>
          </a:p>
          <a:p>
            <a:pPr marL="631190"/>
            <a:r>
              <a:rPr lang="en-US" dirty="0"/>
              <a:t>•Person responsible</a:t>
            </a:r>
            <a:endParaRPr dirty="0"/>
          </a:p>
          <a:p>
            <a:pPr marL="631190"/>
            <a:r>
              <a:rPr lang="en-US" dirty="0"/>
              <a:t>•Resources Needed</a:t>
            </a:r>
            <a:endParaRPr dirty="0"/>
          </a:p>
          <a:p>
            <a:pPr marL="631190"/>
            <a:r>
              <a:rPr lang="en-US" dirty="0"/>
              <a:t>•Due Date or Date Range</a:t>
            </a:r>
            <a:endParaRPr dirty="0"/>
          </a:p>
          <a:p>
            <a:pPr marL="631190"/>
            <a:r>
              <a:rPr lang="en-US" dirty="0"/>
              <a:t>•Indicator(s) of completion or progress</a:t>
            </a:r>
            <a:endParaRPr dirty="0"/>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22</a:t>
            </a:fld>
            <a:endParaRPr lang="en-US" dirty="0"/>
          </a:p>
        </p:txBody>
      </p:sp>
    </p:spTree>
    <p:extLst>
      <p:ext uri="{BB962C8B-B14F-4D97-AF65-F5344CB8AC3E}">
        <p14:creationId xmlns:p14="http://schemas.microsoft.com/office/powerpoint/2010/main" val="28259674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 Provide this as a handout so participants can see it. Presenter can modify using other examples.</a:t>
            </a:r>
            <a:endParaRPr lang="en-US" dirty="0"/>
          </a:p>
          <a:p>
            <a:r>
              <a:rPr lang="en-US" b="1" u="sng" dirty="0"/>
              <a:t>Talking Points:</a:t>
            </a:r>
            <a:endParaRPr lang="en-US" dirty="0"/>
          </a:p>
          <a:p>
            <a:pPr marL="173990"/>
            <a:r>
              <a:rPr lang="en-US" dirty="0"/>
              <a:t>•Here is an example of a work plan for the Body &amp; Soul program. </a:t>
            </a:r>
            <a:endParaRPr/>
          </a:p>
          <a:p>
            <a:pPr marL="173990"/>
            <a:r>
              <a:rPr lang="en-US" dirty="0"/>
              <a:t>•</a:t>
            </a:r>
            <a:r>
              <a:rPr lang="en-US" i="1" dirty="0"/>
              <a:t>A more legible hard copy should also be included in the materials.</a:t>
            </a:r>
            <a:endParaRPr dirty="0"/>
          </a:p>
          <a:p>
            <a:r>
              <a:rPr lang="en-US" i="1" dirty="0"/>
              <a:t>*Walk through one row of this example if time permits:</a:t>
            </a:r>
            <a:endParaRPr dirty="0"/>
          </a:p>
          <a:p>
            <a:pPr marL="631190"/>
            <a:r>
              <a:rPr lang="en-US" dirty="0"/>
              <a:t>•Let’s look at Row #2</a:t>
            </a:r>
            <a:endParaRPr dirty="0"/>
          </a:p>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23</a:t>
            </a:fld>
            <a:endParaRPr lang="en-US" dirty="0"/>
          </a:p>
        </p:txBody>
      </p:sp>
    </p:spTree>
    <p:extLst>
      <p:ext uri="{BB962C8B-B14F-4D97-AF65-F5344CB8AC3E}">
        <p14:creationId xmlns:p14="http://schemas.microsoft.com/office/powerpoint/2010/main" val="25320300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u="sng" dirty="0">
                <a:latin typeface="+mn-lt"/>
              </a:rPr>
              <a:t>Talking Points:</a:t>
            </a:r>
          </a:p>
          <a:p>
            <a:endParaRPr lang="en-US" dirty="0">
              <a:latin typeface="+mn-lt"/>
            </a:endParaRPr>
          </a:p>
          <a:p>
            <a:pPr marL="171450" indent="-171450">
              <a:buFont typeface="Arial" panose="020B0604020202020204" pitchFamily="34" charset="0"/>
              <a:buChar char="•"/>
            </a:pPr>
            <a:r>
              <a:rPr lang="en-US" dirty="0">
                <a:latin typeface="+mn-lt"/>
              </a:rPr>
              <a:t>Maintenance plans should also be considered part</a:t>
            </a:r>
            <a:r>
              <a:rPr lang="en-US" baseline="0" dirty="0">
                <a:latin typeface="+mn-lt"/>
              </a:rPr>
              <a:t> of the work plan from the beginning program planning and in the midst of implementation. </a:t>
            </a:r>
          </a:p>
          <a:p>
            <a:pPr marL="171450" indent="-171450">
              <a:buFont typeface="Arial" panose="020B0604020202020204" pitchFamily="34" charset="0"/>
              <a:buChar char="•"/>
            </a:pPr>
            <a:endParaRPr lang="en-US" baseline="0" dirty="0">
              <a:latin typeface="+mn-lt"/>
            </a:endParaRPr>
          </a:p>
          <a:p>
            <a:pPr marL="171450" indent="-171450">
              <a:buFont typeface="Arial" panose="020B0604020202020204" pitchFamily="34" charset="0"/>
              <a:buChar char="•"/>
            </a:pPr>
            <a:r>
              <a:rPr lang="en-US" baseline="0" dirty="0">
                <a:latin typeface="+mn-lt"/>
              </a:rPr>
              <a:t>Stakeholders should consider the realities and feasibility of what can be maintained long term with or without funding. </a:t>
            </a:r>
          </a:p>
          <a:p>
            <a:endParaRPr lang="en-US" baseline="0" dirty="0">
              <a:latin typeface="+mn-lt"/>
            </a:endParaRPr>
          </a:p>
          <a:p>
            <a:r>
              <a:rPr lang="en-US" b="1" u="sng" baseline="0" dirty="0">
                <a:latin typeface="+mn-lt"/>
              </a:rPr>
              <a:t>Example to Share:</a:t>
            </a:r>
          </a:p>
          <a:p>
            <a:endParaRPr lang="en-US" baseline="0" dirty="0">
              <a:latin typeface="+mn-lt"/>
            </a:endParaRPr>
          </a:p>
          <a:p>
            <a:pPr marL="171450" indent="-171450">
              <a:buFont typeface="Arial" panose="020B0604020202020204" pitchFamily="34" charset="0"/>
              <a:buChar char="•"/>
            </a:pPr>
            <a:r>
              <a:rPr lang="en-US" baseline="0" dirty="0">
                <a:latin typeface="+mn-lt"/>
              </a:rPr>
              <a:t>Policies may not cost financial funds to continue, but may require staff time investment to remind, communicate, and enforce on an ongoing basis.</a:t>
            </a:r>
            <a:endParaRPr lang="en-US" dirty="0">
              <a:latin typeface="+mn-lt"/>
            </a:endParaRP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fld id="{31541BDD-5246-44F5-90E2-3546D112E883}" type="slidenum">
              <a:rPr lang="en-US" sz="1200" smtClean="0"/>
              <a:pPr/>
              <a:t>24</a:t>
            </a:fld>
            <a:endParaRPr lang="en-US" sz="1200" dirty="0"/>
          </a:p>
        </p:txBody>
      </p:sp>
    </p:spTree>
    <p:extLst>
      <p:ext uri="{BB962C8B-B14F-4D97-AF65-F5344CB8AC3E}">
        <p14:creationId xmlns:p14="http://schemas.microsoft.com/office/powerpoint/2010/main" val="398030300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xfrm>
            <a:off x="701344" y="4267201"/>
            <a:ext cx="5607711" cy="4183995"/>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r>
              <a:rPr lang="en-US" b="1" u="sng" dirty="0">
                <a:latin typeface="+mn-lt"/>
              </a:rPr>
              <a:t>Talking Points:</a:t>
            </a:r>
          </a:p>
          <a:p>
            <a:pPr marL="171450" marR="0" indent="-171450"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en-US" u="none" dirty="0">
                <a:latin typeface="+mn-lt"/>
              </a:rPr>
              <a:t>Leverage resources to sustain strategies over time.</a:t>
            </a:r>
          </a:p>
          <a:p>
            <a:pPr marL="171450" indent="-171450">
              <a:spcBef>
                <a:spcPts val="0"/>
              </a:spcBef>
              <a:buFont typeface="Arial" panose="020B0604020202020204" pitchFamily="34" charset="0"/>
              <a:buChar char="•"/>
            </a:pPr>
            <a:r>
              <a:rPr lang="en-US" u="none" dirty="0">
                <a:latin typeface="+mn-lt"/>
              </a:rPr>
              <a:t>Maintenance</a:t>
            </a:r>
            <a:r>
              <a:rPr lang="en-US" u="none" baseline="0" dirty="0">
                <a:latin typeface="+mn-lt"/>
              </a:rPr>
              <a:t> activities may include:</a:t>
            </a:r>
          </a:p>
          <a:p>
            <a:pPr marL="628650" lvl="1" indent="-171450">
              <a:spcBef>
                <a:spcPts val="0"/>
              </a:spcBef>
              <a:buFont typeface="Arial" panose="020B0604020202020204" pitchFamily="34" charset="0"/>
              <a:buChar char="•"/>
            </a:pPr>
            <a:r>
              <a:rPr lang="en-US" b="0" u="none" dirty="0">
                <a:latin typeface="+mn-lt"/>
              </a:rPr>
              <a:t>Provide referrals for further service to other appropriate</a:t>
            </a:r>
            <a:r>
              <a:rPr lang="en-US" b="0" u="none" baseline="0" dirty="0">
                <a:latin typeface="+mn-lt"/>
              </a:rPr>
              <a:t> organizations or networks that already do similar work (e.g. referral to tobacco </a:t>
            </a:r>
            <a:r>
              <a:rPr lang="en-US" b="0" u="none" baseline="0" dirty="0" err="1">
                <a:latin typeface="+mn-lt"/>
              </a:rPr>
              <a:t>quitlines</a:t>
            </a:r>
            <a:r>
              <a:rPr lang="en-US" b="0" u="none" baseline="0" dirty="0">
                <a:latin typeface="+mn-lt"/>
              </a:rPr>
              <a:t>, community health centers).</a:t>
            </a:r>
            <a:endParaRPr lang="en-US" b="0" u="none" dirty="0">
              <a:latin typeface="+mn-lt"/>
            </a:endParaRPr>
          </a:p>
          <a:p>
            <a:pPr marL="628650" lvl="1" indent="-171450">
              <a:spcBef>
                <a:spcPts val="0"/>
              </a:spcBef>
              <a:buFont typeface="Arial" panose="020B0604020202020204" pitchFamily="34" charset="0"/>
              <a:buChar char="•"/>
            </a:pPr>
            <a:r>
              <a:rPr lang="en-US" b="0" u="none" dirty="0">
                <a:latin typeface="+mn-lt"/>
              </a:rPr>
              <a:t>Seek additional funding (and collaborators that will strengthen</a:t>
            </a:r>
            <a:r>
              <a:rPr lang="en-US" b="0" u="none" baseline="0" dirty="0">
                <a:latin typeface="+mn-lt"/>
              </a:rPr>
              <a:t> funding proposals).</a:t>
            </a:r>
            <a:endParaRPr lang="en-US" b="0" u="none" dirty="0">
              <a:latin typeface="+mn-lt"/>
            </a:endParaRPr>
          </a:p>
          <a:p>
            <a:pPr marL="628650" lvl="1" indent="-171450">
              <a:spcBef>
                <a:spcPts val="0"/>
              </a:spcBef>
              <a:buFont typeface="Arial" panose="020B0604020202020204" pitchFamily="34" charset="0"/>
              <a:buChar char="•"/>
            </a:pPr>
            <a:r>
              <a:rPr lang="en-US" b="0" u="none" dirty="0">
                <a:latin typeface="+mn-lt"/>
              </a:rPr>
              <a:t>Maintain or secure a program champion -</a:t>
            </a:r>
            <a:r>
              <a:rPr lang="en-US" b="0" u="none" baseline="0" dirty="0">
                <a:latin typeface="+mn-lt"/>
              </a:rPr>
              <a:t> </a:t>
            </a:r>
            <a:r>
              <a:rPr lang="en-US" b="0" u="none" dirty="0">
                <a:latin typeface="+mn-lt"/>
              </a:rPr>
              <a:t>preferably</a:t>
            </a:r>
            <a:r>
              <a:rPr lang="en-US" b="0" u="none" baseline="0" dirty="0">
                <a:latin typeface="+mn-lt"/>
              </a:rPr>
              <a:t> find multiple champions or those that can train protégés. </a:t>
            </a:r>
            <a:endParaRPr lang="en-US" b="0" u="none" dirty="0">
              <a:latin typeface="+mn-lt"/>
            </a:endParaRPr>
          </a:p>
          <a:p>
            <a:pPr marL="628650" lvl="1" indent="-171450">
              <a:spcBef>
                <a:spcPts val="0"/>
              </a:spcBef>
              <a:buFont typeface="Arial" panose="020B0604020202020204" pitchFamily="34" charset="0"/>
              <a:buChar char="•"/>
            </a:pPr>
            <a:r>
              <a:rPr lang="en-US" b="0" u="none" dirty="0">
                <a:latin typeface="+mn-lt"/>
              </a:rPr>
              <a:t>Make program a part of organizational services/policies – integrate the</a:t>
            </a:r>
            <a:r>
              <a:rPr lang="en-US" b="0" u="none" baseline="0" dirty="0">
                <a:latin typeface="+mn-lt"/>
              </a:rPr>
              <a:t> EBS into existing annual infrastructure or annual plans.</a:t>
            </a:r>
            <a:endParaRPr lang="en-US" b="0" u="none" dirty="0">
              <a:latin typeface="+mn-lt"/>
            </a:endParaRPr>
          </a:p>
          <a:p>
            <a:pPr marL="628650" lvl="1" indent="-171450">
              <a:spcBef>
                <a:spcPts val="0"/>
              </a:spcBef>
              <a:buFont typeface="Arial" panose="020B0604020202020204" pitchFamily="34" charset="0"/>
              <a:buChar char="•"/>
            </a:pPr>
            <a:r>
              <a:rPr lang="en-US" b="0" u="none" dirty="0">
                <a:latin typeface="+mn-lt"/>
              </a:rPr>
              <a:t>Surveillance of the impact over time</a:t>
            </a:r>
            <a:r>
              <a:rPr lang="en-US" b="0" u="none" baseline="0" dirty="0">
                <a:latin typeface="+mn-lt"/>
              </a:rPr>
              <a:t> </a:t>
            </a:r>
            <a:r>
              <a:rPr lang="en-US" b="0" u="none" dirty="0">
                <a:latin typeface="+mn-lt"/>
              </a:rPr>
              <a:t>(e.g., tracking of smoking rates, BMI of children, screening).</a:t>
            </a:r>
          </a:p>
          <a:p>
            <a:pPr marL="628650" lvl="1" indent="-171450">
              <a:spcBef>
                <a:spcPts val="0"/>
              </a:spcBef>
              <a:buFont typeface="Arial" panose="020B0604020202020204" pitchFamily="34" charset="0"/>
              <a:buChar char="•"/>
            </a:pPr>
            <a:r>
              <a:rPr lang="en-US" b="0" u="none" dirty="0">
                <a:latin typeface="+mn-lt"/>
              </a:rPr>
              <a:t>Demonstrate return on investment/cost savings to justify investment of other stakeholders (e.g. </a:t>
            </a:r>
            <a:r>
              <a:rPr lang="en-US" b="0" u="none" baseline="0" dirty="0">
                <a:latin typeface="+mn-lt"/>
              </a:rPr>
              <a:t>patient reminders reduce no-show rates and lost revenue).</a:t>
            </a:r>
            <a:endParaRPr lang="en-US" b="0" u="none" dirty="0">
              <a:latin typeface="+mn-lt"/>
            </a:endParaRPr>
          </a:p>
          <a:p>
            <a:pPr marL="628650" lvl="1" indent="-171450">
              <a:spcBef>
                <a:spcPts val="0"/>
              </a:spcBef>
              <a:buFont typeface="Arial" panose="020B0604020202020204" pitchFamily="34" charset="0"/>
              <a:buChar char="•"/>
            </a:pPr>
            <a:r>
              <a:rPr lang="en-US" b="0" u="none" dirty="0">
                <a:latin typeface="+mn-lt"/>
              </a:rPr>
              <a:t>Continue partnerships or build new ones to share costs and implementation delivery (e.g.</a:t>
            </a:r>
            <a:r>
              <a:rPr lang="en-US" b="0" u="none" baseline="0" dirty="0">
                <a:latin typeface="+mn-lt"/>
              </a:rPr>
              <a:t> </a:t>
            </a:r>
            <a:r>
              <a:rPr lang="en-US" b="0" u="none" dirty="0">
                <a:latin typeface="+mn-lt"/>
              </a:rPr>
              <a:t>one group may do</a:t>
            </a:r>
            <a:r>
              <a:rPr lang="en-US" b="0" u="none" baseline="0" dirty="0">
                <a:latin typeface="+mn-lt"/>
              </a:rPr>
              <a:t> outreach and partner with a clinic to do screenings).</a:t>
            </a:r>
            <a:endParaRPr lang="en-US" b="0" u="none" dirty="0">
              <a:latin typeface="+mn-lt"/>
            </a:endParaRPr>
          </a:p>
          <a:p>
            <a:pPr>
              <a:spcBef>
                <a:spcPts val="0"/>
              </a:spcBef>
            </a:pPr>
            <a:r>
              <a:rPr lang="en-US" b="1" u="sng" dirty="0">
                <a:latin typeface="+mn-lt"/>
              </a:rPr>
              <a:t>Ask the Audience:</a:t>
            </a:r>
          </a:p>
          <a:p>
            <a:pPr marL="171450" indent="-171450">
              <a:spcBef>
                <a:spcPts val="0"/>
              </a:spcBef>
              <a:buFont typeface="Arial" panose="020B0604020202020204" pitchFamily="34" charset="0"/>
              <a:buChar char="•"/>
            </a:pPr>
            <a:r>
              <a:rPr lang="en-US" dirty="0">
                <a:latin typeface="+mn-lt"/>
              </a:rPr>
              <a:t>What are other ways you might seek</a:t>
            </a:r>
            <a:r>
              <a:rPr lang="en-US" baseline="0" dirty="0">
                <a:latin typeface="+mn-lt"/>
              </a:rPr>
              <a:t> to maintain activities long-term?</a:t>
            </a:r>
            <a:endParaRPr lang="en-US" dirty="0">
              <a:latin typeface="+mn-lt"/>
            </a:endParaRPr>
          </a:p>
        </p:txBody>
      </p:sp>
      <p:sp>
        <p:nvSpPr>
          <p:cNvPr id="1198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ea typeface="MS PGothic" pitchFamily="34" charset="-128"/>
              </a:defRPr>
            </a:lvl1pPr>
            <a:lvl2pPr marL="742950" indent="-285750">
              <a:defRPr sz="2400">
                <a:solidFill>
                  <a:schemeClr val="tx1"/>
                </a:solidFill>
                <a:latin typeface="Times" pitchFamily="18" charset="0"/>
                <a:ea typeface="MS PGothic" pitchFamily="34" charset="-128"/>
              </a:defRPr>
            </a:lvl2pPr>
            <a:lvl3pPr marL="1143000" indent="-228600">
              <a:defRPr sz="2400">
                <a:solidFill>
                  <a:schemeClr val="tx1"/>
                </a:solidFill>
                <a:latin typeface="Times" pitchFamily="18" charset="0"/>
                <a:ea typeface="MS PGothic" pitchFamily="34" charset="-128"/>
              </a:defRPr>
            </a:lvl3pPr>
            <a:lvl4pPr marL="1600200" indent="-228600">
              <a:defRPr sz="2400">
                <a:solidFill>
                  <a:schemeClr val="tx1"/>
                </a:solidFill>
                <a:latin typeface="Times" pitchFamily="18" charset="0"/>
                <a:ea typeface="MS PGothic" pitchFamily="34" charset="-128"/>
              </a:defRPr>
            </a:lvl4pPr>
            <a:lvl5pPr marL="2057400" indent="-228600">
              <a:defRPr sz="2400">
                <a:solidFill>
                  <a:schemeClr val="tx1"/>
                </a:solidFill>
                <a:latin typeface="Times"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18" charset="0"/>
                <a:ea typeface="MS PGothic" pitchFamily="34" charset="-128"/>
              </a:defRPr>
            </a:lvl9pPr>
          </a:lstStyle>
          <a:p>
            <a:fld id="{3BADC975-D73F-476F-8F23-406501440ABB}" type="slidenum">
              <a:rPr lang="en-US" altLang="en-US" sz="1200"/>
              <a:pPr/>
              <a:t>25</a:t>
            </a:fld>
            <a:endParaRPr lang="en-US" altLang="en-US" sz="1200"/>
          </a:p>
        </p:txBody>
      </p:sp>
    </p:spTree>
    <p:extLst>
      <p:ext uri="{BB962C8B-B14F-4D97-AF65-F5344CB8AC3E}">
        <p14:creationId xmlns:p14="http://schemas.microsoft.com/office/powerpoint/2010/main" val="41021280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rPr>
              <a:t>Talking Points:</a:t>
            </a:r>
          </a:p>
          <a:p>
            <a:endParaRPr lang="en-US" dirty="0">
              <a:latin typeface="+mn-lt"/>
            </a:endParaRPr>
          </a:p>
          <a:p>
            <a:pPr marL="171450" indent="-171450">
              <a:buFont typeface="Arial" panose="020B0604020202020204" pitchFamily="34" charset="0"/>
              <a:buChar char="•"/>
            </a:pPr>
            <a:r>
              <a:rPr lang="en-US" dirty="0">
                <a:latin typeface="+mn-lt"/>
              </a:rPr>
              <a:t>Successful program implementation and evaluation requires detailed,</a:t>
            </a:r>
            <a:r>
              <a:rPr lang="en-US" baseline="0" dirty="0">
                <a:latin typeface="+mn-lt"/>
              </a:rPr>
              <a:t> </a:t>
            </a:r>
            <a:r>
              <a:rPr lang="en-US" dirty="0">
                <a:latin typeface="+mn-lt"/>
              </a:rPr>
              <a:t>advanced</a:t>
            </a:r>
            <a:r>
              <a:rPr lang="en-US" baseline="0" dirty="0">
                <a:latin typeface="+mn-lt"/>
              </a:rPr>
              <a:t> planning (i.e., </a:t>
            </a:r>
            <a:r>
              <a:rPr lang="en-US" baseline="0" dirty="0" err="1">
                <a:latin typeface="+mn-lt"/>
              </a:rPr>
              <a:t>workplans</a:t>
            </a:r>
            <a:r>
              <a:rPr lang="en-US" baseline="0" dirty="0">
                <a:latin typeface="+mn-lt"/>
              </a:rPr>
              <a:t>).</a:t>
            </a:r>
            <a:endParaRPr lang="en-US" dirty="0">
              <a:latin typeface="+mn-lt"/>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mn-lt"/>
              </a:rPr>
              <a:t>Partners and stakeholders should be involved </a:t>
            </a:r>
            <a:r>
              <a:rPr lang="en-US" baseline="0" dirty="0">
                <a:latin typeface="+mn-lt"/>
              </a:rPr>
              <a:t>from the beginning to implement with quality and higher levels of fidelity.</a:t>
            </a:r>
          </a:p>
          <a:p>
            <a:pPr marL="171450" indent="-171450">
              <a:buFont typeface="Arial" panose="020B0604020202020204" pitchFamily="34" charset="0"/>
              <a:buChar char="•"/>
            </a:pPr>
            <a:r>
              <a:rPr lang="en-US" dirty="0">
                <a:latin typeface="+mn-lt"/>
              </a:rPr>
              <a:t>Planning</a:t>
            </a:r>
            <a:r>
              <a:rPr lang="en-US" baseline="0" dirty="0">
                <a:latin typeface="+mn-lt"/>
              </a:rPr>
              <a:t> for</a:t>
            </a:r>
            <a:r>
              <a:rPr lang="en-US" dirty="0">
                <a:latin typeface="+mn-lt"/>
              </a:rPr>
              <a:t> implementation should include assessing your organizational</a:t>
            </a:r>
            <a:r>
              <a:rPr lang="en-US" baseline="0" dirty="0">
                <a:latin typeface="+mn-lt"/>
              </a:rPr>
              <a:t> readiness and building capacity for readiness.</a:t>
            </a:r>
          </a:p>
          <a:p>
            <a:pPr marL="171450" indent="-171450">
              <a:buFont typeface="Arial" panose="020B0604020202020204" pitchFamily="34" charset="0"/>
              <a:buChar char="•"/>
            </a:pPr>
            <a:r>
              <a:rPr lang="en-US" dirty="0">
                <a:latin typeface="+mn-lt"/>
              </a:rPr>
              <a:t>Implementation and evaluation of EBSs can utilize</a:t>
            </a:r>
            <a:r>
              <a:rPr lang="en-US" baseline="0" dirty="0">
                <a:latin typeface="+mn-lt"/>
              </a:rPr>
              <a:t> and adapt pre-existing plans, guidance and measurement tools from the original strategy.</a:t>
            </a:r>
            <a:endParaRPr lang="en-US" dirty="0">
              <a:latin typeface="+mn-lt"/>
            </a:endParaRPr>
          </a:p>
          <a:p>
            <a:pPr marL="171450" indent="-171450">
              <a:buFont typeface="Arial" panose="020B0604020202020204" pitchFamily="34" charset="0"/>
              <a:buChar char="•"/>
            </a:pPr>
            <a:r>
              <a:rPr lang="en-US" dirty="0">
                <a:latin typeface="+mn-lt"/>
              </a:rPr>
              <a:t>Improvement cycles (like PDSA)</a:t>
            </a:r>
            <a:r>
              <a:rPr lang="en-US" baseline="0" dirty="0">
                <a:latin typeface="+mn-lt"/>
              </a:rPr>
              <a:t> can be helpful in testing changes and organizing feedback.</a:t>
            </a:r>
          </a:p>
          <a:p>
            <a:pPr marL="171450" indent="-171450">
              <a:buFont typeface="Arial" panose="020B0604020202020204" pitchFamily="34" charset="0"/>
              <a:buChar char="•"/>
            </a:pPr>
            <a:r>
              <a:rPr lang="en-US" dirty="0">
                <a:latin typeface="+mn-lt"/>
              </a:rPr>
              <a:t>We should use our evaluation finding</a:t>
            </a:r>
            <a:r>
              <a:rPr lang="en-US" baseline="0" dirty="0">
                <a:latin typeface="+mn-lt"/>
              </a:rPr>
              <a:t>s and lessons </a:t>
            </a:r>
            <a:r>
              <a:rPr lang="en-US" dirty="0">
                <a:latin typeface="+mn-lt"/>
              </a:rPr>
              <a:t>learned to plan for long-term sustainability.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26</a:t>
            </a:fld>
            <a:endParaRPr lang="en-US" dirty="0"/>
          </a:p>
        </p:txBody>
      </p:sp>
    </p:spTree>
    <p:extLst>
      <p:ext uri="{BB962C8B-B14F-4D97-AF65-F5344CB8AC3E}">
        <p14:creationId xmlns:p14="http://schemas.microsoft.com/office/powerpoint/2010/main" val="38145429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Ask the Audience:</a:t>
            </a:r>
          </a:p>
          <a:p>
            <a:r>
              <a:rPr lang="en-US"/>
              <a:t>Do you have any questions?</a:t>
            </a:r>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27</a:t>
            </a:fld>
            <a:endParaRPr lang="en-US"/>
          </a:p>
        </p:txBody>
      </p:sp>
    </p:spTree>
    <p:extLst>
      <p:ext uri="{BB962C8B-B14F-4D97-AF65-F5344CB8AC3E}">
        <p14:creationId xmlns:p14="http://schemas.microsoft.com/office/powerpoint/2010/main" val="881779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u="sng" dirty="0"/>
              <a:t>Talking Points:</a:t>
            </a:r>
          </a:p>
          <a:p>
            <a:endParaRPr lang="en-US" b="1" u="sng" dirty="0"/>
          </a:p>
          <a:p>
            <a:pPr marL="0" indent="0">
              <a:buFont typeface="Arial" panose="020B0604020202020204" pitchFamily="34" charset="0"/>
              <a:buNone/>
            </a:pPr>
            <a:r>
              <a:rPr lang="en-US" b="0" u="none" baseline="0" dirty="0">
                <a:latin typeface="+mn-lt"/>
              </a:rPr>
              <a:t>In this session, we will:</a:t>
            </a:r>
          </a:p>
          <a:p>
            <a:pPr marL="274320" indent="-274320">
              <a:lnSpc>
                <a:spcPct val="100000"/>
              </a:lnSpc>
              <a:buFont typeface="Arial" panose="020B0604020202020204" pitchFamily="34" charset="0"/>
              <a:buChar char="•"/>
            </a:pPr>
            <a:r>
              <a:rPr lang="en-US" sz="2600" dirty="0">
                <a:latin typeface="Arial" charset="0"/>
                <a:cs typeface="Arial" charset="0"/>
              </a:rPr>
              <a:t>Describe successful program implementation</a:t>
            </a:r>
          </a:p>
          <a:p>
            <a:pPr marL="274320" indent="-274320">
              <a:lnSpc>
                <a:spcPct val="100000"/>
              </a:lnSpc>
              <a:spcBef>
                <a:spcPts val="1600"/>
              </a:spcBef>
              <a:spcAft>
                <a:spcPts val="600"/>
              </a:spcAft>
              <a:buFont typeface="Arial" panose="020B0604020202020204" pitchFamily="34" charset="0"/>
              <a:buChar char="•"/>
            </a:pPr>
            <a:r>
              <a:rPr lang="en-US" altLang="en-US" sz="2600" dirty="0"/>
              <a:t>Discuss quality improvement (QI) tools to help your team plan for and implement selected strategies</a:t>
            </a:r>
          </a:p>
          <a:p>
            <a:pPr marL="274320" marR="0" indent="-274320" algn="l" defTabSz="914400" rtl="0" eaLnBrk="1" fontAlgn="auto" latinLnBrk="0" hangingPunct="1">
              <a:lnSpc>
                <a:spcPct val="100000"/>
              </a:lnSpc>
              <a:spcBef>
                <a:spcPts val="1600"/>
              </a:spcBef>
              <a:spcAft>
                <a:spcPts val="600"/>
              </a:spcAft>
              <a:buClrTx/>
              <a:buSzTx/>
              <a:buFont typeface="Arial" panose="020B0604020202020204" pitchFamily="34" charset="0"/>
              <a:buChar char="•"/>
              <a:tabLst/>
              <a:defRPr/>
            </a:pPr>
            <a:r>
              <a:rPr lang="en-US" sz="1200" dirty="0">
                <a:latin typeface="Arial" charset="0"/>
                <a:cs typeface="Arial" charset="0"/>
              </a:rPr>
              <a:t>Describe key tasks in planning, implementation, evaluation, and maintenance</a:t>
            </a:r>
          </a:p>
          <a:p>
            <a:pPr marL="274320" indent="-274320">
              <a:lnSpc>
                <a:spcPct val="100000"/>
              </a:lnSpc>
              <a:spcBef>
                <a:spcPts val="1600"/>
              </a:spcBef>
              <a:spcAft>
                <a:spcPts val="600"/>
              </a:spcAft>
              <a:buFont typeface="Arial" panose="020B0604020202020204" pitchFamily="34" charset="0"/>
              <a:buChar char="•"/>
            </a:pPr>
            <a:endParaRPr lang="en-US" b="0" u="none" baseline="0" dirty="0">
              <a:latin typeface="+mn-lt"/>
            </a:endParaRPr>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8785" indent="-287994">
              <a:defRPr sz="2400">
                <a:solidFill>
                  <a:schemeClr val="tx1"/>
                </a:solidFill>
                <a:latin typeface="Times" pitchFamily="18" charset="0"/>
              </a:defRPr>
            </a:lvl2pPr>
            <a:lvl3pPr marL="1151977" indent="-230395">
              <a:defRPr sz="2400">
                <a:solidFill>
                  <a:schemeClr val="tx1"/>
                </a:solidFill>
                <a:latin typeface="Times" pitchFamily="18" charset="0"/>
              </a:defRPr>
            </a:lvl3pPr>
            <a:lvl4pPr marL="1612768" indent="-230395">
              <a:defRPr sz="2400">
                <a:solidFill>
                  <a:schemeClr val="tx1"/>
                </a:solidFill>
                <a:latin typeface="Times" pitchFamily="18" charset="0"/>
              </a:defRPr>
            </a:lvl4pPr>
            <a:lvl5pPr marL="2073558" indent="-230395">
              <a:defRPr sz="2400">
                <a:solidFill>
                  <a:schemeClr val="tx1"/>
                </a:solidFill>
                <a:latin typeface="Times" pitchFamily="18" charset="0"/>
              </a:defRPr>
            </a:lvl5pPr>
            <a:lvl6pPr marL="2534349" indent="-230395" eaLnBrk="0" fontAlgn="base" hangingPunct="0">
              <a:spcBef>
                <a:spcPct val="0"/>
              </a:spcBef>
              <a:spcAft>
                <a:spcPct val="0"/>
              </a:spcAft>
              <a:defRPr sz="2400">
                <a:solidFill>
                  <a:schemeClr val="tx1"/>
                </a:solidFill>
                <a:latin typeface="Times" pitchFamily="18" charset="0"/>
              </a:defRPr>
            </a:lvl6pPr>
            <a:lvl7pPr marL="2995140" indent="-230395" eaLnBrk="0" fontAlgn="base" hangingPunct="0">
              <a:spcBef>
                <a:spcPct val="0"/>
              </a:spcBef>
              <a:spcAft>
                <a:spcPct val="0"/>
              </a:spcAft>
              <a:defRPr sz="2400">
                <a:solidFill>
                  <a:schemeClr val="tx1"/>
                </a:solidFill>
                <a:latin typeface="Times" pitchFamily="18" charset="0"/>
              </a:defRPr>
            </a:lvl7pPr>
            <a:lvl8pPr marL="3455930" indent="-230395" eaLnBrk="0" fontAlgn="base" hangingPunct="0">
              <a:spcBef>
                <a:spcPct val="0"/>
              </a:spcBef>
              <a:spcAft>
                <a:spcPct val="0"/>
              </a:spcAft>
              <a:defRPr sz="2400">
                <a:solidFill>
                  <a:schemeClr val="tx1"/>
                </a:solidFill>
                <a:latin typeface="Times" pitchFamily="18" charset="0"/>
              </a:defRPr>
            </a:lvl8pPr>
            <a:lvl9pPr marL="3916722" indent="-230395" eaLnBrk="0" fontAlgn="base" hangingPunct="0">
              <a:spcBef>
                <a:spcPct val="0"/>
              </a:spcBef>
              <a:spcAft>
                <a:spcPct val="0"/>
              </a:spcAft>
              <a:defRPr sz="2400">
                <a:solidFill>
                  <a:schemeClr val="tx1"/>
                </a:solidFill>
                <a:latin typeface="Times" pitchFamily="18" charset="0"/>
              </a:defRPr>
            </a:lvl9pPr>
          </a:lstStyle>
          <a:p>
            <a:fld id="{8DA88CC9-045F-4D5E-98BE-9D0F1BD50AC5}" type="slidenum">
              <a:rPr lang="en-US" sz="1300">
                <a:solidFill>
                  <a:srgbClr val="000000"/>
                </a:solidFill>
              </a:rPr>
              <a:pPr/>
              <a:t>3</a:t>
            </a:fld>
            <a:endParaRPr lang="en-US" sz="1300" dirty="0">
              <a:solidFill>
                <a:srgbClr val="000000"/>
              </a:solidFill>
            </a:endParaRPr>
          </a:p>
        </p:txBody>
      </p:sp>
    </p:spTree>
    <p:extLst>
      <p:ext uri="{BB962C8B-B14F-4D97-AF65-F5344CB8AC3E}">
        <p14:creationId xmlns:p14="http://schemas.microsoft.com/office/powerpoint/2010/main" val="592400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b="1" u="sng" dirty="0">
                <a:latin typeface="+mn-lt"/>
              </a:rPr>
              <a:t>Talking Points:</a:t>
            </a:r>
          </a:p>
          <a:p>
            <a:pPr eaLnBrk="1" hangingPunct="1">
              <a:spcBef>
                <a:spcPct val="0"/>
              </a:spcBef>
            </a:pPr>
            <a:endParaRPr lang="en-US" altLang="en-US" b="1" dirty="0">
              <a:latin typeface="Arial" panose="020B0604020202020204" pitchFamily="34" charset="0"/>
            </a:endParaRPr>
          </a:p>
          <a:p>
            <a:pPr eaLnBrk="1" hangingPunct="1">
              <a:spcBef>
                <a:spcPct val="0"/>
              </a:spcBef>
            </a:pPr>
            <a:r>
              <a:rPr lang="en-US" altLang="en-US" b="1" dirty="0">
                <a:latin typeface="Arial" panose="020B0604020202020204" pitchFamily="34" charset="0"/>
              </a:rPr>
              <a:t>Bridge:</a:t>
            </a:r>
            <a:r>
              <a:rPr lang="en-US" altLang="en-US" b="1" baseline="0" dirty="0">
                <a:latin typeface="Arial" panose="020B0604020202020204" pitchFamily="34" charset="0"/>
              </a:rPr>
              <a:t>  </a:t>
            </a:r>
            <a:r>
              <a:rPr lang="en-US" altLang="en-US" baseline="0" dirty="0">
                <a:latin typeface="Arial" panose="020B0604020202020204" pitchFamily="34" charset="0"/>
              </a:rPr>
              <a:t>What creates a positive outcome when we are implementing a strategy?</a:t>
            </a:r>
          </a:p>
          <a:p>
            <a:pPr marL="174708" indent="-174708">
              <a:spcBef>
                <a:spcPct val="0"/>
              </a:spcBef>
              <a:buFont typeface="Arial" panose="020B0604020202020204" pitchFamily="34" charset="0"/>
              <a:buChar char="•"/>
            </a:pPr>
            <a:r>
              <a:rPr lang="en-US" altLang="en-US" baseline="0" dirty="0">
                <a:latin typeface="Arial" panose="020B0604020202020204" pitchFamily="34" charset="0"/>
              </a:rPr>
              <a:t>Show the formula and discuss it</a:t>
            </a:r>
          </a:p>
          <a:p>
            <a:pPr marL="174708" indent="-174708">
              <a:spcBef>
                <a:spcPct val="0"/>
              </a:spcBef>
              <a:buFont typeface="Arial" panose="020B0604020202020204" pitchFamily="34" charset="0"/>
              <a:buChar char="•"/>
            </a:pPr>
            <a:r>
              <a:rPr lang="en-US" altLang="en-US" dirty="0">
                <a:latin typeface="Arial" panose="020B0604020202020204" pitchFamily="34" charset="0"/>
              </a:rPr>
              <a:t>If you have an effective strategy but don’t implement it effectively then you can’t expect a positive outcome.</a:t>
            </a:r>
          </a:p>
          <a:p>
            <a:pPr marL="174708" indent="-174708">
              <a:spcBef>
                <a:spcPct val="0"/>
              </a:spcBef>
              <a:buFont typeface="Arial" panose="020B0604020202020204" pitchFamily="34" charset="0"/>
              <a:buChar char="•"/>
            </a:pPr>
            <a:r>
              <a:rPr lang="en-US" altLang="en-US" dirty="0">
                <a:latin typeface="Arial" panose="020B0604020202020204" pitchFamily="34" charset="0"/>
              </a:rPr>
              <a:t>If you have an ineffective strategy and effective implementation you can’t expect positive outcomes</a:t>
            </a:r>
          </a:p>
          <a:p>
            <a:pPr eaLnBrk="1" hangingPunct="1">
              <a:spcBef>
                <a:spcPct val="0"/>
              </a:spcBef>
            </a:pPr>
            <a:endParaRPr lang="en-US" altLang="en-US" dirty="0">
              <a:latin typeface="Arial" panose="020B0604020202020204" pitchFamily="34" charset="0"/>
            </a:endParaRPr>
          </a:p>
          <a:p>
            <a:pPr eaLnBrk="1" hangingPunct="1">
              <a:spcBef>
                <a:spcPct val="0"/>
              </a:spcBef>
            </a:pPr>
            <a:r>
              <a:rPr lang="en-US" altLang="en-US" b="1" dirty="0">
                <a:latin typeface="Arial" panose="020B0604020202020204" pitchFamily="34" charset="0"/>
              </a:rPr>
              <a:t>Key points:</a:t>
            </a:r>
          </a:p>
          <a:p>
            <a:pPr eaLnBrk="1" hangingPunct="1">
              <a:spcBef>
                <a:spcPct val="0"/>
              </a:spcBef>
              <a:buFontTx/>
              <a:buChar char="•"/>
            </a:pPr>
            <a:r>
              <a:rPr lang="en-US" altLang="en-US" dirty="0">
                <a:latin typeface="Arial" panose="020B0604020202020204" pitchFamily="34" charset="0"/>
              </a:rPr>
              <a:t>You must identify effective</a:t>
            </a:r>
            <a:r>
              <a:rPr lang="en-US" altLang="en-US" baseline="0" dirty="0">
                <a:latin typeface="Arial" panose="020B0604020202020204" pitchFamily="34" charset="0"/>
              </a:rPr>
              <a:t> strategies –from the Finding Evidence module,</a:t>
            </a:r>
            <a:r>
              <a:rPr lang="en-US" altLang="en-US" dirty="0">
                <a:latin typeface="Arial" panose="020B0604020202020204" pitchFamily="34" charset="0"/>
              </a:rPr>
              <a:t> with core elements.</a:t>
            </a:r>
            <a:r>
              <a:rPr lang="en-US" altLang="en-US" baseline="0" dirty="0">
                <a:latin typeface="Arial" panose="020B0604020202020204" pitchFamily="34" charset="0"/>
              </a:rPr>
              <a:t> (You have discussed how to do this in previous modules)</a:t>
            </a:r>
            <a:endParaRPr lang="en-US" altLang="en-US" dirty="0">
              <a:latin typeface="Arial" panose="020B0604020202020204" pitchFamily="34" charset="0"/>
            </a:endParaRPr>
          </a:p>
          <a:p>
            <a:pPr eaLnBrk="1" hangingPunct="1">
              <a:spcBef>
                <a:spcPct val="0"/>
              </a:spcBef>
              <a:buFontTx/>
              <a:buChar char="•"/>
            </a:pPr>
            <a:r>
              <a:rPr lang="en-US" altLang="en-US" dirty="0">
                <a:latin typeface="Arial" panose="020B0604020202020204" pitchFamily="34" charset="0"/>
              </a:rPr>
              <a:t>This module</a:t>
            </a:r>
            <a:r>
              <a:rPr lang="en-US" altLang="en-US" baseline="0" dirty="0">
                <a:latin typeface="Arial" panose="020B0604020202020204" pitchFamily="34" charset="0"/>
              </a:rPr>
              <a:t> will discuss </a:t>
            </a:r>
            <a:r>
              <a:rPr lang="en-US" altLang="en-US" dirty="0">
                <a:latin typeface="Arial" panose="020B0604020202020204" pitchFamily="34" charset="0"/>
              </a:rPr>
              <a:t>how to plan implementation efforts so they are effective. </a:t>
            </a:r>
          </a:p>
          <a:p>
            <a:pPr eaLnBrk="1" hangingPunct="1">
              <a:spcBef>
                <a:spcPct val="0"/>
              </a:spcBef>
            </a:pPr>
            <a:endParaRPr lang="en-US" altLang="en-US" dirty="0">
              <a:latin typeface="Arial" panose="020B0604020202020204" pitchFamily="34" charset="0"/>
            </a:endParaRPr>
          </a:p>
          <a:p>
            <a:pPr eaLnBrk="1" hangingPunct="1">
              <a:spcBef>
                <a:spcPct val="0"/>
              </a:spcBef>
            </a:pPr>
            <a:endParaRPr lang="en-US" altLang="en-US" dirty="0">
              <a:latin typeface="Arial" panose="020B0604020202020204" pitchFamily="34" charset="0"/>
            </a:endParaRPr>
          </a:p>
          <a:p>
            <a:pPr eaLnBrk="1" hangingPunct="1">
              <a:spcBef>
                <a:spcPct val="0"/>
              </a:spcBef>
            </a:pPr>
            <a:endParaRPr lang="en-US" altLang="en-US" dirty="0">
              <a:latin typeface="Arial" panose="020B0604020202020204" pitchFamily="34" charset="0"/>
            </a:endParaRPr>
          </a:p>
        </p:txBody>
      </p:sp>
      <p:sp>
        <p:nvSpPr>
          <p:cNvPr id="48132" name="Slide Number Placeholder 3"/>
          <p:cNvSpPr>
            <a:spLocks noGrp="1"/>
          </p:cNvSpPr>
          <p:nvPr>
            <p:ph type="sldNum" sz="quarter" idx="5"/>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57066" indent="-291179" eaLnBrk="0" hangingPunct="0">
              <a:defRPr>
                <a:solidFill>
                  <a:schemeClr val="tx1"/>
                </a:solidFill>
                <a:latin typeface="Arial" panose="020B0604020202020204" pitchFamily="34" charset="0"/>
                <a:cs typeface="Arial" panose="020B0604020202020204" pitchFamily="34" charset="0"/>
              </a:defRPr>
            </a:lvl2pPr>
            <a:lvl3pPr marL="1164717" indent="-232943" eaLnBrk="0" hangingPunct="0">
              <a:defRPr>
                <a:solidFill>
                  <a:schemeClr val="tx1"/>
                </a:solidFill>
                <a:latin typeface="Arial" panose="020B0604020202020204" pitchFamily="34" charset="0"/>
                <a:cs typeface="Arial" panose="020B0604020202020204" pitchFamily="34" charset="0"/>
              </a:defRPr>
            </a:lvl3pPr>
            <a:lvl4pPr marL="1630604" indent="-232943" eaLnBrk="0" hangingPunct="0">
              <a:defRPr>
                <a:solidFill>
                  <a:schemeClr val="tx1"/>
                </a:solidFill>
                <a:latin typeface="Arial" panose="020B0604020202020204" pitchFamily="34" charset="0"/>
                <a:cs typeface="Arial" panose="020B0604020202020204" pitchFamily="34" charset="0"/>
              </a:defRPr>
            </a:lvl4pPr>
            <a:lvl5pPr marL="2096491" indent="-232943" eaLnBrk="0" hangingPunct="0">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B171959-035D-4AB7-BCC8-ADC75119721D}" type="slidenum">
              <a:rPr lang="en-US" altLang="en-US">
                <a:latin typeface="Calibri" panose="020F0502020204030204" pitchFamily="34" charset="0"/>
              </a:rPr>
              <a:pPr eaLnBrk="1" hangingPunct="1"/>
              <a:t>4</a:t>
            </a:fld>
            <a:endParaRPr lang="en-US" altLang="en-US" dirty="0">
              <a:latin typeface="Calibri" panose="020F0502020204030204" pitchFamily="34" charset="0"/>
            </a:endParaRPr>
          </a:p>
        </p:txBody>
      </p:sp>
    </p:spTree>
    <p:extLst>
      <p:ext uri="{BB962C8B-B14F-4D97-AF65-F5344CB8AC3E}">
        <p14:creationId xmlns:p14="http://schemas.microsoft.com/office/powerpoint/2010/main" val="3578526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latin typeface="+mn-lt"/>
              </a:rPr>
              <a:t>Talking Points:</a:t>
            </a:r>
          </a:p>
          <a:p>
            <a:endParaRPr lang="en-US" dirty="0">
              <a:latin typeface="+mn-lt"/>
            </a:endParaRPr>
          </a:p>
          <a:p>
            <a:pPr marL="171450" indent="-171450">
              <a:buFont typeface="Arial" panose="020B0604020202020204" pitchFamily="34" charset="0"/>
              <a:buChar char="•"/>
            </a:pPr>
            <a:r>
              <a:rPr lang="en-US" dirty="0">
                <a:latin typeface="+mn-lt"/>
              </a:rPr>
              <a:t>As you plan an</a:t>
            </a:r>
            <a:r>
              <a:rPr lang="en-US" baseline="0" dirty="0">
                <a:latin typeface="+mn-lt"/>
              </a:rPr>
              <a:t> implementation work plan, keep in mind there are certain characteristics that lead to implementation quality and higher levels of fidelity, as discussed in the previous session.</a:t>
            </a:r>
          </a:p>
          <a:p>
            <a:endParaRPr lang="en-US" dirty="0">
              <a:latin typeface="+mn-lt"/>
            </a:endParaRPr>
          </a:p>
          <a:p>
            <a:pPr marL="171450" indent="-171450">
              <a:buFont typeface="Arial" panose="020B0604020202020204" pitchFamily="34" charset="0"/>
              <a:buChar char="•"/>
            </a:pPr>
            <a:r>
              <a:rPr lang="en-US" dirty="0">
                <a:latin typeface="+mn-lt"/>
              </a:rPr>
              <a:t>Community level engagement (funding, policy, politics) – A</a:t>
            </a:r>
            <a:r>
              <a:rPr lang="en-US" baseline="0" dirty="0">
                <a:latin typeface="+mn-lt"/>
              </a:rPr>
              <a:t> supportive community environment is important. This may include </a:t>
            </a:r>
            <a:r>
              <a:rPr lang="en-US" dirty="0">
                <a:latin typeface="+mn-lt"/>
              </a:rPr>
              <a:t>funding</a:t>
            </a:r>
            <a:r>
              <a:rPr lang="en-US" baseline="0" dirty="0">
                <a:latin typeface="+mn-lt"/>
              </a:rPr>
              <a:t> support from leaders, supportive pre-existing policies, or a political dynamic that facilitates your work. </a:t>
            </a:r>
            <a:r>
              <a:rPr lang="en-US" dirty="0">
                <a:latin typeface="+mn-lt"/>
              </a:rPr>
              <a:t/>
            </a:r>
            <a:br>
              <a:rPr lang="en-US" dirty="0">
                <a:latin typeface="+mn-lt"/>
              </a:rPr>
            </a:br>
            <a:endParaRPr lang="en-US" dirty="0">
              <a:latin typeface="+mn-lt"/>
            </a:endParaRPr>
          </a:p>
          <a:p>
            <a:pPr marL="171450" indent="-171450">
              <a:buFont typeface="Arial" panose="020B0604020202020204" pitchFamily="34" charset="0"/>
              <a:buChar char="•"/>
            </a:pPr>
            <a:r>
              <a:rPr lang="en-US" dirty="0">
                <a:latin typeface="+mn-lt"/>
              </a:rPr>
              <a:t>Provider/implementer characteristics – The key individuals</a:t>
            </a:r>
            <a:r>
              <a:rPr lang="en-US" baseline="0" dirty="0">
                <a:latin typeface="+mn-lt"/>
              </a:rPr>
              <a:t> involved can affect implementation quality. The champions, main stakeholders, and especially the implementers need to see the:</a:t>
            </a:r>
            <a:endParaRPr lang="en-US" dirty="0">
              <a:latin typeface="+mn-lt"/>
            </a:endParaRPr>
          </a:p>
          <a:p>
            <a:pPr marL="628650" lvl="1" indent="-171450">
              <a:buFont typeface="Arial" panose="020B0604020202020204" pitchFamily="34" charset="0"/>
              <a:buChar char="•"/>
            </a:pPr>
            <a:r>
              <a:rPr lang="en-US" dirty="0">
                <a:latin typeface="+mn-lt"/>
              </a:rPr>
              <a:t>Need for the innovation or EBS</a:t>
            </a:r>
          </a:p>
          <a:p>
            <a:pPr marL="628650" lvl="1" indent="-171450">
              <a:buFont typeface="Arial" panose="020B0604020202020204" pitchFamily="34" charset="0"/>
              <a:buChar char="•"/>
            </a:pPr>
            <a:r>
              <a:rPr lang="en-US" dirty="0">
                <a:latin typeface="+mn-lt"/>
              </a:rPr>
              <a:t>Benefits of innovation/EBS</a:t>
            </a:r>
          </a:p>
          <a:p>
            <a:pPr marL="628650" lvl="1" indent="-171450">
              <a:buFont typeface="Arial" panose="020B0604020202020204" pitchFamily="34" charset="0"/>
              <a:buChar char="•"/>
            </a:pPr>
            <a:r>
              <a:rPr lang="en-US" dirty="0">
                <a:latin typeface="+mn-lt"/>
              </a:rPr>
              <a:t>Self-efficacy – They</a:t>
            </a:r>
            <a:r>
              <a:rPr lang="en-US" baseline="0" dirty="0">
                <a:latin typeface="+mn-lt"/>
              </a:rPr>
              <a:t> should think they are capable of delivering the EBS. </a:t>
            </a:r>
            <a:endParaRPr lang="en-US" dirty="0">
              <a:latin typeface="+mn-lt"/>
            </a:endParaRPr>
          </a:p>
          <a:p>
            <a:pPr marL="628650" lvl="1" indent="-171450">
              <a:buFont typeface="Arial" panose="020B0604020202020204" pitchFamily="34" charset="0"/>
              <a:buChar char="•"/>
            </a:pPr>
            <a:r>
              <a:rPr lang="en-US" dirty="0">
                <a:latin typeface="+mn-lt"/>
              </a:rPr>
              <a:t>Skill proficiency for implementation – They should actually</a:t>
            </a:r>
            <a:r>
              <a:rPr lang="en-US" baseline="0" dirty="0">
                <a:latin typeface="+mn-lt"/>
              </a:rPr>
              <a:t> possess the skills or training needed to implement the EBS.</a:t>
            </a:r>
            <a:endParaRPr lang="en-US" dirty="0">
              <a:latin typeface="+mn-lt"/>
            </a:endParaRPr>
          </a:p>
          <a:p>
            <a:endParaRPr lang="en-US" dirty="0"/>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5</a:t>
            </a:fld>
            <a:endParaRPr lang="en-US" dirty="0"/>
          </a:p>
        </p:txBody>
      </p:sp>
    </p:spTree>
    <p:extLst>
      <p:ext uri="{BB962C8B-B14F-4D97-AF65-F5344CB8AC3E}">
        <p14:creationId xmlns:p14="http://schemas.microsoft.com/office/powerpoint/2010/main" val="21706794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eaLnBrk="0" fontAlgn="base" hangingPunct="0">
              <a:spcBef>
                <a:spcPct val="30000"/>
              </a:spcBef>
              <a:spcAft>
                <a:spcPct val="0"/>
              </a:spcAft>
              <a:defRPr/>
            </a:pPr>
            <a:r>
              <a:rPr lang="en-US" b="1" u="sng" dirty="0">
                <a:latin typeface="+mn-lt"/>
              </a:rPr>
              <a:t>Talking Points:</a:t>
            </a:r>
          </a:p>
          <a:p>
            <a:pPr marL="174708" indent="-174708">
              <a:buFont typeface="Arial" panose="020B0604020202020204" pitchFamily="34" charset="0"/>
              <a:buChar char="•"/>
            </a:pPr>
            <a:r>
              <a:rPr lang="en-US" dirty="0">
                <a:latin typeface="+mn-lt"/>
              </a:rPr>
              <a:t>To ensure that</a:t>
            </a:r>
            <a:r>
              <a:rPr lang="en-US" baseline="0" dirty="0">
                <a:latin typeface="+mn-lt"/>
              </a:rPr>
              <a:t> a strategy is implemented effectively, it is important that a team is established to monitor and “drive” the implementation.</a:t>
            </a:r>
          </a:p>
          <a:p>
            <a:pPr marL="174708" indent="-174708">
              <a:buFont typeface="Arial" panose="020B0604020202020204" pitchFamily="34" charset="0"/>
              <a:buChar char="•"/>
            </a:pPr>
            <a:r>
              <a:rPr lang="en-US" baseline="0" dirty="0">
                <a:latin typeface="+mn-lt"/>
              </a:rPr>
              <a:t>An implementation team: </a:t>
            </a:r>
          </a:p>
          <a:p>
            <a:pPr marL="640594" lvl="1" indent="-174708">
              <a:buClr>
                <a:schemeClr val="tx2"/>
              </a:buClr>
              <a:buFont typeface="Arial" panose="020B0604020202020204" pitchFamily="34" charset="0"/>
              <a:buChar char="•"/>
              <a:defRPr/>
            </a:pPr>
            <a:r>
              <a:rPr lang="en-US" dirty="0"/>
              <a:t>Makes the strategy happen</a:t>
            </a:r>
          </a:p>
          <a:p>
            <a:pPr marL="640594" lvl="1" indent="-174708">
              <a:buClr>
                <a:schemeClr val="tx2"/>
              </a:buClr>
              <a:buFont typeface="Arial" panose="020B0604020202020204" pitchFamily="34" charset="0"/>
              <a:buChar char="•"/>
              <a:defRPr/>
            </a:pPr>
            <a:r>
              <a:rPr lang="en-US" dirty="0"/>
              <a:t>Engages stakeholders</a:t>
            </a:r>
          </a:p>
          <a:p>
            <a:pPr marL="640594" lvl="1" indent="-174708">
              <a:buClr>
                <a:schemeClr val="tx2"/>
              </a:buClr>
              <a:buFont typeface="Arial" panose="020B0604020202020204" pitchFamily="34" charset="0"/>
              <a:buChar char="•"/>
              <a:defRPr/>
            </a:pPr>
            <a:r>
              <a:rPr lang="en-US" dirty="0"/>
              <a:t>Creates readiness for strategy</a:t>
            </a:r>
          </a:p>
          <a:p>
            <a:pPr marL="640594" lvl="1" indent="-174708">
              <a:buClr>
                <a:schemeClr val="tx2"/>
              </a:buClr>
              <a:buFont typeface="Arial" panose="020B0604020202020204" pitchFamily="34" charset="0"/>
              <a:buChar char="•"/>
              <a:defRPr/>
            </a:pPr>
            <a:r>
              <a:rPr lang="en-US" dirty="0"/>
              <a:t>Ensures fidelity</a:t>
            </a:r>
          </a:p>
          <a:p>
            <a:pPr marL="640594" lvl="1" indent="-174708">
              <a:buClr>
                <a:schemeClr val="tx2"/>
              </a:buClr>
              <a:buFont typeface="Arial" panose="020B0604020202020204" pitchFamily="34" charset="0"/>
              <a:buChar char="•"/>
              <a:defRPr/>
            </a:pPr>
            <a:r>
              <a:rPr lang="en-US" dirty="0"/>
              <a:t>Provides TA and support to overcome barriers</a:t>
            </a:r>
          </a:p>
          <a:p>
            <a:pPr marL="640594" lvl="1" indent="-174708">
              <a:buClr>
                <a:schemeClr val="tx2"/>
              </a:buClr>
              <a:buFont typeface="Arial" panose="020B0604020202020204" pitchFamily="34" charset="0"/>
              <a:buChar char="•"/>
              <a:defRPr/>
            </a:pPr>
            <a:r>
              <a:rPr lang="en-US" dirty="0"/>
              <a:t>Monitors outcomes and feedback to improve implementation</a:t>
            </a:r>
          </a:p>
          <a:p>
            <a:pPr marL="174708" indent="-174708">
              <a:buFont typeface="Arial" panose="020B0604020202020204" pitchFamily="34" charset="0"/>
              <a:buChar char="•"/>
            </a:pPr>
            <a:endParaRPr lang="en-US" baseline="0" dirty="0">
              <a:latin typeface="+mn-lt"/>
            </a:endParaRPr>
          </a:p>
          <a:p>
            <a:pPr marL="174708" indent="-174708">
              <a:buFont typeface="Arial" panose="020B0604020202020204" pitchFamily="34" charset="0"/>
              <a:buChar char="•"/>
            </a:pPr>
            <a:endParaRPr lang="en-US" dirty="0">
              <a:latin typeface="+mn-lt"/>
            </a:endParaRPr>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6</a:t>
            </a:fld>
            <a:endParaRPr lang="en-US" dirty="0"/>
          </a:p>
        </p:txBody>
      </p:sp>
    </p:spTree>
    <p:extLst>
      <p:ext uri="{BB962C8B-B14F-4D97-AF65-F5344CB8AC3E}">
        <p14:creationId xmlns:p14="http://schemas.microsoft.com/office/powerpoint/2010/main" val="33047234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931774" eaLnBrk="0" fontAlgn="base" hangingPunct="0">
              <a:spcBef>
                <a:spcPct val="30000"/>
              </a:spcBef>
              <a:spcAft>
                <a:spcPct val="0"/>
              </a:spcAft>
              <a:defRPr/>
            </a:pPr>
            <a:r>
              <a:rPr lang="en-US" b="1" u="sng" dirty="0">
                <a:latin typeface="+mn-lt"/>
              </a:rPr>
              <a:t>Talking Points:</a:t>
            </a:r>
          </a:p>
          <a:p>
            <a:pPr marL="174708" indent="-174708" defTabSz="931774" eaLnBrk="0" fontAlgn="base" hangingPunct="0">
              <a:spcBef>
                <a:spcPct val="30000"/>
              </a:spcBef>
              <a:spcAft>
                <a:spcPct val="0"/>
              </a:spcAft>
              <a:buFont typeface="Arial" panose="020B0604020202020204" pitchFamily="34" charset="0"/>
              <a:buChar char="•"/>
              <a:defRPr/>
            </a:pPr>
            <a:r>
              <a:rPr lang="en-US" b="0" u="none" dirty="0">
                <a:latin typeface="+mn-lt"/>
              </a:rPr>
              <a:t>The</a:t>
            </a:r>
            <a:r>
              <a:rPr lang="en-US" b="0" u="none" baseline="0" dirty="0">
                <a:latin typeface="+mn-lt"/>
              </a:rPr>
              <a:t> following is a list of “implementation characteristics” that is important for a successful team.  </a:t>
            </a:r>
          </a:p>
          <a:p>
            <a:pPr marL="640594" lvl="1" indent="-174708">
              <a:buClr>
                <a:schemeClr val="tx2"/>
              </a:buClr>
              <a:buFont typeface="Arial" panose="020B0604020202020204" pitchFamily="34" charset="0"/>
              <a:buChar char="•"/>
              <a:defRPr/>
            </a:pPr>
            <a:r>
              <a:rPr lang="en-US" altLang="en-US" dirty="0"/>
              <a:t>Content Expertise:  your team should</a:t>
            </a:r>
            <a:r>
              <a:rPr lang="en-US" altLang="en-US" baseline="0" dirty="0"/>
              <a:t> consist of someone who is knowledgeable about the strategy and can ensure it is </a:t>
            </a:r>
            <a:r>
              <a:rPr lang="en-US" altLang="en-US" dirty="0"/>
              <a:t>implemented with fidelity</a:t>
            </a:r>
          </a:p>
          <a:p>
            <a:pPr marL="640594" lvl="1" indent="-174708">
              <a:buClr>
                <a:schemeClr val="tx2"/>
              </a:buClr>
              <a:buFont typeface="Arial" panose="020B0604020202020204" pitchFamily="34" charset="0"/>
              <a:buChar char="•"/>
              <a:defRPr/>
            </a:pPr>
            <a:r>
              <a:rPr lang="en-US" altLang="en-US" dirty="0"/>
              <a:t>Program Management: your team should consist of someone who has program management skills to monitor the timeline and</a:t>
            </a:r>
            <a:r>
              <a:rPr lang="en-US" altLang="en-US" baseline="0" dirty="0"/>
              <a:t> budget of the strategy</a:t>
            </a:r>
            <a:endParaRPr lang="en-US" altLang="en-US" dirty="0"/>
          </a:p>
          <a:p>
            <a:pPr marL="640594" lvl="1" indent="-174708">
              <a:buClr>
                <a:schemeClr val="tx2"/>
              </a:buClr>
              <a:buFont typeface="Arial" panose="020B0604020202020204" pitchFamily="34" charset="0"/>
              <a:buChar char="•"/>
              <a:defRPr/>
            </a:pPr>
            <a:r>
              <a:rPr lang="en-US" altLang="en-US" dirty="0"/>
              <a:t>Quality Improvement:  your team should consist of someone who can monitor the data with</a:t>
            </a:r>
            <a:r>
              <a:rPr lang="en-US" altLang="en-US" baseline="0" dirty="0"/>
              <a:t> frequency and help the team c</a:t>
            </a:r>
            <a:r>
              <a:rPr lang="en-US" altLang="en-US" dirty="0"/>
              <a:t>ontinuously adapt the implementation process to ensure it is successful </a:t>
            </a:r>
          </a:p>
          <a:p>
            <a:pPr marL="640594" lvl="1" indent="-174708">
              <a:buClr>
                <a:schemeClr val="tx2"/>
              </a:buClr>
              <a:buFont typeface="Arial" panose="020B0604020202020204" pitchFamily="34" charset="0"/>
              <a:buChar char="•"/>
              <a:defRPr/>
            </a:pPr>
            <a:r>
              <a:rPr lang="en-US" altLang="en-US" dirty="0"/>
              <a:t>“Customer Perspective”: although</a:t>
            </a:r>
            <a:r>
              <a:rPr lang="en-US" altLang="en-US" baseline="0" dirty="0"/>
              <a:t> your team may not have a customer directly part of the team (however we highly recommend that if at all possible) you should think of ways to ensure the </a:t>
            </a:r>
            <a:r>
              <a:rPr lang="en-US" altLang="en-US" dirty="0"/>
              <a:t>view point of someone who will be using/impacted by the</a:t>
            </a:r>
            <a:r>
              <a:rPr lang="en-US" altLang="en-US" baseline="0" dirty="0"/>
              <a:t> strategy or</a:t>
            </a:r>
            <a:r>
              <a:rPr lang="en-US" altLang="en-US" dirty="0"/>
              <a:t> intervention give</a:t>
            </a:r>
            <a:r>
              <a:rPr lang="en-US" altLang="en-US" baseline="0" dirty="0"/>
              <a:t>s feedback and helps shape how things are implemented</a:t>
            </a:r>
            <a:endParaRPr lang="en-US" altLang="en-US" dirty="0"/>
          </a:p>
          <a:p>
            <a:pPr marL="640594" lvl="1" indent="-174708">
              <a:buClr>
                <a:schemeClr val="tx2"/>
              </a:buClr>
              <a:buFont typeface="Arial" panose="020B0604020202020204" pitchFamily="34" charset="0"/>
              <a:buChar char="•"/>
              <a:defRPr/>
            </a:pPr>
            <a:r>
              <a:rPr lang="en-US" altLang="en-US" dirty="0"/>
              <a:t>Partner Representation-your team should</a:t>
            </a:r>
            <a:r>
              <a:rPr lang="en-US" altLang="en-US" baseline="0" dirty="0"/>
              <a:t> consists of partners that can </a:t>
            </a:r>
            <a:r>
              <a:rPr lang="en-US" altLang="en-US" dirty="0"/>
              <a:t>provide resources, expertise, and staff to implement</a:t>
            </a:r>
          </a:p>
          <a:p>
            <a:pPr eaLnBrk="1" hangingPunct="1">
              <a:spcBef>
                <a:spcPct val="0"/>
              </a:spcBef>
            </a:pPr>
            <a:endParaRPr lang="en-US" altLang="en-US" dirty="0">
              <a:latin typeface="Arial" panose="020B0604020202020204" pitchFamily="34" charset="0"/>
              <a:cs typeface="Arial" panose="020B0604020202020204" pitchFamily="34" charset="0"/>
            </a:endParaRPr>
          </a:p>
          <a:p>
            <a:pPr eaLnBrk="1" hangingPunct="1">
              <a:spcBef>
                <a:spcPct val="0"/>
              </a:spcBef>
            </a:pPr>
            <a:r>
              <a:rPr lang="en-US" altLang="en-US" dirty="0">
                <a:latin typeface="Arial" panose="020B0604020202020204" pitchFamily="34" charset="0"/>
                <a:cs typeface="Arial" panose="020B0604020202020204" pitchFamily="34" charset="0"/>
              </a:rPr>
              <a:t>A couple</a:t>
            </a:r>
            <a:r>
              <a:rPr lang="en-US" altLang="en-US" baseline="0" dirty="0">
                <a:latin typeface="Arial" panose="020B0604020202020204" pitchFamily="34" charset="0"/>
                <a:cs typeface="Arial" panose="020B0604020202020204" pitchFamily="34" charset="0"/>
              </a:rPr>
              <a:t> of tips for selecting the team:</a:t>
            </a:r>
          </a:p>
          <a:p>
            <a:pPr marL="174708" indent="-174708">
              <a:spcBef>
                <a:spcPct val="0"/>
              </a:spcBef>
              <a:buFont typeface="Arial" panose="020B0604020202020204" pitchFamily="34" charset="0"/>
              <a:buChar char="•"/>
            </a:pPr>
            <a:r>
              <a:rPr lang="en-US" altLang="en-US" baseline="0" dirty="0">
                <a:latin typeface="Arial" panose="020B0604020202020204" pitchFamily="34" charset="0"/>
                <a:cs typeface="Arial" panose="020B0604020202020204" pitchFamily="34" charset="0"/>
              </a:rPr>
              <a:t>Consider having at least 4-6 team members</a:t>
            </a:r>
          </a:p>
          <a:p>
            <a:pPr marL="174708" indent="-174708">
              <a:spcBef>
                <a:spcPct val="0"/>
              </a:spcBef>
              <a:buFont typeface="Arial" panose="020B0604020202020204" pitchFamily="34" charset="0"/>
              <a:buChar char="•"/>
            </a:pPr>
            <a:r>
              <a:rPr lang="en-US" altLang="en-US" dirty="0">
                <a:latin typeface="Arial" panose="020B0604020202020204" pitchFamily="34" charset="0"/>
                <a:cs typeface="Arial" panose="020B0604020202020204" pitchFamily="34" charset="0"/>
              </a:rPr>
              <a:t>Think about your strategy/intervention.  Make sure the team members “match” the intervention or strategy.  If you are implementing a healthy eating program in schools you would want to make sure you had school reps, parents, students, etc. on the team.</a:t>
            </a:r>
          </a:p>
          <a:p>
            <a:pPr marL="174708" indent="-174708" defTabSz="931774" fontAlgn="base">
              <a:spcBef>
                <a:spcPct val="0"/>
              </a:spcBef>
              <a:spcAft>
                <a:spcPct val="0"/>
              </a:spcAft>
              <a:buFont typeface="Arial" panose="020B0604020202020204" pitchFamily="34" charset="0"/>
              <a:buChar char="•"/>
              <a:defRPr/>
            </a:pPr>
            <a:r>
              <a:rPr lang="en-US" altLang="en-US" dirty="0">
                <a:latin typeface="Arial" panose="020B0604020202020204" pitchFamily="34" charset="0"/>
                <a:cs typeface="Arial" panose="020B0604020202020204" pitchFamily="34" charset="0"/>
              </a:rPr>
              <a:t>DON’T‘ forget to include “customers and partners.  What strategies have you used to keep customers and partners engaged and at the table?</a:t>
            </a:r>
          </a:p>
          <a:p>
            <a:pPr eaLnBrk="1" hangingPunct="1">
              <a:spcBef>
                <a:spcPct val="0"/>
              </a:spcBef>
            </a:pPr>
            <a:endParaRPr lang="en-US" altLang="en-US" dirty="0">
              <a:latin typeface="Arial" panose="020B0604020202020204" pitchFamily="34" charset="0"/>
              <a:cs typeface="Arial" panose="020B0604020202020204" pitchFamily="34" charset="0"/>
            </a:endParaRPr>
          </a:p>
          <a:p>
            <a:pPr marL="640594" lvl="1" indent="-174708">
              <a:buClr>
                <a:schemeClr val="tx2"/>
              </a:buClr>
              <a:buFont typeface="Arial" panose="020B0604020202020204" pitchFamily="34" charset="0"/>
              <a:buChar char="•"/>
              <a:defRPr/>
            </a:pPr>
            <a:endParaRPr lang="en-US" altLang="en-US" dirty="0"/>
          </a:p>
          <a:p>
            <a:pPr defTabSz="931774" eaLnBrk="0" fontAlgn="base" hangingPunct="0">
              <a:spcBef>
                <a:spcPct val="30000"/>
              </a:spcBef>
              <a:spcAft>
                <a:spcPct val="0"/>
              </a:spcAft>
              <a:defRPr/>
            </a:pPr>
            <a:endParaRPr lang="en-US" b="1" u="sng" dirty="0">
              <a:latin typeface="+mn-lt"/>
            </a:endParaRPr>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7</a:t>
            </a:fld>
            <a:endParaRPr lang="en-US" dirty="0"/>
          </a:p>
        </p:txBody>
      </p:sp>
    </p:spTree>
    <p:extLst>
      <p:ext uri="{BB962C8B-B14F-4D97-AF65-F5344CB8AC3E}">
        <p14:creationId xmlns:p14="http://schemas.microsoft.com/office/powerpoint/2010/main" val="1170712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1220788" y="708025"/>
            <a:ext cx="4725987" cy="35448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u="sng" dirty="0"/>
              <a:t>Talking Points:</a:t>
            </a:r>
          </a:p>
          <a:p>
            <a:pPr eaLnBrk="1" hangingPunct="1">
              <a:spcBef>
                <a:spcPct val="0"/>
              </a:spcBef>
            </a:pPr>
            <a:r>
              <a:rPr lang="en-US" altLang="en-US" dirty="0"/>
              <a:t>Allow participants to read the questions and answer it.  </a:t>
            </a:r>
          </a:p>
          <a:p>
            <a:pPr eaLnBrk="1" hangingPunct="1">
              <a:spcBef>
                <a:spcPct val="0"/>
              </a:spcBef>
            </a:pPr>
            <a:r>
              <a:rPr lang="en-US" altLang="en-US" dirty="0"/>
              <a:t>Answer is:  Less than 14% are effective and</a:t>
            </a:r>
            <a:r>
              <a:rPr lang="en-US" altLang="en-US" baseline="0" dirty="0"/>
              <a:t> i</a:t>
            </a:r>
            <a:r>
              <a:rPr lang="en-US" altLang="en-US" dirty="0"/>
              <a:t>t takes 7 years to</a:t>
            </a:r>
            <a:r>
              <a:rPr lang="en-US" altLang="en-US" baseline="0" dirty="0"/>
              <a:t> implement</a:t>
            </a:r>
          </a:p>
          <a:p>
            <a:pPr eaLnBrk="1" hangingPunct="1">
              <a:spcBef>
                <a:spcPct val="0"/>
              </a:spcBef>
            </a:pPr>
            <a:r>
              <a:rPr lang="en-US" altLang="en-US" dirty="0"/>
              <a:t> vs. </a:t>
            </a:r>
          </a:p>
          <a:p>
            <a:pPr eaLnBrk="1" hangingPunct="1">
              <a:spcBef>
                <a:spcPct val="0"/>
              </a:spcBef>
            </a:pPr>
            <a:r>
              <a:rPr lang="en-US" altLang="en-US" dirty="0"/>
              <a:t>An evidence-based strategy that has an</a:t>
            </a:r>
            <a:r>
              <a:rPr lang="en-US" altLang="en-US" baseline="0" dirty="0"/>
              <a:t> Implementation Team that uses proven methods in Implementation Science—they are 80% effective and it takes 3 years to implement.</a:t>
            </a:r>
          </a:p>
          <a:p>
            <a:pPr eaLnBrk="1" hangingPunct="1">
              <a:spcBef>
                <a:spcPct val="0"/>
              </a:spcBef>
            </a:pPr>
            <a:endParaRPr lang="en-US" altLang="en-US" dirty="0"/>
          </a:p>
          <a:p>
            <a:pPr eaLnBrk="1" hangingPunct="1">
              <a:spcBef>
                <a:spcPct val="0"/>
              </a:spcBef>
            </a:pPr>
            <a:r>
              <a:rPr lang="en-US" altLang="en-US" dirty="0"/>
              <a:t>Source:  NIRN </a:t>
            </a:r>
            <a:r>
              <a:rPr lang="en-US" altLang="en-US" dirty="0">
                <a:hlinkClick r:id="rId3"/>
              </a:rPr>
              <a:t>http://nirn.fpg.unc.edu/learn-implementation/implementation-stages</a:t>
            </a:r>
            <a:endParaRPr lang="en-US" altLang="en-US" dirty="0"/>
          </a:p>
        </p:txBody>
      </p:sp>
      <p:sp>
        <p:nvSpPr>
          <p:cNvPr id="57348" name="Slide Number Placeholder 3"/>
          <p:cNvSpPr>
            <a:spLocks noGrp="1"/>
          </p:cNvSpPr>
          <p:nvPr>
            <p:ph type="sldNum" sz="quarter" idx="5"/>
          </p:nvPr>
        </p:nvSpPr>
        <p:spPr bwMode="auto">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5861" indent="-286870" eaLnBrk="0" hangingPunct="0">
              <a:defRPr>
                <a:solidFill>
                  <a:schemeClr val="tx1"/>
                </a:solidFill>
                <a:latin typeface="Arial" panose="020B0604020202020204" pitchFamily="34" charset="0"/>
                <a:cs typeface="Arial" panose="020B0604020202020204" pitchFamily="34" charset="0"/>
              </a:defRPr>
            </a:lvl2pPr>
            <a:lvl3pPr marL="1147480" indent="-229496" eaLnBrk="0" hangingPunct="0">
              <a:defRPr>
                <a:solidFill>
                  <a:schemeClr val="tx1"/>
                </a:solidFill>
                <a:latin typeface="Arial" panose="020B0604020202020204" pitchFamily="34" charset="0"/>
                <a:cs typeface="Arial" panose="020B0604020202020204" pitchFamily="34" charset="0"/>
              </a:defRPr>
            </a:lvl3pPr>
            <a:lvl4pPr marL="1606471" indent="-229496" eaLnBrk="0" hangingPunct="0">
              <a:defRPr>
                <a:solidFill>
                  <a:schemeClr val="tx1"/>
                </a:solidFill>
                <a:latin typeface="Arial" panose="020B0604020202020204" pitchFamily="34" charset="0"/>
                <a:cs typeface="Arial" panose="020B0604020202020204" pitchFamily="34" charset="0"/>
              </a:defRPr>
            </a:lvl4pPr>
            <a:lvl5pPr marL="2065462" indent="-229496" eaLnBrk="0" hangingPunct="0">
              <a:defRPr>
                <a:solidFill>
                  <a:schemeClr val="tx1"/>
                </a:solidFill>
                <a:latin typeface="Arial" panose="020B0604020202020204" pitchFamily="34" charset="0"/>
                <a:cs typeface="Arial" panose="020B0604020202020204" pitchFamily="34" charset="0"/>
              </a:defRPr>
            </a:lvl5pPr>
            <a:lvl6pPr marL="2524454" indent="-22949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83446" indent="-22949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42438" indent="-22949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01429" indent="-22949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43368CF-AB68-4082-8929-7546D858F44C}" type="slidenum">
              <a:rPr lang="en-US" altLang="en-US">
                <a:latin typeface="Calibri" panose="020F0502020204030204" pitchFamily="34" charset="0"/>
              </a:rPr>
              <a:pPr eaLnBrk="1" hangingPunct="1"/>
              <a:t>8</a:t>
            </a:fld>
            <a:endParaRPr lang="en-US" altLang="en-US" dirty="0">
              <a:latin typeface="Calibri" panose="020F0502020204030204" pitchFamily="34" charset="0"/>
            </a:endParaRPr>
          </a:p>
        </p:txBody>
      </p:sp>
    </p:spTree>
    <p:extLst>
      <p:ext uri="{BB962C8B-B14F-4D97-AF65-F5344CB8AC3E}">
        <p14:creationId xmlns:p14="http://schemas.microsoft.com/office/powerpoint/2010/main" val="3562651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defTabSz="931774" eaLnBrk="0" fontAlgn="base" hangingPunct="0">
              <a:spcBef>
                <a:spcPct val="30000"/>
              </a:spcBef>
              <a:spcAft>
                <a:spcPct val="0"/>
              </a:spcAft>
              <a:defRPr/>
            </a:pPr>
            <a:r>
              <a:rPr lang="en-US" b="1" u="sng" dirty="0">
                <a:latin typeface="+mn-lt"/>
              </a:rPr>
              <a:t>Talking Points:</a:t>
            </a:r>
          </a:p>
          <a:p>
            <a:pPr marL="174708" indent="-174708">
              <a:spcBef>
                <a:spcPct val="0"/>
              </a:spcBef>
              <a:buFont typeface="Arial" panose="020B0604020202020204" pitchFamily="34" charset="0"/>
              <a:buChar char="•"/>
            </a:pPr>
            <a:r>
              <a:rPr lang="en-US" altLang="en-US" dirty="0">
                <a:latin typeface="Arial" panose="020B0604020202020204" pitchFamily="34" charset="0"/>
                <a:cs typeface="Arial" panose="020B0604020202020204" pitchFamily="34" charset="0"/>
              </a:rPr>
              <a:t>A charter is very</a:t>
            </a:r>
            <a:r>
              <a:rPr lang="en-US" altLang="en-US" baseline="0" dirty="0">
                <a:latin typeface="Arial" panose="020B0604020202020204" pitchFamily="34" charset="0"/>
                <a:cs typeface="Arial" panose="020B0604020202020204" pitchFamily="34" charset="0"/>
              </a:rPr>
              <a:t> </a:t>
            </a:r>
            <a:r>
              <a:rPr lang="en-US" altLang="en-US" dirty="0">
                <a:latin typeface="Arial" panose="020B0604020202020204" pitchFamily="34" charset="0"/>
                <a:cs typeface="Arial" panose="020B0604020202020204" pitchFamily="34" charset="0"/>
              </a:rPr>
              <a:t>valuable to help the implementation team think through and PLAN.</a:t>
            </a:r>
            <a:r>
              <a:rPr lang="en-US" altLang="en-US" baseline="0" dirty="0">
                <a:latin typeface="Arial" panose="020B0604020202020204" pitchFamily="34" charset="0"/>
                <a:cs typeface="Arial" panose="020B0604020202020204" pitchFamily="34" charset="0"/>
              </a:rPr>
              <a:t>  (Refer everyone to the template charter.)</a:t>
            </a:r>
          </a:p>
          <a:p>
            <a:pPr marL="174708" indent="-174708">
              <a:spcBef>
                <a:spcPct val="0"/>
              </a:spcBef>
              <a:buFont typeface="Arial" panose="020B0604020202020204" pitchFamily="34" charset="0"/>
              <a:buChar char="•"/>
            </a:pPr>
            <a:r>
              <a:rPr lang="en-US" altLang="en-US" baseline="0" dirty="0">
                <a:latin typeface="Arial" panose="020B0604020202020204" pitchFamily="34" charset="0"/>
                <a:cs typeface="Arial" panose="020B0604020202020204" pitchFamily="34" charset="0"/>
              </a:rPr>
              <a:t>The charter helps to plan for the following things:</a:t>
            </a:r>
            <a:endParaRPr lang="en-US" altLang="en-US" dirty="0">
              <a:latin typeface="Arial" panose="020B0604020202020204" pitchFamily="34" charset="0"/>
              <a:cs typeface="Arial" panose="020B0604020202020204" pitchFamily="34" charset="0"/>
            </a:endParaRPr>
          </a:p>
          <a:p>
            <a:pPr marL="640594" lvl="1" indent="-174708">
              <a:spcBef>
                <a:spcPct val="0"/>
              </a:spcBef>
              <a:buFont typeface="Arial" panose="020B0604020202020204" pitchFamily="34" charset="0"/>
              <a:buChar char="•"/>
            </a:pPr>
            <a:r>
              <a:rPr lang="en-US" altLang="en-US" dirty="0">
                <a:latin typeface="Arial" panose="020B0604020202020204" pitchFamily="34" charset="0"/>
                <a:cs typeface="Arial" panose="020B0604020202020204" pitchFamily="34" charset="0"/>
              </a:rPr>
              <a:t>The purpose of the</a:t>
            </a:r>
            <a:r>
              <a:rPr lang="en-US" altLang="en-US" baseline="0" dirty="0">
                <a:latin typeface="Arial" panose="020B0604020202020204" pitchFamily="34" charset="0"/>
                <a:cs typeface="Arial" panose="020B0604020202020204" pitchFamily="34" charset="0"/>
              </a:rPr>
              <a:t> program (e.g.  What’s the overall aim of the strategy/program) and h</a:t>
            </a:r>
            <a:r>
              <a:rPr lang="en-US" altLang="en-US" dirty="0">
                <a:latin typeface="Arial" panose="020B0604020202020204" pitchFamily="34" charset="0"/>
                <a:cs typeface="Arial" panose="020B0604020202020204" pitchFamily="34" charset="0"/>
              </a:rPr>
              <a:t>ow it will be rolled out</a:t>
            </a:r>
          </a:p>
          <a:p>
            <a:pPr marL="640594" lvl="1" indent="-174708">
              <a:spcBef>
                <a:spcPct val="0"/>
              </a:spcBef>
              <a:buFont typeface="Arial" panose="020B0604020202020204" pitchFamily="34" charset="0"/>
              <a:buChar char="•"/>
            </a:pPr>
            <a:r>
              <a:rPr lang="en-US" altLang="en-US" dirty="0">
                <a:latin typeface="Arial" panose="020B0604020202020204" pitchFamily="34" charset="0"/>
                <a:cs typeface="Arial" panose="020B0604020202020204" pitchFamily="34" charset="0"/>
              </a:rPr>
              <a:t>Key measures of the program (these can be</a:t>
            </a:r>
            <a:r>
              <a:rPr lang="en-US" altLang="en-US" baseline="0" dirty="0">
                <a:latin typeface="Arial" panose="020B0604020202020204" pitchFamily="34" charset="0"/>
                <a:cs typeface="Arial" panose="020B0604020202020204" pitchFamily="34" charset="0"/>
              </a:rPr>
              <a:t> a summary of evaluation metrics for the program)</a:t>
            </a:r>
            <a:endParaRPr lang="en-US" altLang="en-US" dirty="0">
              <a:latin typeface="Arial" panose="020B0604020202020204" pitchFamily="34" charset="0"/>
              <a:cs typeface="Arial" panose="020B0604020202020204" pitchFamily="34" charset="0"/>
            </a:endParaRPr>
          </a:p>
          <a:p>
            <a:pPr marL="640594" lvl="1" indent="-174708">
              <a:spcBef>
                <a:spcPct val="0"/>
              </a:spcBef>
              <a:buFont typeface="Arial" panose="020B0604020202020204" pitchFamily="34" charset="0"/>
              <a:buChar char="•"/>
            </a:pPr>
            <a:r>
              <a:rPr lang="en-US" altLang="en-US" dirty="0">
                <a:latin typeface="Arial" panose="020B0604020202020204" pitchFamily="34" charset="0"/>
                <a:cs typeface="Arial" panose="020B0604020202020204" pitchFamily="34" charset="0"/>
              </a:rPr>
              <a:t>The scope of the program</a:t>
            </a:r>
          </a:p>
          <a:p>
            <a:pPr marL="640594" lvl="1" indent="-174708">
              <a:spcBef>
                <a:spcPct val="0"/>
              </a:spcBef>
              <a:buFont typeface="Arial" panose="020B0604020202020204" pitchFamily="34" charset="0"/>
              <a:buChar char="•"/>
            </a:pPr>
            <a:r>
              <a:rPr lang="en-US" altLang="en-US" dirty="0">
                <a:latin typeface="Arial" panose="020B0604020202020204" pitchFamily="34" charset="0"/>
                <a:cs typeface="Arial" panose="020B0604020202020204" pitchFamily="34" charset="0"/>
              </a:rPr>
              <a:t>Key</a:t>
            </a:r>
            <a:r>
              <a:rPr lang="en-US" altLang="en-US" baseline="0" dirty="0">
                <a:latin typeface="Arial" panose="020B0604020202020204" pitchFamily="34" charset="0"/>
                <a:cs typeface="Arial" panose="020B0604020202020204" pitchFamily="34" charset="0"/>
              </a:rPr>
              <a:t> </a:t>
            </a:r>
            <a:r>
              <a:rPr lang="en-US" altLang="en-US" dirty="0">
                <a:latin typeface="Arial" panose="020B0604020202020204" pitchFamily="34" charset="0"/>
                <a:cs typeface="Arial" panose="020B0604020202020204" pitchFamily="34" charset="0"/>
              </a:rPr>
              <a:t>deliverables/milestones</a:t>
            </a:r>
          </a:p>
          <a:p>
            <a:pPr marL="640594" lvl="1" indent="-174708" defTabSz="931774" fontAlgn="base">
              <a:spcBef>
                <a:spcPct val="0"/>
              </a:spcBef>
              <a:spcAft>
                <a:spcPct val="0"/>
              </a:spcAft>
              <a:buFont typeface="Arial" panose="020B0604020202020204" pitchFamily="34" charset="0"/>
              <a:buChar char="•"/>
              <a:defRPr/>
            </a:pPr>
            <a:r>
              <a:rPr lang="en-US" altLang="en-US" dirty="0">
                <a:latin typeface="Arial" panose="020B0604020202020204" pitchFamily="34" charset="0"/>
                <a:cs typeface="Arial" panose="020B0604020202020204" pitchFamily="34" charset="0"/>
              </a:rPr>
              <a:t>Implementation Team members</a:t>
            </a:r>
            <a:r>
              <a:rPr lang="en-US" altLang="en-US" baseline="0" dirty="0">
                <a:latin typeface="Arial" panose="020B0604020202020204" pitchFamily="34" charset="0"/>
                <a:cs typeface="Arial" panose="020B0604020202020204" pitchFamily="34" charset="0"/>
              </a:rPr>
              <a:t> and their roles and responsibilities.  </a:t>
            </a:r>
          </a:p>
          <a:p>
            <a:pPr marL="640594" lvl="1" indent="-174708">
              <a:spcBef>
                <a:spcPct val="0"/>
              </a:spcBef>
              <a:buFont typeface="Arial" panose="020B0604020202020204" pitchFamily="34" charset="0"/>
              <a:buChar char="•"/>
            </a:pPr>
            <a:r>
              <a:rPr lang="en-US" altLang="en-US" dirty="0">
                <a:latin typeface="Arial" panose="020B0604020202020204" pitchFamily="34" charset="0"/>
                <a:cs typeface="Arial" panose="020B0604020202020204" pitchFamily="34" charset="0"/>
              </a:rPr>
              <a:t>Stakeholders of the program</a:t>
            </a:r>
          </a:p>
          <a:p>
            <a:pPr marL="174708" indent="-174708">
              <a:spcBef>
                <a:spcPct val="0"/>
              </a:spcBef>
              <a:buFont typeface="Arial" panose="020B0604020202020204" pitchFamily="34" charset="0"/>
              <a:buChar char="•"/>
            </a:pPr>
            <a:r>
              <a:rPr lang="en-US" altLang="en-US" dirty="0">
                <a:latin typeface="Arial" panose="020B0604020202020204" pitchFamily="34" charset="0"/>
                <a:cs typeface="Arial" panose="020B0604020202020204" pitchFamily="34" charset="0"/>
              </a:rPr>
              <a:t>The charter ensures</a:t>
            </a:r>
            <a:r>
              <a:rPr lang="en-US" altLang="en-US" baseline="0" dirty="0">
                <a:latin typeface="Arial" panose="020B0604020202020204" pitchFamily="34" charset="0"/>
                <a:cs typeface="Arial" panose="020B0604020202020204" pitchFamily="34" charset="0"/>
              </a:rPr>
              <a:t> the e</a:t>
            </a:r>
            <a:r>
              <a:rPr lang="en-US" altLang="en-US" dirty="0">
                <a:latin typeface="Arial" panose="020B0604020202020204" pitchFamily="34" charset="0"/>
                <a:cs typeface="Arial" panose="020B0604020202020204" pitchFamily="34" charset="0"/>
              </a:rPr>
              <a:t>ntire team has the same assumptions and helps everyone clearly define the what</a:t>
            </a:r>
            <a:r>
              <a:rPr lang="en-US" altLang="en-US" baseline="0" dirty="0">
                <a:latin typeface="Arial" panose="020B0604020202020204" pitchFamily="34" charset="0"/>
                <a:cs typeface="Arial" panose="020B0604020202020204" pitchFamily="34" charset="0"/>
              </a:rPr>
              <a:t> so that everyone is </a:t>
            </a:r>
            <a:r>
              <a:rPr lang="en-US" altLang="en-US" dirty="0">
                <a:latin typeface="Arial" panose="020B0604020202020204" pitchFamily="34" charset="0"/>
                <a:cs typeface="Arial" panose="020B0604020202020204" pitchFamily="34" charset="0"/>
              </a:rPr>
              <a:t>on the same page  </a:t>
            </a:r>
          </a:p>
          <a:p>
            <a:pPr marL="174708" indent="-174708">
              <a:spcBef>
                <a:spcPct val="0"/>
              </a:spcBef>
              <a:buFont typeface="Arial" panose="020B0604020202020204" pitchFamily="34" charset="0"/>
              <a:buChar char="•"/>
            </a:pPr>
            <a:r>
              <a:rPr lang="en-US" altLang="en-US" dirty="0">
                <a:latin typeface="Arial" panose="020B0604020202020204" pitchFamily="34" charset="0"/>
                <a:cs typeface="Arial" panose="020B0604020202020204" pitchFamily="34" charset="0"/>
              </a:rPr>
              <a:t>You can share the charter with</a:t>
            </a:r>
            <a:r>
              <a:rPr lang="en-US" altLang="en-US" baseline="0" dirty="0">
                <a:latin typeface="Arial" panose="020B0604020202020204" pitchFamily="34" charset="0"/>
                <a:cs typeface="Arial" panose="020B0604020202020204" pitchFamily="34" charset="0"/>
              </a:rPr>
              <a:t> your target audience as a “recruitment” tool as it provides them a high-level overview of the program</a:t>
            </a:r>
            <a:r>
              <a:rPr lang="en-US" altLang="en-US" dirty="0">
                <a:latin typeface="Arial" panose="020B0604020202020204" pitchFamily="34" charset="0"/>
                <a:cs typeface="Arial" panose="020B0604020202020204" pitchFamily="34" charset="0"/>
              </a:rPr>
              <a:t>  </a:t>
            </a:r>
          </a:p>
          <a:p>
            <a:pPr eaLnBrk="1" hangingPunct="1">
              <a:spcBef>
                <a:spcPct val="0"/>
              </a:spcBef>
            </a:pPr>
            <a:endParaRPr lang="en-US" altLang="en-US" dirty="0">
              <a:latin typeface="Arial" panose="020B0604020202020204" pitchFamily="34" charset="0"/>
              <a:cs typeface="Arial" panose="020B0604020202020204" pitchFamily="34" charset="0"/>
            </a:endParaRPr>
          </a:p>
          <a:p>
            <a:pPr eaLnBrk="1" hangingPunct="1">
              <a:spcBef>
                <a:spcPct val="0"/>
              </a:spcBef>
            </a:pPr>
            <a:r>
              <a:rPr lang="en-US" altLang="en-US" b="1" dirty="0">
                <a:latin typeface="Arial" panose="020B0604020202020204" pitchFamily="34" charset="0"/>
                <a:cs typeface="Arial" panose="020B0604020202020204" pitchFamily="34" charset="0"/>
              </a:rPr>
              <a:t>Share an experience:  (refer to the iMAPP program charter)</a:t>
            </a:r>
          </a:p>
          <a:p>
            <a:pPr marL="174708" indent="-174708">
              <a:spcBef>
                <a:spcPct val="0"/>
              </a:spcBef>
              <a:buFont typeface="Arial" panose="020B0604020202020204" pitchFamily="34" charset="0"/>
              <a:buChar char="•"/>
            </a:pPr>
            <a:r>
              <a:rPr lang="en-US" altLang="en-US" dirty="0">
                <a:latin typeface="Arial" panose="020B0604020202020204" pitchFamily="34" charset="0"/>
                <a:cs typeface="Arial" panose="020B0604020202020204" pitchFamily="34" charset="0"/>
              </a:rPr>
              <a:t>Anytime</a:t>
            </a:r>
            <a:r>
              <a:rPr lang="en-US" altLang="en-US" baseline="0" dirty="0">
                <a:latin typeface="Arial" panose="020B0604020202020204" pitchFamily="34" charset="0"/>
                <a:cs typeface="Arial" panose="020B0604020202020204" pitchFamily="34" charset="0"/>
              </a:rPr>
              <a:t> we receive a grant or start a new program, one of the first things we do is create a charter.  We have found that doing this uncovers all kinds of assumptions and helps the team quickly work through those assumptions.</a:t>
            </a:r>
          </a:p>
          <a:p>
            <a:pPr marL="174708" indent="-174708">
              <a:spcBef>
                <a:spcPct val="0"/>
              </a:spcBef>
              <a:buFont typeface="Arial" panose="020B0604020202020204" pitchFamily="34" charset="0"/>
              <a:buChar char="•"/>
            </a:pPr>
            <a:r>
              <a:rPr lang="en-US" altLang="en-US" baseline="0" dirty="0">
                <a:latin typeface="Arial" panose="020B0604020202020204" pitchFamily="34" charset="0"/>
                <a:cs typeface="Arial" panose="020B0604020202020204" pitchFamily="34" charset="0"/>
              </a:rPr>
              <a:t>A great example is the work we did with the Improvement Map project.  The overall aim was to begin to create an online, interactive database for Evidence-based strategies.  Upon receiving funding we put together a charter based on our assumptions. We help a meeting with the entire Improvement Map project team as well as the key funder and walked through each component of the charter. The program deliverables and project scope was a rich discussion and allowed us to share what we would be able to create and do for the specific amount of funding and time.  It was a great opportunity to openly discuss expectations.</a:t>
            </a:r>
          </a:p>
          <a:p>
            <a:pPr>
              <a:spcBef>
                <a:spcPct val="0"/>
              </a:spcBef>
            </a:pPr>
            <a:endParaRPr lang="en-US" altLang="en-US" baseline="0" dirty="0">
              <a:latin typeface="Arial" panose="020B0604020202020204" pitchFamily="34" charset="0"/>
              <a:cs typeface="Arial" panose="020B0604020202020204" pitchFamily="34" charset="0"/>
            </a:endParaRPr>
          </a:p>
          <a:p>
            <a:pPr>
              <a:spcBef>
                <a:spcPct val="0"/>
              </a:spcBef>
            </a:pPr>
            <a:r>
              <a:rPr lang="en-US" altLang="en-US" b="1" baseline="0" dirty="0">
                <a:latin typeface="Arial" panose="020B0604020202020204" pitchFamily="34" charset="0"/>
                <a:cs typeface="Arial" panose="020B0604020202020204" pitchFamily="34" charset="0"/>
              </a:rPr>
              <a:t>Participant interaction</a:t>
            </a:r>
            <a:r>
              <a:rPr lang="en-US" altLang="en-US" baseline="0" dirty="0">
                <a:latin typeface="Arial" panose="020B0604020202020204" pitchFamily="34" charset="0"/>
                <a:cs typeface="Arial" panose="020B0604020202020204" pitchFamily="34" charset="0"/>
              </a:rPr>
              <a:t>:</a:t>
            </a:r>
          </a:p>
          <a:p>
            <a:pPr marL="174708" indent="-174708">
              <a:spcBef>
                <a:spcPct val="0"/>
              </a:spcBef>
              <a:buFont typeface="Arial" panose="020B0604020202020204" pitchFamily="34" charset="0"/>
              <a:buChar char="•"/>
            </a:pPr>
            <a:r>
              <a:rPr lang="en-US" altLang="en-US" baseline="0" dirty="0">
                <a:latin typeface="Arial" panose="020B0604020202020204" pitchFamily="34" charset="0"/>
                <a:cs typeface="Arial" panose="020B0604020202020204" pitchFamily="34" charset="0"/>
              </a:rPr>
              <a:t>Ask if any of the participants have used a program charter.</a:t>
            </a:r>
          </a:p>
          <a:p>
            <a:pPr marL="174708" indent="-174708">
              <a:spcBef>
                <a:spcPct val="0"/>
              </a:spcBef>
              <a:buFont typeface="Arial" panose="020B0604020202020204" pitchFamily="34" charset="0"/>
              <a:buChar char="•"/>
            </a:pPr>
            <a:r>
              <a:rPr lang="en-US" altLang="en-US" baseline="0" dirty="0">
                <a:latin typeface="Arial" panose="020B0604020202020204" pitchFamily="34" charset="0"/>
                <a:cs typeface="Arial" panose="020B0604020202020204" pitchFamily="34" charset="0"/>
              </a:rPr>
              <a:t>If so ask them to share how they have used it, why it was helpful, and any lessons learned they would share. </a:t>
            </a:r>
          </a:p>
        </p:txBody>
      </p:sp>
      <p:sp>
        <p:nvSpPr>
          <p:cNvPr id="4" name="Slide Number Placeholder 3"/>
          <p:cNvSpPr>
            <a:spLocks noGrp="1"/>
          </p:cNvSpPr>
          <p:nvPr>
            <p:ph type="sldNum" sz="quarter" idx="10"/>
          </p:nvPr>
        </p:nvSpPr>
        <p:spPr/>
        <p:txBody>
          <a:bodyPr/>
          <a:lstStyle/>
          <a:p>
            <a:pPr>
              <a:defRPr/>
            </a:pPr>
            <a:fld id="{EAA4181A-3FA5-4B53-A7E4-BEEF052C82C7}" type="slidenum">
              <a:rPr lang="en-US" smtClean="0"/>
              <a:pPr>
                <a:defRPr/>
              </a:pPr>
              <a:t>9</a:t>
            </a:fld>
            <a:endParaRPr lang="en-US" dirty="0"/>
          </a:p>
        </p:txBody>
      </p:sp>
    </p:spTree>
    <p:extLst>
      <p:ext uri="{BB962C8B-B14F-4D97-AF65-F5344CB8AC3E}">
        <p14:creationId xmlns:p14="http://schemas.microsoft.com/office/powerpoint/2010/main" val="16511442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1.xml"/><Relationship Id="rId3" Type="http://schemas.openxmlformats.org/officeDocument/2006/relationships/image" Target="../media/image2.gif"/></Relationships>
</file>

<file path=ppt/slideLayouts/_rels/slideLayout10.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3.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4.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5.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6.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Master" Target="../slideMasters/slideMaster1.xml"/><Relationship Id="rId3" Type="http://schemas.openxmlformats.org/officeDocument/2006/relationships/image" Target="../media/image3.gi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698625"/>
          </a:xfrm>
        </p:spPr>
        <p:txBody>
          <a:bodyPr>
            <a:normAutofit/>
          </a:bodyPr>
          <a:lstStyle>
            <a:lvl1pPr>
              <a:defRPr sz="4000" b="1">
                <a:solidFill>
                  <a:schemeClr val="bg1"/>
                </a:solidFill>
                <a:latin typeface="Georgia" pitchFamily="18"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ustDataLst>
      <p:tags r:id="rId1"/>
    </p:custDataLst>
    <p:extLst>
      <p:ext uri="{BB962C8B-B14F-4D97-AF65-F5344CB8AC3E}">
        <p14:creationId xmlns:p14="http://schemas.microsoft.com/office/powerpoint/2010/main" val="2121759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chemeClr val="bg1"/>
                </a:solidFill>
                <a:latin typeface="Georgia" pitchFamily="18"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9034774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35600530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198249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518219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107250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5"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10235752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Minimal footer graphic">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userDrawn="1">
            <p:ph type="title" idx="4294967295" hasCustomPrompt="1"/>
          </p:nvPr>
        </p:nvSpPr>
        <p:spPr>
          <a:xfrm>
            <a:off x="457200" y="2590800"/>
            <a:ext cx="8229600" cy="1143000"/>
          </a:xfrm>
        </p:spPr>
        <p:txBody>
          <a:bodyPr>
            <a:normAutofit/>
          </a:bodyPr>
          <a:lstStyle/>
          <a:p>
            <a:r>
              <a:rPr lang="en-US" sz="1000" dirty="0">
                <a:solidFill>
                  <a:srgbClr val="660099"/>
                </a:solidFill>
                <a:latin typeface="Arial"/>
                <a:cs typeface="Arial"/>
              </a:rPr>
              <a:t>( minimal slide for charts/graphs/etc )</a:t>
            </a:r>
            <a:endParaRPr lang="en-US" sz="1000" dirty="0"/>
          </a:p>
        </p:txBody>
      </p:sp>
    </p:spTree>
    <p:custDataLst>
      <p:tags r:id="rId1"/>
    </p:custDataLst>
    <p:extLst>
      <p:ext uri="{BB962C8B-B14F-4D97-AF65-F5344CB8AC3E}">
        <p14:creationId xmlns:p14="http://schemas.microsoft.com/office/powerpoint/2010/main" val="3096706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1_Blank">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946303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1_Title Only">
    <p:bg>
      <p:bgPr>
        <a:blipFill dpi="0" rotWithShape="0">
          <a:blip r:embed="rId2" cstate="print">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278010"/>
            <a:ext cx="7467600" cy="1072995"/>
          </a:xfrm>
        </p:spPr>
        <p:txBody>
          <a:bodyPr/>
          <a:lstStyle/>
          <a:p>
            <a:r>
              <a:rPr lang="en-US"/>
              <a:t>Click to edit Master title style</a:t>
            </a:r>
          </a:p>
        </p:txBody>
      </p:sp>
    </p:spTree>
    <p:extLst>
      <p:ext uri="{BB962C8B-B14F-4D97-AF65-F5344CB8AC3E}">
        <p14:creationId xmlns:p14="http://schemas.microsoft.com/office/powerpoint/2010/main" val="1157940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2800">
                <a:latin typeface="Arial" pitchFamily="34" charset="0"/>
                <a:cs typeface="Arial" pitchFamily="34" charset="0"/>
              </a:defRPr>
            </a:lvl1pPr>
            <a:lvl2pPr>
              <a:defRPr sz="2600">
                <a:latin typeface="Arial" pitchFamily="34" charset="0"/>
                <a:cs typeface="Arial" pitchFamily="34" charset="0"/>
              </a:defRPr>
            </a:lvl2pPr>
            <a:lvl3pPr>
              <a:defRPr sz="24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376265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Georgia" pitchFamily="18" charset="0"/>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custDataLst>
      <p:tags r:id="rId1"/>
    </p:custDataLst>
    <p:extLst>
      <p:ext uri="{BB962C8B-B14F-4D97-AF65-F5344CB8AC3E}">
        <p14:creationId xmlns:p14="http://schemas.microsoft.com/office/powerpoint/2010/main" val="898850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normAutofit/>
          </a:bodyPr>
          <a:lstStyle>
            <a:lvl1pPr marL="342900" indent="-342900">
              <a:defRPr lang="en-US" sz="1800" kern="1200" dirty="0" smtClean="0">
                <a:solidFill>
                  <a:schemeClr val="tx1"/>
                </a:solidFill>
                <a:latin typeface="Arial" pitchFamily="34" charset="0"/>
                <a:ea typeface="+mn-ea"/>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342900" lvl="0" indent="-342900" algn="l" defTabSz="914400" rtl="0" eaLnBrk="1" latinLnBrk="0" hangingPunct="1">
              <a:spcBef>
                <a:spcPct val="20000"/>
              </a:spcBef>
              <a:buFont typeface="Arial" pitchFamily="34" charset="0"/>
              <a:buChar cha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525868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53418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4"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243834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764316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620000" cy="793750"/>
          </a:xfrm>
        </p:spPr>
        <p:txBody>
          <a:bodyPr anchor="b">
            <a:normAutofit/>
          </a:bodyPr>
          <a:lstStyle>
            <a:lvl1pPr algn="ctr">
              <a:defRPr sz="3800" b="0">
                <a:solidFill>
                  <a:schemeClr val="bg1"/>
                </a:solidFill>
                <a:latin typeface="Georgia" pitchFamily="18" charset="0"/>
              </a:defRPr>
            </a:lvl1pPr>
          </a:lstStyle>
          <a:p>
            <a:r>
              <a:rPr lang="en-US" dirty="0"/>
              <a:t>Click to edit Master title style</a:t>
            </a:r>
          </a:p>
        </p:txBody>
      </p:sp>
      <p:sp>
        <p:nvSpPr>
          <p:cNvPr id="3" name="Content Placeholder 2"/>
          <p:cNvSpPr>
            <a:spLocks noGrp="1"/>
          </p:cNvSpPr>
          <p:nvPr>
            <p:ph idx="1"/>
          </p:nvPr>
        </p:nvSpPr>
        <p:spPr>
          <a:xfrm>
            <a:off x="3575050" y="1435100"/>
            <a:ext cx="5111750" cy="46910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1800" b="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custDataLst>
      <p:tags r:id="rId1"/>
    </p:custDataLst>
    <p:extLst>
      <p:ext uri="{BB962C8B-B14F-4D97-AF65-F5344CB8AC3E}">
        <p14:creationId xmlns:p14="http://schemas.microsoft.com/office/powerpoint/2010/main" val="3240814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ustDataLst>
      <p:tags r:id="rId1"/>
    </p:custDataLst>
    <p:extLst>
      <p:ext uri="{BB962C8B-B14F-4D97-AF65-F5344CB8AC3E}">
        <p14:creationId xmlns:p14="http://schemas.microsoft.com/office/powerpoint/2010/main" val="1247703364"/>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ags" Target="../tags/tag2.xml"/><Relationship Id="rId21" Type="http://schemas.openxmlformats.org/officeDocument/2006/relationships/image" Target="../media/image1.gif"/><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20"/>
    </p:custDataLst>
    <p:extLst>
      <p:ext uri="{BB962C8B-B14F-4D97-AF65-F5344CB8AC3E}">
        <p14:creationId xmlns:p14="http://schemas.microsoft.com/office/powerpoint/2010/main" val="14083389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5" r:id="rId13"/>
    <p:sldLayoutId id="2147483679" r:id="rId14"/>
    <p:sldLayoutId id="2147483680" r:id="rId15"/>
    <p:sldLayoutId id="2147483681" r:id="rId16"/>
    <p:sldLayoutId id="2147483682" r:id="rId17"/>
    <p:sldLayoutId id="2147483684" r:id="rId18"/>
  </p:sldLayoutIdLst>
  <p:txStyles>
    <p:titleStyle>
      <a:lvl1pPr algn="ctr" defTabSz="914400" rtl="0" eaLnBrk="1" latinLnBrk="0" hangingPunct="1">
        <a:spcBef>
          <a:spcPct val="0"/>
        </a:spcBef>
        <a:buNone/>
        <a:defRPr sz="3800" b="0" kern="1200">
          <a:solidFill>
            <a:schemeClr val="bg1"/>
          </a:solidFill>
          <a:latin typeface="Georgia" panose="02040502050405020303" pitchFamily="18" charset="0"/>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5.jpg"/><Relationship Id="rId5" Type="http://schemas.openxmlformats.org/officeDocument/2006/relationships/image" Target="../media/image6.png"/><Relationship Id="rId1" Type="http://schemas.openxmlformats.org/officeDocument/2006/relationships/tags" Target="../tags/tag19.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tags" Target="../tags/tag28.xml"/><Relationship Id="rId2" Type="http://schemas.openxmlformats.org/officeDocument/2006/relationships/slideLayout" Target="../slideLayouts/slideLayout2.xml"/><Relationship Id="rId3"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image" Target="../media/image12.gif"/><Relationship Id="rId1" Type="http://schemas.openxmlformats.org/officeDocument/2006/relationships/tags" Target="../tags/tag29.x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tags" Target="../tags/tag30.xml"/><Relationship Id="rId2" Type="http://schemas.openxmlformats.org/officeDocument/2006/relationships/slideLayout" Target="../slideLayouts/slideLayout2.xml"/><Relationship Id="rId3"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17.png"/><Relationship Id="rId9" Type="http://schemas.openxmlformats.org/officeDocument/2006/relationships/image" Target="../media/image18.png"/><Relationship Id="rId1" Type="http://schemas.openxmlformats.org/officeDocument/2006/relationships/tags" Target="../tags/tag31.x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tags" Target="../tags/tag32.xml"/><Relationship Id="rId2" Type="http://schemas.openxmlformats.org/officeDocument/2006/relationships/slideLayout" Target="../slideLayouts/slideLayout2.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tags" Target="../tags/tag33.xml"/><Relationship Id="rId2" Type="http://schemas.openxmlformats.org/officeDocument/2006/relationships/slideLayout" Target="../slideLayouts/slideLayout2.xml"/><Relationship Id="rId3"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image" Target="../media/image19.jpeg"/><Relationship Id="rId1" Type="http://schemas.openxmlformats.org/officeDocument/2006/relationships/tags" Target="../tags/tag34.x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image" Target="../media/image19.jpeg"/><Relationship Id="rId1" Type="http://schemas.openxmlformats.org/officeDocument/2006/relationships/tags" Target="../tags/tag35.x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tags" Target="../tags/tag20.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image" Target="../media/image19.jpeg"/><Relationship Id="rId1" Type="http://schemas.openxmlformats.org/officeDocument/2006/relationships/tags" Target="../tags/tag36.x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tags" Target="../tags/tag37.xml"/><Relationship Id="rId2" Type="http://schemas.openxmlformats.org/officeDocument/2006/relationships/slideLayout" Target="../slideLayouts/slideLayout2.xml"/><Relationship Id="rId3"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tags" Target="../tags/tag38.xml"/><Relationship Id="rId2" Type="http://schemas.openxmlformats.org/officeDocument/2006/relationships/slideLayout" Target="../slideLayouts/slideLayout2.xml"/><Relationship Id="rId3"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tags" Target="../tags/tag39.xml"/><Relationship Id="rId2" Type="http://schemas.openxmlformats.org/officeDocument/2006/relationships/slideLayout" Target="../slideLayouts/slideLayout2.xml"/><Relationship Id="rId3"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image" Target="../media/image21.png"/><Relationship Id="rId1" Type="http://schemas.openxmlformats.org/officeDocument/2006/relationships/tags" Target="../tags/tag40.x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cdc.gov/eval/framework/" TargetMode="External"/><Relationship Id="rId4" Type="http://schemas.openxmlformats.org/officeDocument/2006/relationships/hyperlink" Target="http://www.ihi.org/Pages/default.aspx" TargetMode="External"/><Relationship Id="rId1" Type="http://schemas.openxmlformats.org/officeDocument/2006/relationships/tags" Target="../tags/tag41.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tags" Target="../tags/tag21.xml"/><Relationship Id="rId2" Type="http://schemas.openxmlformats.org/officeDocument/2006/relationships/slideLayout" Target="../slideLayouts/slideLayout2.xml"/><Relationship Id="rId3"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7.jpg"/><Relationship Id="rId1" Type="http://schemas.openxmlformats.org/officeDocument/2006/relationships/tags" Target="../tags/tag23.x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image" Target="../media/image8.jpg"/><Relationship Id="rId1" Type="http://schemas.openxmlformats.org/officeDocument/2006/relationships/tags" Target="../tags/tag24.x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1" Type="http://schemas.openxmlformats.org/officeDocument/2006/relationships/tags" Target="../tags/tag25.x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tags" Target="../tags/tag26.xml"/><Relationship Id="rId2" Type="http://schemas.openxmlformats.org/officeDocument/2006/relationships/slideLayout" Target="../slideLayouts/slideLayout2.xml"/><Relationship Id="rId3"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9.png"/><Relationship Id="rId1" Type="http://schemas.openxmlformats.org/officeDocument/2006/relationships/tags" Target="../tags/tag27.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388825" y="542925"/>
            <a:ext cx="8150225" cy="2514600"/>
          </a:xfrm>
        </p:spPr>
        <p:txBody>
          <a:bodyPr>
            <a:noAutofit/>
          </a:bodyPr>
          <a:lstStyle/>
          <a:p>
            <a:pPr algn="ctr" eaLnBrk="1" hangingPunct="1"/>
            <a:r>
              <a:rPr lang="en-US" sz="4400" b="1" dirty="0">
                <a:latin typeface="Arial" panose="020B0604020202020204" pitchFamily="34" charset="0"/>
                <a:cs typeface="Arial" panose="020B0604020202020204" pitchFamily="34" charset="0"/>
              </a:rPr>
              <a:t>Implementing </a:t>
            </a:r>
            <a:r>
              <a:rPr lang="en-US" sz="4400" dirty="0">
                <a:solidFill>
                  <a:schemeClr val="tx1"/>
                </a:solidFill>
                <a:latin typeface="Arial" panose="020B0604020202020204" pitchFamily="34" charset="0"/>
                <a:cs typeface="Arial" panose="020B0604020202020204" pitchFamily="34" charset="0"/>
              </a:rPr>
              <a:t/>
            </a:r>
            <a:br>
              <a:rPr lang="en-US" sz="4400" dirty="0">
                <a:solidFill>
                  <a:schemeClr val="tx1"/>
                </a:solidFill>
                <a:latin typeface="Arial" panose="020B0604020202020204" pitchFamily="34" charset="0"/>
                <a:cs typeface="Arial" panose="020B0604020202020204" pitchFamily="34" charset="0"/>
              </a:rPr>
            </a:br>
            <a:r>
              <a:rPr lang="en-US" sz="4400" b="1" dirty="0">
                <a:latin typeface="Arial" panose="020B0604020202020204" pitchFamily="34" charset="0"/>
                <a:cs typeface="Arial" panose="020B0604020202020204" pitchFamily="34" charset="0"/>
              </a:rPr>
              <a:t>Evidence-based </a:t>
            </a:r>
            <a:r>
              <a:rPr lang="en-US" sz="4400" dirty="0">
                <a:latin typeface="Arial" panose="020B0604020202020204" pitchFamily="34" charset="0"/>
                <a:cs typeface="Arial" panose="020B0604020202020204" pitchFamily="34" charset="0"/>
              </a:rPr>
              <a:t>Interventions</a:t>
            </a:r>
            <a:endParaRPr lang="en-US" sz="4400" b="1" dirty="0">
              <a:latin typeface="Arial" panose="020B0604020202020204" pitchFamily="34" charset="0"/>
              <a:cs typeface="Arial" panose="020B0604020202020204" pitchFamily="34" charset="0"/>
            </a:endParaRPr>
          </a:p>
        </p:txBody>
      </p:sp>
      <p:grpSp>
        <p:nvGrpSpPr>
          <p:cNvPr id="4" name="Group 3"/>
          <p:cNvGrpSpPr/>
          <p:nvPr/>
        </p:nvGrpSpPr>
        <p:grpSpPr>
          <a:xfrm>
            <a:off x="1688501" y="2876550"/>
            <a:ext cx="5547687" cy="1457632"/>
            <a:chOff x="1728788" y="3241597"/>
            <a:chExt cx="5547687" cy="1457632"/>
          </a:xfrm>
        </p:grpSpPr>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8788" y="3241597"/>
              <a:ext cx="3152775" cy="1447800"/>
            </a:xfrm>
            <a:prstGeom prst="rect">
              <a:avLst/>
            </a:prstGeom>
            <a:ln w="127000" cap="sq">
              <a:noFill/>
              <a:miter lim="800000"/>
            </a:ln>
            <a:effectLst>
              <a:outerShdw blurRad="57150" dist="50800" dir="2700000" algn="tl" rotWithShape="0">
                <a:srgbClr val="000000">
                  <a:alpha val="40000"/>
                </a:srgbClr>
              </a:outerShdw>
            </a:effectLst>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5400" y="3254477"/>
              <a:ext cx="2171075" cy="1444752"/>
            </a:xfrm>
            <a:prstGeom prst="rect">
              <a:avLst/>
            </a:prstGeom>
            <a:ln w="127000" cap="sq">
              <a:noFill/>
              <a:miter lim="800000"/>
            </a:ln>
            <a:effectLst>
              <a:outerShdw blurRad="57150" dist="50800" dir="2700000" algn="tl" rotWithShape="0">
                <a:srgbClr val="000000">
                  <a:alpha val="40000"/>
                </a:srgbClr>
              </a:outerShdw>
            </a:effectLst>
          </p:spPr>
        </p:pic>
      </p:grpSp>
      <p:sp>
        <p:nvSpPr>
          <p:cNvPr id="7" name="TextBox 6"/>
          <p:cNvSpPr txBox="1"/>
          <p:nvPr>
            <p:extLst/>
          </p:nvPr>
        </p:nvSpPr>
        <p:spPr>
          <a:xfrm>
            <a:off x="1047616" y="4472792"/>
            <a:ext cx="7438739" cy="138499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800" dirty="0"/>
              <a:t>Module created in partnership with </a:t>
            </a:r>
            <a:endParaRPr lang="en-US" sz="2800" dirty="0" smtClean="0"/>
          </a:p>
          <a:p>
            <a:pPr algn="ctr"/>
            <a:r>
              <a:rPr lang="en-US" sz="2800" dirty="0" smtClean="0"/>
              <a:t>Population </a:t>
            </a:r>
            <a:r>
              <a:rPr lang="en-US" sz="2800" dirty="0"/>
              <a:t>Improvement Partners </a:t>
            </a:r>
          </a:p>
          <a:p>
            <a:pPr algn="ctr"/>
            <a:r>
              <a:rPr lang="en-US" sz="2800" dirty="0"/>
              <a:t>www.improvepartners.org</a:t>
            </a:r>
            <a:endParaRPr sz="2800" dirty="0"/>
          </a:p>
        </p:txBody>
      </p:sp>
      <p:sp>
        <p:nvSpPr>
          <p:cNvPr id="8" name="Rectangle 7"/>
          <p:cNvSpPr/>
          <p:nvPr/>
        </p:nvSpPr>
        <p:spPr bwMode="auto">
          <a:xfrm>
            <a:off x="1306512" y="5931132"/>
            <a:ext cx="7456488" cy="550632"/>
          </a:xfrm>
          <a:prstGeom prst="rect">
            <a:avLst/>
          </a:prstGeom>
          <a:solidFill>
            <a:srgbClr val="9AE35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10" name="TextBox 9">
            <a:extLst>
              <a:ext uri="{FF2B5EF4-FFF2-40B4-BE49-F238E27FC236}">
                <a16:creationId xmlns:a16="http://schemas.microsoft.com/office/drawing/2014/main" xmlns="" id="{5DE93313-F04D-43E6-8AF5-A54EEF932D27}"/>
              </a:ext>
            </a:extLst>
          </p:cNvPr>
          <p:cNvSpPr txBox="1"/>
          <p:nvPr/>
        </p:nvSpPr>
        <p:spPr>
          <a:xfrm>
            <a:off x="1480868" y="6029325"/>
            <a:ext cx="7515961" cy="49212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latin typeface="Calibri"/>
              </a:rPr>
              <a:t>The Cancer Prevention and Control Research Network is supported by Cooperative Agreement Number 3 U48 DP005017-01S8 from the Centers for Disease Control and Prevention’s Prevention Research Centers Program and the National Cancer Institute. The content of this curriculum is based upon findings and experiences of workgroup members and does not necessarily represent the official position of the funders</a:t>
            </a:r>
            <a:r>
              <a:rPr lang="en-US" sz="1000" dirty="0">
                <a:latin typeface="Calibri"/>
              </a:rPr>
              <a:t>. </a:t>
            </a:r>
          </a:p>
        </p:txBody>
      </p:sp>
    </p:spTree>
    <p:custDataLst>
      <p:tags r:id="rId1"/>
    </p:custDataLst>
    <p:extLst>
      <p:ext uri="{BB962C8B-B14F-4D97-AF65-F5344CB8AC3E}">
        <p14:creationId xmlns:p14="http://schemas.microsoft.com/office/powerpoint/2010/main" val="27861824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a:xfrm>
            <a:off x="482600" y="259080"/>
            <a:ext cx="8763000" cy="1143000"/>
          </a:xfrm>
        </p:spPr>
        <p:txBody>
          <a:bodyPr>
            <a:normAutofit fontScale="90000"/>
          </a:bodyPr>
          <a:lstStyle/>
          <a:p>
            <a:pPr algn="l"/>
            <a:r>
              <a:rPr lang="en-US" sz="3600" dirty="0" smtClean="0">
                <a:solidFill>
                  <a:srgbClr val="FFFFFF"/>
                </a:solidFill>
                <a:latin typeface="Arial"/>
                <a:ea typeface="Arial"/>
                <a:cs typeface="Arial"/>
              </a:rPr>
              <a:t>2</a:t>
            </a:r>
            <a:r>
              <a:rPr lang="en-US" sz="3600" dirty="0">
                <a:solidFill>
                  <a:srgbClr val="FFFFFF"/>
                </a:solidFill>
                <a:latin typeface="Arial"/>
                <a:ea typeface="Arial"/>
                <a:cs typeface="Arial"/>
              </a:rPr>
              <a:t>. Assess</a:t>
            </a:r>
            <a:r>
              <a:rPr lang="en-US" sz="3600" b="0" i="0" u="none" strike="noStrike" dirty="0">
                <a:solidFill>
                  <a:srgbClr val="FFFFFF"/>
                </a:solidFill>
                <a:latin typeface="Arial"/>
                <a:ea typeface="Arial"/>
                <a:cs typeface="Arial"/>
              </a:rPr>
              <a:t> </a:t>
            </a:r>
            <a:r>
              <a:rPr lang="en-US" sz="3600" b="0" i="0" u="none" strike="noStrike" dirty="0" smtClean="0">
                <a:solidFill>
                  <a:srgbClr val="FFFFFF"/>
                </a:solidFill>
                <a:latin typeface="Arial"/>
                <a:ea typeface="Arial"/>
                <a:cs typeface="Arial"/>
              </a:rPr>
              <a:t>O</a:t>
            </a:r>
            <a:r>
              <a:rPr lang="en-US" sz="3600" dirty="0" smtClean="0">
                <a:solidFill>
                  <a:srgbClr val="FFFFFF"/>
                </a:solidFill>
                <a:latin typeface="Arial"/>
                <a:ea typeface="Arial"/>
                <a:cs typeface="Arial"/>
              </a:rPr>
              <a:t>rganization</a:t>
            </a:r>
            <a:r>
              <a:rPr lang="en-US" sz="3600" b="0" i="0" u="none" strike="noStrike" dirty="0" smtClean="0">
                <a:solidFill>
                  <a:srgbClr val="FFFFFF"/>
                </a:solidFill>
                <a:latin typeface="Arial"/>
                <a:ea typeface="Arial"/>
                <a:cs typeface="Arial"/>
              </a:rPr>
              <a:t>/C</a:t>
            </a:r>
            <a:r>
              <a:rPr lang="en-US" sz="3600" dirty="0" smtClean="0">
                <a:solidFill>
                  <a:srgbClr val="FFFFFF"/>
                </a:solidFill>
                <a:latin typeface="Arial"/>
                <a:ea typeface="Arial"/>
                <a:cs typeface="Arial"/>
              </a:rPr>
              <a:t>oalition</a:t>
            </a:r>
            <a:r>
              <a:rPr lang="en-US" sz="3600" b="0" i="0" u="none" strike="noStrike" dirty="0" smtClean="0">
                <a:solidFill>
                  <a:srgbClr val="FFFFFF"/>
                </a:solidFill>
                <a:latin typeface="Arial"/>
                <a:ea typeface="Arial"/>
                <a:cs typeface="Arial"/>
              </a:rPr>
              <a:t> Readiness</a:t>
            </a:r>
            <a:r>
              <a:rPr lang="en-US" sz="3600" b="0" i="0" dirty="0">
                <a:latin typeface="Arial"/>
                <a:ea typeface="Arial"/>
                <a:cs typeface="Arial"/>
              </a:rPr>
              <a:t>​</a:t>
            </a:r>
            <a:endParaRPr lang="en-US" sz="3600" dirty="0"/>
          </a:p>
        </p:txBody>
      </p:sp>
      <p:sp>
        <p:nvSpPr>
          <p:cNvPr id="3" name="Content Placeholder 2"/>
          <p:cNvSpPr>
            <a:spLocks noGrp="1"/>
          </p:cNvSpPr>
          <p:nvPr>
            <p:ph idx="1"/>
            <p:extLst/>
          </p:nvPr>
        </p:nvSpPr>
        <p:spPr/>
        <p:txBody>
          <a:bodyPr vert="horz" lIns="91440" tIns="45720" rIns="91440" bIns="45720" rtlCol="0" anchor="t">
            <a:normAutofit lnSpcReduction="10000"/>
          </a:bodyPr>
          <a:lstStyle/>
          <a:p>
            <a:pPr marL="0" indent="0" algn="l" rtl="0">
              <a:buNone/>
            </a:pPr>
            <a:r>
              <a:rPr lang="en-US" sz="3200" kern="1200" dirty="0">
                <a:solidFill>
                  <a:schemeClr val="tx1"/>
                </a:solidFill>
                <a:latin typeface="Arial"/>
                <a:ea typeface="+mn-ea"/>
                <a:cs typeface="Arial"/>
              </a:rPr>
              <a:t>Do you have:</a:t>
            </a:r>
          </a:p>
          <a:p>
            <a:pPr algn="l" rtl="0"/>
            <a:r>
              <a:rPr lang="en-US" sz="2800" kern="1200" dirty="0">
                <a:solidFill>
                  <a:schemeClr val="tx1"/>
                </a:solidFill>
                <a:latin typeface="Arial"/>
                <a:ea typeface="+mn-ea"/>
                <a:cs typeface="Arial"/>
              </a:rPr>
              <a:t>Supportive leaders? </a:t>
            </a:r>
          </a:p>
          <a:p>
            <a:pPr algn="l" rtl="0"/>
            <a:r>
              <a:rPr lang="en-US" sz="2800" kern="1200" dirty="0">
                <a:solidFill>
                  <a:schemeClr val="tx1"/>
                </a:solidFill>
                <a:latin typeface="Arial"/>
                <a:ea typeface="+mn-ea"/>
                <a:cs typeface="Arial"/>
              </a:rPr>
              <a:t>Engaged partners?</a:t>
            </a:r>
          </a:p>
          <a:p>
            <a:pPr algn="l" rtl="0"/>
            <a:r>
              <a:rPr lang="en-US" sz="2800" kern="1200" dirty="0">
                <a:solidFill>
                  <a:schemeClr val="tx1"/>
                </a:solidFill>
                <a:latin typeface="Arial"/>
                <a:ea typeface="+mn-ea"/>
                <a:cs typeface="Arial"/>
              </a:rPr>
              <a:t>Resources (money, staff, supplies)?</a:t>
            </a:r>
          </a:p>
          <a:p>
            <a:pPr algn="l" rtl="0"/>
            <a:r>
              <a:rPr lang="en-US" sz="2800" kern="1200" dirty="0">
                <a:solidFill>
                  <a:schemeClr val="tx1"/>
                </a:solidFill>
                <a:latin typeface="Arial"/>
                <a:ea typeface="+mn-ea"/>
                <a:cs typeface="Arial"/>
              </a:rPr>
              <a:t>Staff with knowledge, skills, and enthusiasm? </a:t>
            </a:r>
          </a:p>
          <a:p>
            <a:pPr algn="l" rtl="0"/>
            <a:r>
              <a:rPr lang="en-US" sz="2800" kern="1200" dirty="0">
                <a:solidFill>
                  <a:schemeClr val="tx1"/>
                </a:solidFill>
                <a:latin typeface="Arial"/>
                <a:ea typeface="+mn-ea"/>
                <a:cs typeface="Arial"/>
              </a:rPr>
              <a:t>Accounting and administrative structures?</a:t>
            </a:r>
          </a:p>
          <a:p>
            <a:pPr algn="l" rtl="0"/>
            <a:r>
              <a:rPr lang="en-US" sz="2800" kern="1200" dirty="0">
                <a:solidFill>
                  <a:schemeClr val="tx1"/>
                </a:solidFill>
                <a:latin typeface="Arial"/>
                <a:ea typeface="+mn-ea"/>
                <a:cs typeface="Arial"/>
              </a:rPr>
              <a:t>System for monitoring progress/evaluation?</a:t>
            </a:r>
          </a:p>
          <a:p>
            <a:pPr algn="l" rtl="0"/>
            <a:r>
              <a:rPr lang="en-US" sz="2800" kern="1200" dirty="0">
                <a:solidFill>
                  <a:schemeClr val="tx1"/>
                </a:solidFill>
                <a:latin typeface="Arial"/>
                <a:ea typeface="+mn-ea"/>
                <a:cs typeface="Arial"/>
              </a:rPr>
              <a:t>Refer to implementation guides and protocols for resources needed</a:t>
            </a:r>
            <a:endParaRPr lang="en-US" dirty="0"/>
          </a:p>
        </p:txBody>
      </p:sp>
      <p:pic>
        <p:nvPicPr>
          <p:cNvPr id="4" name="Picture 4"/>
          <p:cNvPicPr>
            <a:picLocks noChangeAspect="1"/>
          </p:cNvPicPr>
          <p:nvPr/>
        </p:nvPicPr>
        <p:blipFill>
          <a:blip r:embed="rId3"/>
          <a:stretch>
            <a:fillRect/>
          </a:stretch>
        </p:blipFill>
        <p:spPr>
          <a:xfrm>
            <a:off x="6858000" y="1638300"/>
            <a:ext cx="1695687" cy="1952898"/>
          </a:xfrm>
          <a:prstGeom prst="rect">
            <a:avLst/>
          </a:prstGeom>
        </p:spPr>
      </p:pic>
    </p:spTree>
    <p:extLst>
      <p:ext uri="{BB962C8B-B14F-4D97-AF65-F5344CB8AC3E}">
        <p14:creationId xmlns:p14="http://schemas.microsoft.com/office/powerpoint/2010/main" val="3481620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a:xfrm>
            <a:off x="533400" y="238125"/>
            <a:ext cx="8763000" cy="1143000"/>
          </a:xfrm>
        </p:spPr>
        <p:txBody>
          <a:bodyPr>
            <a:normAutofit/>
          </a:bodyPr>
          <a:lstStyle/>
          <a:p>
            <a:pPr algn="l"/>
            <a:r>
              <a:rPr lang="en-US" sz="4000" dirty="0">
                <a:latin typeface="Arial" panose="020B0604020202020204" pitchFamily="34" charset="0"/>
                <a:cs typeface="Arial" panose="020B0604020202020204" pitchFamily="34" charset="0"/>
              </a:rPr>
              <a:t>Assess Organizational Readiness</a:t>
            </a:r>
          </a:p>
        </p:txBody>
      </p:sp>
      <p:pic>
        <p:nvPicPr>
          <p:cNvPr id="4" name="Picture 4"/>
          <p:cNvPicPr>
            <a:picLocks noGrp="1" noChangeAspect="1"/>
          </p:cNvPicPr>
          <p:nvPr>
            <p:ph idx="1"/>
          </p:nvPr>
        </p:nvPicPr>
        <p:blipFill>
          <a:blip r:embed="rId3"/>
          <a:stretch>
            <a:fillRect/>
          </a:stretch>
        </p:blipFill>
        <p:spPr>
          <a:xfrm>
            <a:off x="1666875" y="1381125"/>
            <a:ext cx="5741338" cy="5439877"/>
          </a:xfrm>
          <a:prstGeom prst="rect">
            <a:avLst/>
          </a:prstGeom>
        </p:spPr>
      </p:pic>
      <p:sp>
        <p:nvSpPr>
          <p:cNvPr id="6" name="TextBox 5"/>
          <p:cNvSpPr txBox="1"/>
          <p:nvPr>
            <p:extLst/>
          </p:nvPr>
        </p:nvSpPr>
        <p:spPr>
          <a:xfrm>
            <a:off x="1895475" y="1381125"/>
            <a:ext cx="5189695" cy="400110"/>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dirty="0">
                <a:solidFill>
                  <a:srgbClr val="660099"/>
                </a:solidFill>
                <a:latin typeface="Arial"/>
              </a:rPr>
              <a:t>Readiness Checklist for Body and </a:t>
            </a:r>
            <a:r>
              <a:rPr lang="en-US" sz="2000" dirty="0" smtClean="0">
                <a:solidFill>
                  <a:srgbClr val="660099"/>
                </a:solidFill>
                <a:latin typeface="Arial"/>
              </a:rPr>
              <a:t>Soul</a:t>
            </a:r>
            <a:endParaRPr lang="en-US" sz="2400" dirty="0">
              <a:solidFill>
                <a:srgbClr val="660099"/>
              </a:solidFill>
              <a:latin typeface="Arial"/>
            </a:endParaRPr>
          </a:p>
        </p:txBody>
      </p:sp>
    </p:spTree>
    <p:extLst>
      <p:ext uri="{BB962C8B-B14F-4D97-AF65-F5344CB8AC3E}">
        <p14:creationId xmlns:p14="http://schemas.microsoft.com/office/powerpoint/2010/main" val="3756636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3285067" y="6248400"/>
            <a:ext cx="257386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en-US" altLang="en-US" sz="1800" dirty="0">
              <a:solidFill>
                <a:srgbClr val="000000"/>
              </a:solidFill>
            </a:endParaRPr>
          </a:p>
        </p:txBody>
      </p:sp>
      <p:sp>
        <p:nvSpPr>
          <p:cNvPr id="38915" name="Rectangle 4"/>
          <p:cNvSpPr>
            <a:spLocks noChangeArrowheads="1"/>
          </p:cNvSpPr>
          <p:nvPr/>
        </p:nvSpPr>
        <p:spPr bwMode="auto">
          <a:xfrm>
            <a:off x="828324" y="457200"/>
            <a:ext cx="746901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en-US" altLang="en-US" sz="1800" dirty="0">
              <a:solidFill>
                <a:srgbClr val="000000"/>
              </a:solidFill>
            </a:endParaRPr>
          </a:p>
        </p:txBody>
      </p:sp>
      <p:sp>
        <p:nvSpPr>
          <p:cNvPr id="38916" name="Rectangle 5"/>
          <p:cNvSpPr>
            <a:spLocks noChangeArrowheads="1"/>
          </p:cNvSpPr>
          <p:nvPr/>
        </p:nvSpPr>
        <p:spPr bwMode="auto">
          <a:xfrm>
            <a:off x="859369" y="5154613"/>
            <a:ext cx="64487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en-US" altLang="en-US" sz="1800" dirty="0">
              <a:solidFill>
                <a:srgbClr val="000000"/>
              </a:solidFill>
              <a:latin typeface="Arial" panose="020B0604020202020204" pitchFamily="34" charset="0"/>
            </a:endParaRPr>
          </a:p>
        </p:txBody>
      </p:sp>
      <p:sp>
        <p:nvSpPr>
          <p:cNvPr id="129030" name="Rectangle 6"/>
          <p:cNvSpPr>
            <a:spLocks noGrp="1" noChangeArrowheads="1"/>
          </p:cNvSpPr>
          <p:nvPr>
            <p:ph type="title"/>
            <p:extLst/>
          </p:nvPr>
        </p:nvSpPr>
        <p:spPr>
          <a:xfrm>
            <a:off x="372534" y="383728"/>
            <a:ext cx="8257961" cy="1143000"/>
          </a:xfrm>
        </p:spPr>
        <p:txBody>
          <a:bodyPr vert="horz" lIns="90488" tIns="44450" rIns="90488" bIns="44450" rtlCol="0" anchor="ctr">
            <a:normAutofit fontScale="90000"/>
          </a:bodyPr>
          <a:lstStyle/>
          <a:p>
            <a:pPr algn="l">
              <a:defRPr/>
            </a:pPr>
            <a:r>
              <a:rPr lang="en-US" sz="4000" dirty="0">
                <a:latin typeface="Arial" panose="020B0604020202020204" pitchFamily="34" charset="0"/>
                <a:cs typeface="Arial" panose="020B0604020202020204" pitchFamily="34" charset="0"/>
              </a:rPr>
              <a:t>3</a:t>
            </a:r>
            <a:r>
              <a:rPr lang="en-US" sz="4000" dirty="0" smtClean="0">
                <a:latin typeface="Arial" panose="020B0604020202020204" pitchFamily="34" charset="0"/>
                <a:cs typeface="Arial" panose="020B0604020202020204" pitchFamily="34" charset="0"/>
              </a:rPr>
              <a:t>. </a:t>
            </a:r>
            <a:r>
              <a:rPr lang="en-US" sz="4000" dirty="0">
                <a:latin typeface="Arial" panose="020B0604020202020204" pitchFamily="34" charset="0"/>
                <a:cs typeface="Arial" panose="020B0604020202020204" pitchFamily="34" charset="0"/>
              </a:rPr>
              <a:t>Identify Early Adopters</a:t>
            </a:r>
            <a:r>
              <a:rPr lang="en-US" sz="4000" dirty="0">
                <a:solidFill>
                  <a:schemeClr val="tx1"/>
                </a:solidFill>
                <a:latin typeface="Arial" panose="020B0604020202020204" pitchFamily="34" charset="0"/>
                <a:cs typeface="Arial" panose="020B0604020202020204" pitchFamily="34" charset="0"/>
              </a:rPr>
              <a:t/>
            </a:r>
            <a:br>
              <a:rPr lang="en-US" sz="4000" dirty="0">
                <a:solidFill>
                  <a:schemeClr val="tx1"/>
                </a:solidFill>
                <a:latin typeface="Arial" panose="020B0604020202020204" pitchFamily="34" charset="0"/>
                <a:cs typeface="Arial" panose="020B0604020202020204" pitchFamily="34" charset="0"/>
              </a:rPr>
            </a:br>
            <a:endParaRPr lang="en-US" sz="3100" b="0" dirty="0">
              <a:latin typeface="Arial" panose="020B0604020202020204" pitchFamily="34" charset="0"/>
              <a:cs typeface="Arial" panose="020B0604020202020204" pitchFamily="34" charset="0"/>
            </a:endParaRPr>
          </a:p>
        </p:txBody>
      </p:sp>
      <p:grpSp>
        <p:nvGrpSpPr>
          <p:cNvPr id="38918" name="Group 7"/>
          <p:cNvGrpSpPr>
            <a:grpSpLocks/>
          </p:cNvGrpSpPr>
          <p:nvPr/>
        </p:nvGrpSpPr>
        <p:grpSpPr bwMode="auto">
          <a:xfrm>
            <a:off x="372534" y="1447802"/>
            <a:ext cx="7851262" cy="4009789"/>
            <a:chOff x="0" y="816"/>
            <a:chExt cx="5705" cy="2564"/>
          </a:xfrm>
        </p:grpSpPr>
        <p:sp>
          <p:nvSpPr>
            <p:cNvPr id="38923" name="Rectangle 8"/>
            <p:cNvSpPr>
              <a:spLocks noChangeArrowheads="1"/>
            </p:cNvSpPr>
            <p:nvPr/>
          </p:nvSpPr>
          <p:spPr bwMode="auto">
            <a:xfrm>
              <a:off x="3036" y="2496"/>
              <a:ext cx="934" cy="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a:spcBef>
                  <a:spcPct val="50000"/>
                </a:spcBef>
                <a:buFontTx/>
                <a:buNone/>
              </a:pPr>
              <a:r>
                <a:rPr lang="en-US" altLang="en-US" sz="2400" dirty="0">
                  <a:solidFill>
                    <a:srgbClr val="000000"/>
                  </a:solidFill>
                  <a:latin typeface="Arial" panose="020B0604020202020204" pitchFamily="34" charset="0"/>
                </a:rPr>
                <a:t>Late Majority</a:t>
              </a:r>
            </a:p>
            <a:p>
              <a:pPr algn="ctr">
                <a:spcBef>
                  <a:spcPct val="50000"/>
                </a:spcBef>
                <a:buFontTx/>
                <a:buNone/>
              </a:pPr>
              <a:r>
                <a:rPr lang="en-US" altLang="en-US" sz="2400" dirty="0">
                  <a:solidFill>
                    <a:srgbClr val="000000"/>
                  </a:solidFill>
                  <a:latin typeface="Arial" panose="020B0604020202020204" pitchFamily="34" charset="0"/>
                </a:rPr>
                <a:t>35%</a:t>
              </a:r>
              <a:endParaRPr lang="en-US" altLang="en-US" sz="2400" dirty="0">
                <a:solidFill>
                  <a:srgbClr val="FFFFFF"/>
                </a:solidFill>
                <a:latin typeface="Arial" panose="020B0604020202020204" pitchFamily="34" charset="0"/>
              </a:endParaRPr>
            </a:p>
          </p:txBody>
        </p:sp>
        <p:sp>
          <p:nvSpPr>
            <p:cNvPr id="38924" name="Rectangle 9"/>
            <p:cNvSpPr>
              <a:spLocks noChangeArrowheads="1"/>
            </p:cNvSpPr>
            <p:nvPr/>
          </p:nvSpPr>
          <p:spPr bwMode="auto">
            <a:xfrm>
              <a:off x="1801" y="2448"/>
              <a:ext cx="923" cy="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a:spcBef>
                  <a:spcPct val="50000"/>
                </a:spcBef>
                <a:buFontTx/>
                <a:buNone/>
              </a:pPr>
              <a:r>
                <a:rPr lang="en-US" altLang="en-US" sz="2400" dirty="0">
                  <a:solidFill>
                    <a:srgbClr val="000000"/>
                  </a:solidFill>
                  <a:latin typeface="Arial" panose="020B0604020202020204" pitchFamily="34" charset="0"/>
                </a:rPr>
                <a:t>Early Majority</a:t>
              </a:r>
            </a:p>
            <a:p>
              <a:pPr algn="ctr">
                <a:spcBef>
                  <a:spcPct val="50000"/>
                </a:spcBef>
                <a:buFontTx/>
                <a:buNone/>
              </a:pPr>
              <a:r>
                <a:rPr lang="en-US" altLang="en-US" sz="2400" dirty="0">
                  <a:solidFill>
                    <a:srgbClr val="000000"/>
                  </a:solidFill>
                  <a:latin typeface="Arial" panose="020B0604020202020204" pitchFamily="34" charset="0"/>
                </a:rPr>
                <a:t>35%</a:t>
              </a:r>
            </a:p>
          </p:txBody>
        </p:sp>
        <p:sp>
          <p:nvSpPr>
            <p:cNvPr id="38925" name="Rectangle 10"/>
            <p:cNvSpPr>
              <a:spLocks noChangeArrowheads="1"/>
            </p:cNvSpPr>
            <p:nvPr/>
          </p:nvSpPr>
          <p:spPr bwMode="auto">
            <a:xfrm>
              <a:off x="595" y="2432"/>
              <a:ext cx="1095" cy="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a:spcBef>
                  <a:spcPct val="50000"/>
                </a:spcBef>
                <a:buFontTx/>
                <a:buNone/>
              </a:pPr>
              <a:r>
                <a:rPr lang="en-US" altLang="en-US" sz="2400" dirty="0">
                  <a:solidFill>
                    <a:srgbClr val="000000"/>
                  </a:solidFill>
                  <a:latin typeface="Arial" panose="020B0604020202020204" pitchFamily="34" charset="0"/>
                </a:rPr>
                <a:t>Early Adopters</a:t>
              </a:r>
            </a:p>
            <a:p>
              <a:pPr algn="ctr">
                <a:spcBef>
                  <a:spcPct val="50000"/>
                </a:spcBef>
                <a:buFontTx/>
                <a:buNone/>
              </a:pPr>
              <a:r>
                <a:rPr lang="en-US" altLang="en-US" sz="2400" dirty="0">
                  <a:solidFill>
                    <a:srgbClr val="000000"/>
                  </a:solidFill>
                  <a:latin typeface="Arial" panose="020B0604020202020204" pitchFamily="34" charset="0"/>
                </a:rPr>
                <a:t>13%</a:t>
              </a:r>
            </a:p>
          </p:txBody>
        </p:sp>
        <p:sp>
          <p:nvSpPr>
            <p:cNvPr id="38926" name="Rectangle 11"/>
            <p:cNvSpPr>
              <a:spLocks noChangeArrowheads="1"/>
            </p:cNvSpPr>
            <p:nvPr/>
          </p:nvSpPr>
          <p:spPr bwMode="auto">
            <a:xfrm>
              <a:off x="4172" y="2688"/>
              <a:ext cx="1533" cy="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a:spcBef>
                  <a:spcPct val="50000"/>
                </a:spcBef>
                <a:buFontTx/>
                <a:buNone/>
              </a:pPr>
              <a:r>
                <a:rPr lang="en-US" altLang="en-US" sz="2400" dirty="0">
                  <a:solidFill>
                    <a:srgbClr val="000000"/>
                  </a:solidFill>
                  <a:latin typeface="Arial" panose="020B0604020202020204" pitchFamily="34" charset="0"/>
                </a:rPr>
                <a:t>Traditionalists</a:t>
              </a:r>
            </a:p>
            <a:p>
              <a:pPr algn="ctr">
                <a:spcBef>
                  <a:spcPct val="50000"/>
                </a:spcBef>
                <a:buFontTx/>
                <a:buNone/>
              </a:pPr>
              <a:r>
                <a:rPr lang="en-US" altLang="en-US" sz="2400" dirty="0">
                  <a:solidFill>
                    <a:srgbClr val="000000"/>
                  </a:solidFill>
                  <a:latin typeface="Arial" panose="020B0604020202020204" pitchFamily="34" charset="0"/>
                </a:rPr>
                <a:t>15%</a:t>
              </a:r>
            </a:p>
          </p:txBody>
        </p:sp>
        <p:sp>
          <p:nvSpPr>
            <p:cNvPr id="38927" name="Line 12"/>
            <p:cNvSpPr>
              <a:spLocks noChangeShapeType="1"/>
            </p:cNvSpPr>
            <p:nvPr/>
          </p:nvSpPr>
          <p:spPr bwMode="auto">
            <a:xfrm>
              <a:off x="0" y="2989"/>
              <a:ext cx="5656" cy="0"/>
            </a:xfrm>
            <a:prstGeom prst="line">
              <a:avLst/>
            </a:prstGeom>
            <a:noFill/>
            <a:ln w="12699">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latin typeface="Arial" panose="020B0604020202020204" pitchFamily="34" charset="0"/>
                <a:cs typeface="Arial" panose="020B0604020202020204" pitchFamily="34" charset="0"/>
              </a:endParaRPr>
            </a:p>
          </p:txBody>
        </p:sp>
        <p:sp>
          <p:nvSpPr>
            <p:cNvPr id="38928" name="Line 13"/>
            <p:cNvSpPr>
              <a:spLocks noChangeShapeType="1"/>
            </p:cNvSpPr>
            <p:nvPr/>
          </p:nvSpPr>
          <p:spPr bwMode="auto">
            <a:xfrm flipH="1">
              <a:off x="4213" y="1968"/>
              <a:ext cx="11" cy="1006"/>
            </a:xfrm>
            <a:prstGeom prst="line">
              <a:avLst/>
            </a:prstGeom>
            <a:noFill/>
            <a:ln w="25399">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latin typeface="Arial" panose="020B0604020202020204" pitchFamily="34" charset="0"/>
                <a:cs typeface="Arial" panose="020B0604020202020204" pitchFamily="34" charset="0"/>
              </a:endParaRPr>
            </a:p>
          </p:txBody>
        </p:sp>
        <p:sp>
          <p:nvSpPr>
            <p:cNvPr id="38929" name="Line 14"/>
            <p:cNvSpPr>
              <a:spLocks noChangeShapeType="1"/>
            </p:cNvSpPr>
            <p:nvPr/>
          </p:nvSpPr>
          <p:spPr bwMode="auto">
            <a:xfrm flipH="1">
              <a:off x="1680" y="1824"/>
              <a:ext cx="0" cy="1152"/>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dirty="0">
                <a:latin typeface="Arial" panose="020B0604020202020204" pitchFamily="34" charset="0"/>
                <a:cs typeface="Arial" panose="020B0604020202020204" pitchFamily="34" charset="0"/>
              </a:endParaRPr>
            </a:p>
          </p:txBody>
        </p:sp>
        <p:sp>
          <p:nvSpPr>
            <p:cNvPr id="38930" name="Freeform 15"/>
            <p:cNvSpPr>
              <a:spLocks/>
            </p:cNvSpPr>
            <p:nvPr/>
          </p:nvSpPr>
          <p:spPr bwMode="auto">
            <a:xfrm>
              <a:off x="428" y="816"/>
              <a:ext cx="4913" cy="1840"/>
            </a:xfrm>
            <a:custGeom>
              <a:avLst/>
              <a:gdLst>
                <a:gd name="T0" fmla="*/ 0 w 5527"/>
                <a:gd name="T1" fmla="*/ 1839 h 1840"/>
                <a:gd name="T2" fmla="*/ 4 w 5527"/>
                <a:gd name="T3" fmla="*/ 1789 h 1840"/>
                <a:gd name="T4" fmla="*/ 4 w 5527"/>
                <a:gd name="T5" fmla="*/ 1740 h 1840"/>
                <a:gd name="T6" fmla="*/ 4 w 5527"/>
                <a:gd name="T7" fmla="*/ 1695 h 1840"/>
                <a:gd name="T8" fmla="*/ 4 w 5527"/>
                <a:gd name="T9" fmla="*/ 1642 h 1840"/>
                <a:gd name="T10" fmla="*/ 4 w 5527"/>
                <a:gd name="T11" fmla="*/ 1580 h 1840"/>
                <a:gd name="T12" fmla="*/ 4 w 5527"/>
                <a:gd name="T13" fmla="*/ 1496 h 1840"/>
                <a:gd name="T14" fmla="*/ 4 w 5527"/>
                <a:gd name="T15" fmla="*/ 1411 h 1840"/>
                <a:gd name="T16" fmla="*/ 5 w 5527"/>
                <a:gd name="T17" fmla="*/ 1329 h 1840"/>
                <a:gd name="T18" fmla="*/ 6 w 5527"/>
                <a:gd name="T19" fmla="*/ 1239 h 1840"/>
                <a:gd name="T20" fmla="*/ 7 w 5527"/>
                <a:gd name="T21" fmla="*/ 1147 h 1840"/>
                <a:gd name="T22" fmla="*/ 8 w 5527"/>
                <a:gd name="T23" fmla="*/ 1023 h 1840"/>
                <a:gd name="T24" fmla="*/ 9 w 5527"/>
                <a:gd name="T25" fmla="*/ 870 h 1840"/>
                <a:gd name="T26" fmla="*/ 9 w 5527"/>
                <a:gd name="T27" fmla="*/ 722 h 1840"/>
                <a:gd name="T28" fmla="*/ 10 w 5527"/>
                <a:gd name="T29" fmla="*/ 563 h 1840"/>
                <a:gd name="T30" fmla="*/ 11 w 5527"/>
                <a:gd name="T31" fmla="*/ 381 h 1840"/>
                <a:gd name="T32" fmla="*/ 11 w 5527"/>
                <a:gd name="T33" fmla="*/ 260 h 1840"/>
                <a:gd name="T34" fmla="*/ 12 w 5527"/>
                <a:gd name="T35" fmla="*/ 182 h 1840"/>
                <a:gd name="T36" fmla="*/ 12 w 5527"/>
                <a:gd name="T37" fmla="*/ 110 h 1840"/>
                <a:gd name="T38" fmla="*/ 14 w 5527"/>
                <a:gd name="T39" fmla="*/ 61 h 1840"/>
                <a:gd name="T40" fmla="*/ 14 w 5527"/>
                <a:gd name="T41" fmla="*/ 29 h 1840"/>
                <a:gd name="T42" fmla="*/ 14 w 5527"/>
                <a:gd name="T43" fmla="*/ 8 h 1840"/>
                <a:gd name="T44" fmla="*/ 16 w 5527"/>
                <a:gd name="T45" fmla="*/ 0 h 1840"/>
                <a:gd name="T46" fmla="*/ 16 w 5527"/>
                <a:gd name="T47" fmla="*/ 8 h 1840"/>
                <a:gd name="T48" fmla="*/ 18 w 5527"/>
                <a:gd name="T49" fmla="*/ 29 h 1840"/>
                <a:gd name="T50" fmla="*/ 18 w 5527"/>
                <a:gd name="T51" fmla="*/ 61 h 1840"/>
                <a:gd name="T52" fmla="*/ 18 w 5527"/>
                <a:gd name="T53" fmla="*/ 110 h 1840"/>
                <a:gd name="T54" fmla="*/ 20 w 5527"/>
                <a:gd name="T55" fmla="*/ 182 h 1840"/>
                <a:gd name="T56" fmla="*/ 20 w 5527"/>
                <a:gd name="T57" fmla="*/ 260 h 1840"/>
                <a:gd name="T58" fmla="*/ 20 w 5527"/>
                <a:gd name="T59" fmla="*/ 381 h 1840"/>
                <a:gd name="T60" fmla="*/ 20 w 5527"/>
                <a:gd name="T61" fmla="*/ 563 h 1840"/>
                <a:gd name="T62" fmla="*/ 22 w 5527"/>
                <a:gd name="T63" fmla="*/ 722 h 1840"/>
                <a:gd name="T64" fmla="*/ 22 w 5527"/>
                <a:gd name="T65" fmla="*/ 870 h 1840"/>
                <a:gd name="T66" fmla="*/ 23 w 5527"/>
                <a:gd name="T67" fmla="*/ 1023 h 1840"/>
                <a:gd name="T68" fmla="*/ 23 w 5527"/>
                <a:gd name="T69" fmla="*/ 1147 h 1840"/>
                <a:gd name="T70" fmla="*/ 25 w 5527"/>
                <a:gd name="T71" fmla="*/ 1239 h 1840"/>
                <a:gd name="T72" fmla="*/ 25 w 5527"/>
                <a:gd name="T73" fmla="*/ 1329 h 1840"/>
                <a:gd name="T74" fmla="*/ 26 w 5527"/>
                <a:gd name="T75" fmla="*/ 1411 h 1840"/>
                <a:gd name="T76" fmla="*/ 26 w 5527"/>
                <a:gd name="T77" fmla="*/ 1496 h 1840"/>
                <a:gd name="T78" fmla="*/ 28 w 5527"/>
                <a:gd name="T79" fmla="*/ 1580 h 1840"/>
                <a:gd name="T80" fmla="*/ 28 w 5527"/>
                <a:gd name="T81" fmla="*/ 1642 h 1840"/>
                <a:gd name="T82" fmla="*/ 28 w 5527"/>
                <a:gd name="T83" fmla="*/ 1695 h 1840"/>
                <a:gd name="T84" fmla="*/ 29 w 5527"/>
                <a:gd name="T85" fmla="*/ 1740 h 1840"/>
                <a:gd name="T86" fmla="*/ 29 w 5527"/>
                <a:gd name="T87" fmla="*/ 1789 h 1840"/>
                <a:gd name="T88" fmla="*/ 31 w 5527"/>
                <a:gd name="T89" fmla="*/ 1839 h 184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527"/>
                <a:gd name="T136" fmla="*/ 0 h 1840"/>
                <a:gd name="T137" fmla="*/ 5527 w 5527"/>
                <a:gd name="T138" fmla="*/ 1840 h 184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527" h="1840">
                  <a:moveTo>
                    <a:pt x="0" y="1839"/>
                  </a:moveTo>
                  <a:lnTo>
                    <a:pt x="125" y="1789"/>
                  </a:lnTo>
                  <a:lnTo>
                    <a:pt x="250" y="1740"/>
                  </a:lnTo>
                  <a:lnTo>
                    <a:pt x="377" y="1695"/>
                  </a:lnTo>
                  <a:lnTo>
                    <a:pt x="503" y="1642"/>
                  </a:lnTo>
                  <a:lnTo>
                    <a:pt x="629" y="1580"/>
                  </a:lnTo>
                  <a:lnTo>
                    <a:pt x="755" y="1496"/>
                  </a:lnTo>
                  <a:lnTo>
                    <a:pt x="880" y="1411"/>
                  </a:lnTo>
                  <a:lnTo>
                    <a:pt x="1001" y="1329"/>
                  </a:lnTo>
                  <a:lnTo>
                    <a:pt x="1127" y="1239"/>
                  </a:lnTo>
                  <a:lnTo>
                    <a:pt x="1254" y="1147"/>
                  </a:lnTo>
                  <a:lnTo>
                    <a:pt x="1380" y="1023"/>
                  </a:lnTo>
                  <a:lnTo>
                    <a:pt x="1505" y="870"/>
                  </a:lnTo>
                  <a:lnTo>
                    <a:pt x="1631" y="722"/>
                  </a:lnTo>
                  <a:lnTo>
                    <a:pt x="1757" y="563"/>
                  </a:lnTo>
                  <a:lnTo>
                    <a:pt x="1883" y="381"/>
                  </a:lnTo>
                  <a:lnTo>
                    <a:pt x="2009" y="260"/>
                  </a:lnTo>
                  <a:lnTo>
                    <a:pt x="2134" y="182"/>
                  </a:lnTo>
                  <a:lnTo>
                    <a:pt x="2260" y="110"/>
                  </a:lnTo>
                  <a:lnTo>
                    <a:pt x="2387" y="61"/>
                  </a:lnTo>
                  <a:lnTo>
                    <a:pt x="2512" y="29"/>
                  </a:lnTo>
                  <a:lnTo>
                    <a:pt x="2638" y="8"/>
                  </a:lnTo>
                  <a:lnTo>
                    <a:pt x="2764" y="0"/>
                  </a:lnTo>
                  <a:lnTo>
                    <a:pt x="2886" y="8"/>
                  </a:lnTo>
                  <a:lnTo>
                    <a:pt x="3012" y="29"/>
                  </a:lnTo>
                  <a:lnTo>
                    <a:pt x="3138" y="61"/>
                  </a:lnTo>
                  <a:lnTo>
                    <a:pt x="3264" y="110"/>
                  </a:lnTo>
                  <a:lnTo>
                    <a:pt x="3390" y="182"/>
                  </a:lnTo>
                  <a:lnTo>
                    <a:pt x="3515" y="260"/>
                  </a:lnTo>
                  <a:lnTo>
                    <a:pt x="3641" y="381"/>
                  </a:lnTo>
                  <a:lnTo>
                    <a:pt x="3767" y="563"/>
                  </a:lnTo>
                  <a:lnTo>
                    <a:pt x="3893" y="722"/>
                  </a:lnTo>
                  <a:lnTo>
                    <a:pt x="4019" y="870"/>
                  </a:lnTo>
                  <a:lnTo>
                    <a:pt x="4143" y="1023"/>
                  </a:lnTo>
                  <a:lnTo>
                    <a:pt x="4269" y="1147"/>
                  </a:lnTo>
                  <a:lnTo>
                    <a:pt x="4397" y="1239"/>
                  </a:lnTo>
                  <a:lnTo>
                    <a:pt x="4523" y="1329"/>
                  </a:lnTo>
                  <a:lnTo>
                    <a:pt x="4644" y="1411"/>
                  </a:lnTo>
                  <a:lnTo>
                    <a:pt x="4769" y="1496"/>
                  </a:lnTo>
                  <a:lnTo>
                    <a:pt x="4895" y="1580"/>
                  </a:lnTo>
                  <a:lnTo>
                    <a:pt x="5021" y="1642"/>
                  </a:lnTo>
                  <a:lnTo>
                    <a:pt x="5147" y="1695"/>
                  </a:lnTo>
                  <a:lnTo>
                    <a:pt x="5274" y="1740"/>
                  </a:lnTo>
                  <a:lnTo>
                    <a:pt x="5400" y="1789"/>
                  </a:lnTo>
                  <a:lnTo>
                    <a:pt x="5526" y="1839"/>
                  </a:lnTo>
                </a:path>
              </a:pathLst>
            </a:custGeom>
            <a:noFill/>
            <a:ln w="50799" cap="flat" cmpd="sng">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dirty="0">
                <a:latin typeface="Arial" panose="020B0604020202020204" pitchFamily="34" charset="0"/>
                <a:cs typeface="Arial" panose="020B0604020202020204" pitchFamily="34" charset="0"/>
              </a:endParaRPr>
            </a:p>
          </p:txBody>
        </p:sp>
        <p:sp>
          <p:nvSpPr>
            <p:cNvPr id="38931" name="Line 16"/>
            <p:cNvSpPr>
              <a:spLocks noChangeShapeType="1"/>
            </p:cNvSpPr>
            <p:nvPr/>
          </p:nvSpPr>
          <p:spPr bwMode="auto">
            <a:xfrm>
              <a:off x="2880" y="816"/>
              <a:ext cx="0" cy="216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latin typeface="Arial" panose="020B0604020202020204" pitchFamily="34" charset="0"/>
                <a:cs typeface="Arial" panose="020B0604020202020204" pitchFamily="34" charset="0"/>
              </a:endParaRPr>
            </a:p>
          </p:txBody>
        </p:sp>
        <p:sp>
          <p:nvSpPr>
            <p:cNvPr id="38932" name="Text Box 17"/>
            <p:cNvSpPr txBox="1">
              <a:spLocks noChangeArrowheads="1"/>
            </p:cNvSpPr>
            <p:nvPr/>
          </p:nvSpPr>
          <p:spPr bwMode="auto">
            <a:xfrm>
              <a:off x="188" y="3025"/>
              <a:ext cx="528"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50000"/>
                </a:spcBef>
                <a:buFontTx/>
                <a:buNone/>
              </a:pPr>
              <a:r>
                <a:rPr lang="en-US" altLang="en-US" sz="2400" dirty="0">
                  <a:solidFill>
                    <a:srgbClr val="000000"/>
                  </a:solidFill>
                  <a:latin typeface="Arial" panose="020B0604020202020204" pitchFamily="34" charset="0"/>
                </a:rPr>
                <a:t>2%</a:t>
              </a:r>
              <a:endParaRPr lang="en-US" altLang="en-US" sz="1600" dirty="0">
                <a:solidFill>
                  <a:srgbClr val="FFFFFF"/>
                </a:solidFill>
                <a:latin typeface="Arial" panose="020B0604020202020204" pitchFamily="34" charset="0"/>
              </a:endParaRPr>
            </a:p>
          </p:txBody>
        </p:sp>
      </p:grpSp>
      <p:sp>
        <p:nvSpPr>
          <p:cNvPr id="38919" name="Rectangle 18"/>
          <p:cNvSpPr>
            <a:spLocks noChangeArrowheads="1"/>
          </p:cNvSpPr>
          <p:nvPr/>
        </p:nvSpPr>
        <p:spPr bwMode="auto">
          <a:xfrm>
            <a:off x="1456266" y="5562600"/>
            <a:ext cx="2429933" cy="520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spcBef>
                <a:spcPct val="50000"/>
              </a:spcBef>
              <a:buFontTx/>
              <a:buNone/>
            </a:pPr>
            <a:r>
              <a:rPr lang="en-US" altLang="en-US" sz="2800" b="1" dirty="0">
                <a:solidFill>
                  <a:srgbClr val="000000"/>
                </a:solidFill>
                <a:latin typeface="Arial" panose="020B0604020202020204" pitchFamily="34" charset="0"/>
              </a:rPr>
              <a:t>Innovators</a:t>
            </a:r>
            <a:endParaRPr lang="en-US" altLang="en-US" sz="2800" b="1" dirty="0">
              <a:solidFill>
                <a:srgbClr val="FFFFFF"/>
              </a:solidFill>
              <a:latin typeface="Arial" panose="020B0604020202020204" pitchFamily="34" charset="0"/>
            </a:endParaRPr>
          </a:p>
        </p:txBody>
      </p:sp>
      <p:sp>
        <p:nvSpPr>
          <p:cNvPr id="38921" name="Rectangle 20"/>
          <p:cNvSpPr>
            <a:spLocks noChangeArrowheads="1"/>
          </p:cNvSpPr>
          <p:nvPr/>
        </p:nvSpPr>
        <p:spPr bwMode="auto">
          <a:xfrm>
            <a:off x="527756" y="3490913"/>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endParaRPr lang="en-US" altLang="en-US" sz="1800" dirty="0">
              <a:solidFill>
                <a:srgbClr val="000000"/>
              </a:solidFill>
              <a:latin typeface="Arial" panose="020B0604020202020204" pitchFamily="34" charset="0"/>
            </a:endParaRPr>
          </a:p>
        </p:txBody>
      </p:sp>
      <p:sp>
        <p:nvSpPr>
          <p:cNvPr id="22" name="Rectangle 21"/>
          <p:cNvSpPr/>
          <p:nvPr/>
        </p:nvSpPr>
        <p:spPr>
          <a:xfrm>
            <a:off x="123825" y="6248400"/>
            <a:ext cx="7240588" cy="230832"/>
          </a:xfrm>
          <a:prstGeom prst="rect">
            <a:avLst/>
          </a:prstGeom>
        </p:spPr>
        <p:txBody>
          <a:bodyPr>
            <a:spAutoFit/>
          </a:bodyPr>
          <a:lstStyle/>
          <a:p>
            <a:pPr>
              <a:defRPr/>
            </a:pPr>
            <a:r>
              <a:rPr lang="en-US" sz="900" dirty="0">
                <a:solidFill>
                  <a:schemeClr val="bg1">
                    <a:lumMod val="50000"/>
                  </a:schemeClr>
                </a:solidFill>
                <a:latin typeface="Arial" panose="020B0604020202020204" pitchFamily="34" charset="0"/>
                <a:cs typeface="Arial" panose="020B0604020202020204" pitchFamily="34" charset="0"/>
              </a:rPr>
              <a:t>Content Created by Population Health Improvement Partners</a:t>
            </a:r>
          </a:p>
        </p:txBody>
      </p:sp>
      <p:sp>
        <p:nvSpPr>
          <p:cNvPr id="2" name="Up Arrow 1"/>
          <p:cNvSpPr/>
          <p:nvPr/>
        </p:nvSpPr>
        <p:spPr>
          <a:xfrm rot="19326672">
            <a:off x="835064" y="5325684"/>
            <a:ext cx="589017" cy="685800"/>
          </a:xfrm>
          <a:prstGeom prst="upArrow">
            <a:avLst/>
          </a:prstGeom>
          <a:solidFill>
            <a:schemeClr val="accent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5987461" y="1670276"/>
            <a:ext cx="3004140" cy="707886"/>
          </a:xfrm>
          <a:prstGeom prst="rect">
            <a:avLst/>
          </a:prstGeom>
          <a:noFill/>
        </p:spPr>
        <p:txBody>
          <a:bodyPr wrap="square" rtlCol="0">
            <a:spAutoFit/>
          </a:bodyPr>
          <a:lstStyle/>
          <a:p>
            <a:r>
              <a:rPr lang="en-US" sz="2000" dirty="0" smtClean="0">
                <a:latin typeface="Arial" panose="020B0604020202020204" pitchFamily="34" charset="0"/>
                <a:cs typeface="Arial" panose="020B0604020202020204" pitchFamily="34" charset="0"/>
              </a:rPr>
              <a:t>Everett </a:t>
            </a:r>
            <a:r>
              <a:rPr lang="en-US" sz="2000" dirty="0">
                <a:latin typeface="Arial" panose="020B0604020202020204" pitchFamily="34" charset="0"/>
                <a:cs typeface="Arial" panose="020B0604020202020204" pitchFamily="34" charset="0"/>
              </a:rPr>
              <a:t>Rogers’ Diffusion of </a:t>
            </a:r>
            <a:r>
              <a:rPr lang="en-US" sz="2000" dirty="0" smtClean="0">
                <a:latin typeface="Arial" panose="020B0604020202020204" pitchFamily="34" charset="0"/>
                <a:cs typeface="Arial" panose="020B0604020202020204" pitchFamily="34" charset="0"/>
              </a:rPr>
              <a:t>Innovations</a:t>
            </a:r>
            <a:r>
              <a:rPr lang="en-US" dirty="0">
                <a:latin typeface="Arial" panose="020B0604020202020204" pitchFamily="34" charset="0"/>
                <a:cs typeface="Arial" panose="020B0604020202020204" pitchFamily="34" charset="0"/>
              </a:rPr>
              <a:t> </a:t>
            </a:r>
            <a:endParaRPr lang="en-US" dirty="0"/>
          </a:p>
        </p:txBody>
      </p:sp>
    </p:spTree>
    <p:custDataLst>
      <p:tags r:id="rId1"/>
    </p:custDataLst>
    <p:extLst>
      <p:ext uri="{BB962C8B-B14F-4D97-AF65-F5344CB8AC3E}">
        <p14:creationId xmlns:p14="http://schemas.microsoft.com/office/powerpoint/2010/main" val="14651709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62721"/>
            <a:ext cx="8763000" cy="1143000"/>
          </a:xfrm>
        </p:spPr>
        <p:txBody>
          <a:bodyPr>
            <a:normAutofit/>
          </a:bodyPr>
          <a:lstStyle/>
          <a:p>
            <a:pPr algn="l"/>
            <a:r>
              <a:rPr lang="en-US" altLang="en-US" sz="4000" dirty="0">
                <a:latin typeface="Arial" panose="020B0604020202020204" pitchFamily="34" charset="0"/>
                <a:cs typeface="Arial" panose="020B0604020202020204" pitchFamily="34" charset="0"/>
              </a:rPr>
              <a:t>APPLY IT!</a:t>
            </a:r>
          </a:p>
        </p:txBody>
      </p:sp>
      <p:sp>
        <p:nvSpPr>
          <p:cNvPr id="2" name="Content Placeholder 1"/>
          <p:cNvSpPr>
            <a:spLocks noGrp="1"/>
          </p:cNvSpPr>
          <p:nvPr>
            <p:ph idx="1"/>
          </p:nvPr>
        </p:nvSpPr>
        <p:spPr/>
        <p:txBody>
          <a:bodyPr/>
          <a:lstStyle/>
          <a:p>
            <a:pPr marL="0" indent="0" fontAlgn="auto">
              <a:spcBef>
                <a:spcPts val="0"/>
              </a:spcBef>
              <a:spcAft>
                <a:spcPts val="0"/>
              </a:spcAft>
              <a:buNone/>
              <a:defRPr/>
            </a:pPr>
            <a:r>
              <a:rPr lang="en-US" dirty="0"/>
              <a:t>Think about your strategy:</a:t>
            </a:r>
          </a:p>
          <a:p>
            <a:pPr marL="457206" indent="-457206" fontAlgn="auto">
              <a:spcBef>
                <a:spcPts val="1067"/>
              </a:spcBef>
              <a:spcAft>
                <a:spcPts val="0"/>
              </a:spcAft>
              <a:buClr>
                <a:schemeClr val="tx2"/>
              </a:buClr>
              <a:buFont typeface="+mj-lt"/>
              <a:buAutoNum type="arabicPeriod"/>
              <a:defRPr/>
            </a:pPr>
            <a:r>
              <a:rPr lang="en-US" dirty="0"/>
              <a:t>Who might be the “early adopters”?</a:t>
            </a:r>
          </a:p>
          <a:p>
            <a:pPr marL="457206" indent="-457206" fontAlgn="auto">
              <a:spcBef>
                <a:spcPts val="1067"/>
              </a:spcBef>
              <a:spcAft>
                <a:spcPts val="0"/>
              </a:spcAft>
              <a:buClr>
                <a:schemeClr val="tx2"/>
              </a:buClr>
              <a:buFont typeface="+mj-lt"/>
              <a:buAutoNum type="arabicPeriod"/>
              <a:defRPr/>
            </a:pPr>
            <a:r>
              <a:rPr lang="en-US" dirty="0"/>
              <a:t>What ways might you recruit the “early adopters”?</a:t>
            </a:r>
          </a:p>
          <a:p>
            <a:pPr marL="457206" indent="-457206" fontAlgn="auto">
              <a:spcBef>
                <a:spcPts val="1067"/>
              </a:spcBef>
              <a:spcAft>
                <a:spcPts val="0"/>
              </a:spcAft>
              <a:buClr>
                <a:schemeClr val="tx2"/>
              </a:buClr>
              <a:buFont typeface="+mj-lt"/>
              <a:buAutoNum type="arabicPeriod"/>
              <a:defRPr/>
            </a:pPr>
            <a:r>
              <a:rPr lang="en-US" dirty="0"/>
              <a:t>Share your thoughts with the group</a:t>
            </a:r>
          </a:p>
          <a:p>
            <a:endParaRPr lang="en-US"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1218" y="3828768"/>
            <a:ext cx="1654688" cy="1985625"/>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2520465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extLst/>
          </p:nvPr>
        </p:nvSpPr>
        <p:spPr bwMode="auto">
          <a:xfrm>
            <a:off x="459346" y="275600"/>
            <a:ext cx="87630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p>
            <a:pPr algn="l"/>
            <a:r>
              <a:rPr lang="en-US" altLang="en-US" sz="3600" dirty="0">
                <a:latin typeface="Arial" panose="020B0604020202020204" pitchFamily="34" charset="0"/>
                <a:cs typeface="Arial" panose="020B0604020202020204" pitchFamily="34" charset="0"/>
              </a:rPr>
              <a:t>4</a:t>
            </a:r>
            <a:r>
              <a:rPr lang="en-US" altLang="en-US" sz="3600" dirty="0" smtClean="0">
                <a:latin typeface="Arial" panose="020B0604020202020204" pitchFamily="34" charset="0"/>
                <a:cs typeface="Arial" panose="020B0604020202020204" pitchFamily="34" charset="0"/>
              </a:rPr>
              <a:t>.</a:t>
            </a:r>
            <a:r>
              <a:rPr lang="en-US" altLang="en-US" sz="3600" dirty="0">
                <a:latin typeface="Arial" panose="020B0604020202020204" pitchFamily="34" charset="0"/>
                <a:cs typeface="Arial" panose="020B0604020202020204" pitchFamily="34" charset="0"/>
              </a:rPr>
              <a:t> Use Improvement Cycles to </a:t>
            </a:r>
            <a:r>
              <a:rPr lang="en-US" altLang="en-US" sz="3600" dirty="0" smtClean="0">
                <a:latin typeface="Arial" panose="020B0604020202020204" pitchFamily="34" charset="0"/>
                <a:cs typeface="Arial" panose="020B0604020202020204" pitchFamily="34" charset="0"/>
              </a:rPr>
              <a:t>Learn What Works</a:t>
            </a:r>
            <a:r>
              <a:rPr lang="en-US" altLang="en-US" sz="4000" dirty="0">
                <a:latin typeface="Arial" panose="020B0604020202020204" pitchFamily="34" charset="0"/>
                <a:cs typeface="Arial" panose="020B0604020202020204" pitchFamily="34" charset="0"/>
              </a:rPr>
              <a:t> </a:t>
            </a:r>
          </a:p>
        </p:txBody>
      </p:sp>
      <p:sp>
        <p:nvSpPr>
          <p:cNvPr id="20484" name="Rectangle 3"/>
          <p:cNvSpPr>
            <a:spLocks noGrp="1" noChangeArrowheads="1"/>
          </p:cNvSpPr>
          <p:nvPr>
            <p:ph idx="1"/>
          </p:nvPr>
        </p:nvSpPr>
        <p:spPr>
          <a:prstGeom prst="rect">
            <a:avLst/>
          </a:prstGeom>
        </p:spPr>
        <p:txBody>
          <a:bodyPr/>
          <a:lstStyle/>
          <a:p>
            <a:pPr marL="0" indent="0">
              <a:lnSpc>
                <a:spcPct val="90000"/>
              </a:lnSpc>
              <a:spcAft>
                <a:spcPct val="35000"/>
              </a:spcAft>
              <a:buNone/>
            </a:pPr>
            <a:r>
              <a:rPr lang="en-US" altLang="en-US" dirty="0"/>
              <a:t>Helps adapt good ideas to your specific situation:</a:t>
            </a:r>
          </a:p>
          <a:p>
            <a:pPr lvl="1">
              <a:lnSpc>
                <a:spcPct val="90000"/>
              </a:lnSpc>
              <a:spcAft>
                <a:spcPct val="35000"/>
              </a:spcAft>
            </a:pPr>
            <a:r>
              <a:rPr lang="en-US" altLang="en-US" sz="2600" dirty="0"/>
              <a:t>Forces us to think </a:t>
            </a:r>
            <a:r>
              <a:rPr lang="en-US" altLang="en-US" sz="2600" b="1" u="sng" dirty="0"/>
              <a:t>small</a:t>
            </a:r>
          </a:p>
          <a:p>
            <a:pPr lvl="1">
              <a:lnSpc>
                <a:spcPct val="90000"/>
              </a:lnSpc>
              <a:spcAft>
                <a:spcPct val="35000"/>
              </a:spcAft>
            </a:pPr>
            <a:r>
              <a:rPr lang="en-US" altLang="en-US" sz="2600" dirty="0"/>
              <a:t>Forces us to be methodical, make predictions and </a:t>
            </a:r>
            <a:r>
              <a:rPr lang="en-US" altLang="en-US" sz="2600" b="1" u="sng" dirty="0"/>
              <a:t>learn</a:t>
            </a:r>
            <a:r>
              <a:rPr lang="en-US" altLang="en-US" sz="2600" dirty="0"/>
              <a:t>  </a:t>
            </a:r>
          </a:p>
          <a:p>
            <a:pPr lvl="1">
              <a:lnSpc>
                <a:spcPct val="90000"/>
              </a:lnSpc>
              <a:spcAft>
                <a:spcPct val="35000"/>
              </a:spcAft>
            </a:pPr>
            <a:r>
              <a:rPr lang="en-US" altLang="en-US" sz="2600" dirty="0"/>
              <a:t>Allows rapid adaptation &amp; implementation of changes</a:t>
            </a:r>
          </a:p>
          <a:p>
            <a:pPr lvl="1">
              <a:lnSpc>
                <a:spcPct val="90000"/>
              </a:lnSpc>
              <a:buFont typeface="Webdings" pitchFamily="18" charset="2"/>
              <a:buNone/>
            </a:pPr>
            <a:endParaRPr lang="en-US" altLang="en-US" sz="2800" dirty="0"/>
          </a:p>
          <a:p>
            <a:pPr>
              <a:lnSpc>
                <a:spcPct val="90000"/>
              </a:lnSpc>
            </a:pPr>
            <a:endParaRPr lang="en-US" altLang="en-US" sz="3600" dirty="0"/>
          </a:p>
        </p:txBody>
      </p:sp>
    </p:spTree>
    <p:custDataLst>
      <p:tags r:id="rId1"/>
    </p:custDataLst>
    <p:extLst>
      <p:ext uri="{BB962C8B-B14F-4D97-AF65-F5344CB8AC3E}">
        <p14:creationId xmlns:p14="http://schemas.microsoft.com/office/powerpoint/2010/main" val="19168366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a:xfrm>
            <a:off x="609600" y="416246"/>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gn="l"/>
            <a:r>
              <a:rPr lang="en-US" altLang="en-US" dirty="0">
                <a:latin typeface="Arial" panose="020B0604020202020204" pitchFamily="34" charset="0"/>
                <a:cs typeface="Arial" panose="020B0604020202020204" pitchFamily="34" charset="0"/>
              </a:rPr>
              <a:t>Why Use Improvement Cycles?</a:t>
            </a:r>
          </a:p>
        </p:txBody>
      </p:sp>
      <p:grpSp>
        <p:nvGrpSpPr>
          <p:cNvPr id="26" name="Group 25"/>
          <p:cNvGrpSpPr>
            <a:grpSpLocks/>
          </p:cNvGrpSpPr>
          <p:nvPr/>
        </p:nvGrpSpPr>
        <p:grpSpPr bwMode="auto">
          <a:xfrm>
            <a:off x="323850" y="1219200"/>
            <a:ext cx="2116138" cy="2489200"/>
            <a:chOff x="303119" y="1341875"/>
            <a:chExt cx="2116231" cy="2489332"/>
          </a:xfrm>
        </p:grpSpPr>
        <p:pic>
          <p:nvPicPr>
            <p:cNvPr id="27" name="Picture 13"/>
            <p:cNvPicPr>
              <a:picLocks noChangeAspect="1" noChangeArrowheads="1"/>
            </p:cNvPicPr>
            <p:nvPr/>
          </p:nvPicPr>
          <p:blipFill rotWithShape="1">
            <a:blip r:embed="rId4">
              <a:extLst>
                <a:ext uri="{28A0092B-C50C-407E-A947-70E740481C1C}">
                  <a14:useLocalDpi xmlns:a14="http://schemas.microsoft.com/office/drawing/2010/main" val="0"/>
                </a:ext>
              </a:extLst>
            </a:blip>
            <a:srcRect l="1" r="1904"/>
            <a:stretch/>
          </p:blipFill>
          <p:spPr bwMode="auto">
            <a:xfrm>
              <a:off x="342059" y="1341875"/>
              <a:ext cx="1999500" cy="2028825"/>
            </a:xfrm>
            <a:prstGeom prst="rect">
              <a:avLst/>
            </a:prstGeom>
            <a:noFill/>
            <a:ln w="15875">
              <a:noFill/>
              <a:miter lim="800000"/>
              <a:headEnd/>
              <a:tailEnd/>
            </a:ln>
            <a:extLst>
              <a:ext uri="{909E8E84-426E-40DD-AFC4-6F175D3DCCD1}">
                <a14:hiddenFill xmlns:a14="http://schemas.microsoft.com/office/drawing/2010/main">
                  <a:solidFill>
                    <a:schemeClr val="accent1"/>
                  </a:solidFill>
                </a14:hiddenFill>
              </a:ext>
            </a:extLst>
          </p:spPr>
        </p:pic>
        <p:sp>
          <p:nvSpPr>
            <p:cNvPr id="28" name="TextBox 27"/>
            <p:cNvSpPr txBox="1"/>
            <p:nvPr/>
          </p:nvSpPr>
          <p:spPr>
            <a:xfrm>
              <a:off x="303119" y="3246976"/>
              <a:ext cx="2116231" cy="584231"/>
            </a:xfrm>
            <a:prstGeom prst="rect">
              <a:avLst/>
            </a:prstGeom>
            <a:noFill/>
            <a:ln>
              <a:noFill/>
            </a:ln>
          </p:spPr>
          <p:txBody>
            <a:bodyPr>
              <a:spAutoFit/>
            </a:bodyPr>
            <a:lstStyle/>
            <a:p>
              <a:pPr algn="ctr">
                <a:defRPr/>
              </a:pPr>
              <a:r>
                <a:rPr lang="en-US" sz="3200" b="1" i="1" dirty="0">
                  <a:solidFill>
                    <a:srgbClr val="00B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Ideal</a:t>
              </a:r>
            </a:p>
          </p:txBody>
        </p:sp>
      </p:grpSp>
      <p:grpSp>
        <p:nvGrpSpPr>
          <p:cNvPr id="29" name="Group 28"/>
          <p:cNvGrpSpPr>
            <a:grpSpLocks/>
          </p:cNvGrpSpPr>
          <p:nvPr/>
        </p:nvGrpSpPr>
        <p:grpSpPr bwMode="auto">
          <a:xfrm>
            <a:off x="323850" y="3757612"/>
            <a:ext cx="2116138" cy="2514600"/>
            <a:chOff x="291913" y="4228868"/>
            <a:chExt cx="2116231" cy="2514832"/>
          </a:xfrm>
        </p:grpSpPr>
        <p:pic>
          <p:nvPicPr>
            <p:cNvPr id="30"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853" y="4228868"/>
              <a:ext cx="2038350" cy="1950068"/>
            </a:xfrm>
            <a:prstGeom prst="rect">
              <a:avLst/>
            </a:prstGeom>
            <a:noFill/>
            <a:ln w="15875">
              <a:noFill/>
              <a:miter lim="800000"/>
              <a:headEnd/>
              <a:tailEnd/>
            </a:ln>
            <a:extLst>
              <a:ext uri="{909E8E84-426E-40DD-AFC4-6F175D3DCCD1}">
                <a14:hiddenFill xmlns:a14="http://schemas.microsoft.com/office/drawing/2010/main">
                  <a:solidFill>
                    <a:schemeClr val="accent1"/>
                  </a:solidFill>
                </a14:hiddenFill>
              </a:ext>
            </a:extLst>
          </p:spPr>
        </p:pic>
        <p:sp>
          <p:nvSpPr>
            <p:cNvPr id="31" name="TextBox 30"/>
            <p:cNvSpPr txBox="1"/>
            <p:nvPr/>
          </p:nvSpPr>
          <p:spPr>
            <a:xfrm>
              <a:off x="291913" y="6159446"/>
              <a:ext cx="2116231" cy="584254"/>
            </a:xfrm>
            <a:prstGeom prst="rect">
              <a:avLst/>
            </a:prstGeom>
            <a:noFill/>
            <a:ln>
              <a:noFill/>
            </a:ln>
          </p:spPr>
          <p:txBody>
            <a:bodyPr>
              <a:spAutoFit/>
            </a:bodyPr>
            <a:lstStyle/>
            <a:p>
              <a:pPr algn="ctr">
                <a:defRPr/>
              </a:pPr>
              <a:r>
                <a:rPr lang="en-US" sz="32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Reality</a:t>
              </a:r>
            </a:p>
          </p:txBody>
        </p:sp>
      </p:grpSp>
      <p:grpSp>
        <p:nvGrpSpPr>
          <p:cNvPr id="32" name="Group 31"/>
          <p:cNvGrpSpPr>
            <a:grpSpLocks/>
          </p:cNvGrpSpPr>
          <p:nvPr/>
        </p:nvGrpSpPr>
        <p:grpSpPr bwMode="auto">
          <a:xfrm>
            <a:off x="3306763" y="1312864"/>
            <a:ext cx="2119312" cy="2395536"/>
            <a:chOff x="3509682" y="1435214"/>
            <a:chExt cx="2120266" cy="2394731"/>
          </a:xfrm>
        </p:grpSpPr>
        <p:pic>
          <p:nvPicPr>
            <p:cNvPr id="33" name="Picture 2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09682" y="1435214"/>
              <a:ext cx="2120266" cy="1842147"/>
            </a:xfrm>
            <a:prstGeom prst="rect">
              <a:avLst/>
            </a:prstGeom>
            <a:noFill/>
            <a:ln w="15875">
              <a:noFill/>
              <a:miter lim="800000"/>
              <a:headEnd/>
              <a:tailEnd/>
            </a:ln>
            <a:extLst>
              <a:ext uri="{909E8E84-426E-40DD-AFC4-6F175D3DCCD1}">
                <a14:hiddenFill xmlns:a14="http://schemas.microsoft.com/office/drawing/2010/main">
                  <a:solidFill>
                    <a:schemeClr val="accent1"/>
                  </a:solidFill>
                </a14:hiddenFill>
              </a:ext>
            </a:extLst>
          </p:spPr>
        </p:pic>
        <p:sp>
          <p:nvSpPr>
            <p:cNvPr id="34" name="TextBox 33"/>
            <p:cNvSpPr txBox="1"/>
            <p:nvPr/>
          </p:nvSpPr>
          <p:spPr>
            <a:xfrm>
              <a:off x="3511270" y="3245941"/>
              <a:ext cx="2117091" cy="584004"/>
            </a:xfrm>
            <a:prstGeom prst="rect">
              <a:avLst/>
            </a:prstGeom>
            <a:noFill/>
            <a:ln>
              <a:noFill/>
            </a:ln>
          </p:spPr>
          <p:txBody>
            <a:bodyPr>
              <a:spAutoFit/>
            </a:bodyPr>
            <a:lstStyle/>
            <a:p>
              <a:pPr algn="ctr">
                <a:defRPr/>
              </a:pPr>
              <a:r>
                <a:rPr lang="en-US" sz="3200" b="1" i="1" dirty="0">
                  <a:solidFill>
                    <a:srgbClr val="00B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Ideal</a:t>
              </a:r>
            </a:p>
          </p:txBody>
        </p:sp>
      </p:grpSp>
      <p:grpSp>
        <p:nvGrpSpPr>
          <p:cNvPr id="35" name="Group 34"/>
          <p:cNvGrpSpPr>
            <a:grpSpLocks/>
          </p:cNvGrpSpPr>
          <p:nvPr/>
        </p:nvGrpSpPr>
        <p:grpSpPr bwMode="auto">
          <a:xfrm>
            <a:off x="3308351" y="3657600"/>
            <a:ext cx="2116138" cy="2614612"/>
            <a:chOff x="3352800" y="4129668"/>
            <a:chExt cx="2116231" cy="2614032"/>
          </a:xfrm>
        </p:grpSpPr>
        <p:pic>
          <p:nvPicPr>
            <p:cNvPr id="36"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6201" y="4129668"/>
              <a:ext cx="1809428" cy="2118732"/>
            </a:xfrm>
            <a:prstGeom prst="rect">
              <a:avLst/>
            </a:prstGeom>
            <a:noFill/>
            <a:ln w="15875">
              <a:noFill/>
              <a:miter lim="800000"/>
              <a:headEnd/>
              <a:tailEnd/>
            </a:ln>
            <a:extLst>
              <a:ext uri="{909E8E84-426E-40DD-AFC4-6F175D3DCCD1}">
                <a14:hiddenFill xmlns:a14="http://schemas.microsoft.com/office/drawing/2010/main">
                  <a:solidFill>
                    <a:schemeClr val="accent1"/>
                  </a:solidFill>
                </a14:hiddenFill>
              </a:ext>
            </a:extLst>
          </p:spPr>
        </p:pic>
        <p:sp>
          <p:nvSpPr>
            <p:cNvPr id="37" name="TextBox 36"/>
            <p:cNvSpPr txBox="1"/>
            <p:nvPr/>
          </p:nvSpPr>
          <p:spPr>
            <a:xfrm>
              <a:off x="3352800" y="6159630"/>
              <a:ext cx="2116231" cy="584070"/>
            </a:xfrm>
            <a:prstGeom prst="rect">
              <a:avLst/>
            </a:prstGeom>
            <a:noFill/>
            <a:ln>
              <a:noFill/>
            </a:ln>
          </p:spPr>
          <p:txBody>
            <a:bodyPr>
              <a:spAutoFit/>
            </a:bodyPr>
            <a:lstStyle/>
            <a:p>
              <a:pPr algn="ctr">
                <a:defRPr/>
              </a:pPr>
              <a:r>
                <a:rPr lang="en-US" sz="32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Reality</a:t>
              </a:r>
            </a:p>
          </p:txBody>
        </p:sp>
      </p:grpSp>
      <p:grpSp>
        <p:nvGrpSpPr>
          <p:cNvPr id="38" name="Group 37"/>
          <p:cNvGrpSpPr>
            <a:grpSpLocks/>
          </p:cNvGrpSpPr>
          <p:nvPr/>
        </p:nvGrpSpPr>
        <p:grpSpPr bwMode="auto">
          <a:xfrm>
            <a:off x="6172200" y="3711577"/>
            <a:ext cx="2116138" cy="2560637"/>
            <a:chOff x="6171740" y="4183800"/>
            <a:chExt cx="2116231" cy="2559900"/>
          </a:xfrm>
        </p:grpSpPr>
        <p:pic>
          <p:nvPicPr>
            <p:cNvPr id="39" name="Picture 2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4599" y="4183800"/>
              <a:ext cx="1810512" cy="2040204"/>
            </a:xfrm>
            <a:prstGeom prst="rect">
              <a:avLst/>
            </a:prstGeom>
            <a:noFill/>
            <a:ln w="15875">
              <a:noFill/>
              <a:miter lim="800000"/>
              <a:headEnd/>
              <a:tailEnd/>
            </a:ln>
            <a:extLst>
              <a:ext uri="{909E8E84-426E-40DD-AFC4-6F175D3DCCD1}">
                <a14:hiddenFill xmlns:a14="http://schemas.microsoft.com/office/drawing/2010/main">
                  <a:solidFill>
                    <a:schemeClr val="accent1"/>
                  </a:solidFill>
                </a14:hiddenFill>
              </a:ext>
            </a:extLst>
          </p:spPr>
        </p:pic>
        <p:sp>
          <p:nvSpPr>
            <p:cNvPr id="40" name="TextBox 39"/>
            <p:cNvSpPr txBox="1"/>
            <p:nvPr/>
          </p:nvSpPr>
          <p:spPr>
            <a:xfrm>
              <a:off x="6171740" y="6159668"/>
              <a:ext cx="2116231" cy="584032"/>
            </a:xfrm>
            <a:prstGeom prst="rect">
              <a:avLst/>
            </a:prstGeom>
            <a:noFill/>
            <a:ln>
              <a:noFill/>
            </a:ln>
          </p:spPr>
          <p:txBody>
            <a:bodyPr>
              <a:spAutoFit/>
            </a:bodyPr>
            <a:lstStyle/>
            <a:p>
              <a:pPr algn="ctr">
                <a:defRPr/>
              </a:pPr>
              <a:r>
                <a:rPr lang="en-US" sz="3200" b="1" i="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Reality</a:t>
              </a:r>
            </a:p>
          </p:txBody>
        </p:sp>
      </p:grpSp>
      <p:grpSp>
        <p:nvGrpSpPr>
          <p:cNvPr id="41" name="Group 40"/>
          <p:cNvGrpSpPr>
            <a:grpSpLocks/>
          </p:cNvGrpSpPr>
          <p:nvPr/>
        </p:nvGrpSpPr>
        <p:grpSpPr bwMode="auto">
          <a:xfrm>
            <a:off x="6172200" y="1296989"/>
            <a:ext cx="2116138" cy="2411411"/>
            <a:chOff x="6171740" y="1418701"/>
            <a:chExt cx="2116231" cy="2411245"/>
          </a:xfrm>
        </p:grpSpPr>
        <p:pic>
          <p:nvPicPr>
            <p:cNvPr id="42" name="Picture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24599" y="1418701"/>
              <a:ext cx="1810512" cy="1875173"/>
            </a:xfrm>
            <a:prstGeom prst="rect">
              <a:avLst/>
            </a:prstGeom>
            <a:noFill/>
            <a:ln w="15875">
              <a:noFill/>
              <a:miter lim="800000"/>
              <a:headEnd/>
              <a:tailEnd/>
            </a:ln>
            <a:extLst>
              <a:ext uri="{909E8E84-426E-40DD-AFC4-6F175D3DCCD1}">
                <a14:hiddenFill xmlns:a14="http://schemas.microsoft.com/office/drawing/2010/main">
                  <a:solidFill>
                    <a:schemeClr val="accent1"/>
                  </a:solidFill>
                </a14:hiddenFill>
              </a:ext>
            </a:extLst>
          </p:spPr>
        </p:pic>
        <p:sp>
          <p:nvSpPr>
            <p:cNvPr id="43" name="TextBox 42"/>
            <p:cNvSpPr txBox="1"/>
            <p:nvPr/>
          </p:nvSpPr>
          <p:spPr>
            <a:xfrm>
              <a:off x="6171740" y="3245786"/>
              <a:ext cx="2116231" cy="584160"/>
            </a:xfrm>
            <a:prstGeom prst="rect">
              <a:avLst/>
            </a:prstGeom>
            <a:noFill/>
            <a:ln>
              <a:noFill/>
            </a:ln>
          </p:spPr>
          <p:txBody>
            <a:bodyPr>
              <a:spAutoFit/>
            </a:bodyPr>
            <a:lstStyle/>
            <a:p>
              <a:pPr algn="ctr">
                <a:defRPr/>
              </a:pPr>
              <a:r>
                <a:rPr lang="en-US" sz="3200" b="1" i="1" dirty="0">
                  <a:solidFill>
                    <a:srgbClr val="00B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Ideal</a:t>
              </a:r>
            </a:p>
          </p:txBody>
        </p:sp>
      </p:grpSp>
      <p:sp>
        <p:nvSpPr>
          <p:cNvPr id="21" name="Rectangle 20"/>
          <p:cNvSpPr/>
          <p:nvPr/>
        </p:nvSpPr>
        <p:spPr>
          <a:xfrm>
            <a:off x="123825" y="6248400"/>
            <a:ext cx="7240588" cy="230832"/>
          </a:xfrm>
          <a:prstGeom prst="rect">
            <a:avLst/>
          </a:prstGeom>
        </p:spPr>
        <p:txBody>
          <a:bodyPr>
            <a:spAutoFit/>
          </a:bodyPr>
          <a:lstStyle/>
          <a:p>
            <a:pPr>
              <a:defRPr/>
            </a:pPr>
            <a:r>
              <a:rPr lang="en-US" sz="900" dirty="0">
                <a:solidFill>
                  <a:schemeClr val="bg1">
                    <a:lumMod val="50000"/>
                  </a:schemeClr>
                </a:solidFill>
                <a:latin typeface="Arial" panose="020B0604020202020204" pitchFamily="34" charset="0"/>
                <a:cs typeface="Arial" panose="020B0604020202020204" pitchFamily="34" charset="0"/>
              </a:rPr>
              <a:t>Content Created by Population Health Improvement Partners</a:t>
            </a:r>
          </a:p>
        </p:txBody>
      </p:sp>
    </p:spTree>
    <p:custDataLst>
      <p:tags r:id="rId1"/>
    </p:custDataLst>
    <p:extLst>
      <p:ext uri="{BB962C8B-B14F-4D97-AF65-F5344CB8AC3E}">
        <p14:creationId xmlns:p14="http://schemas.microsoft.com/office/powerpoint/2010/main" val="3463179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ppt_x"/>
                                          </p:val>
                                        </p:tav>
                                        <p:tav tm="100000">
                                          <p:val>
                                            <p:strVal val="#ppt_x"/>
                                          </p:val>
                                        </p:tav>
                                      </p:tavLst>
                                    </p:anim>
                                    <p:anim calcmode="lin" valueType="num">
                                      <p:cBhvr additive="base">
                                        <p:cTn id="2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ppt_x"/>
                                          </p:val>
                                        </p:tav>
                                        <p:tav tm="100000">
                                          <p:val>
                                            <p:strVal val="#ppt_x"/>
                                          </p:val>
                                        </p:tav>
                                      </p:tavLst>
                                    </p:anim>
                                    <p:anim calcmode="lin" valueType="num">
                                      <p:cBhvr additive="base">
                                        <p:cTn id="32"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p:cNvSpPr>
          <p:nvPr>
            <p:ph type="title"/>
            <p:extLst/>
          </p:nvPr>
        </p:nvSpPr>
        <p:spPr bwMode="auto">
          <a:xfrm>
            <a:off x="533400" y="254608"/>
            <a:ext cx="87630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en-US" altLang="en-US" dirty="0">
                <a:latin typeface="Arial" panose="020B0604020202020204" pitchFamily="34" charset="0"/>
                <a:cs typeface="Arial" panose="020B0604020202020204" pitchFamily="34" charset="0"/>
              </a:rPr>
              <a:t>Improvement (PDSA) Cycle </a:t>
            </a:r>
          </a:p>
        </p:txBody>
      </p:sp>
      <p:grpSp>
        <p:nvGrpSpPr>
          <p:cNvPr id="21508" name="Group 3"/>
          <p:cNvGrpSpPr>
            <a:grpSpLocks/>
          </p:cNvGrpSpPr>
          <p:nvPr/>
        </p:nvGrpSpPr>
        <p:grpSpPr bwMode="auto">
          <a:xfrm>
            <a:off x="2559050" y="1465265"/>
            <a:ext cx="6084888" cy="5316537"/>
            <a:chOff x="989" y="480"/>
            <a:chExt cx="4020" cy="3637"/>
          </a:xfrm>
        </p:grpSpPr>
        <p:sp>
          <p:nvSpPr>
            <p:cNvPr id="21511" name="Oval 15"/>
            <p:cNvSpPr>
              <a:spLocks noChangeArrowheads="1"/>
            </p:cNvSpPr>
            <p:nvPr/>
          </p:nvSpPr>
          <p:spPr bwMode="auto">
            <a:xfrm>
              <a:off x="1152" y="480"/>
              <a:ext cx="3704" cy="3480"/>
            </a:xfrm>
            <a:prstGeom prst="ellipse">
              <a:avLst/>
            </a:prstGeom>
            <a:solidFill>
              <a:schemeClr val="bg1"/>
            </a:solidFill>
            <a:ln w="25400">
              <a:solidFill>
                <a:schemeClr val="tx1"/>
              </a:solidFill>
              <a:round/>
              <a:headEnd/>
              <a:tailEnd/>
            </a:ln>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endParaRPr lang="en-US" altLang="en-US" sz="1800" dirty="0">
                <a:solidFill>
                  <a:srgbClr val="000000"/>
                </a:solidFill>
                <a:latin typeface="Verdana" pitchFamily="34" charset="0"/>
              </a:endParaRPr>
            </a:p>
          </p:txBody>
        </p:sp>
        <p:sp>
          <p:nvSpPr>
            <p:cNvPr id="21512" name="Line 16"/>
            <p:cNvSpPr>
              <a:spLocks noChangeShapeType="1"/>
            </p:cNvSpPr>
            <p:nvPr/>
          </p:nvSpPr>
          <p:spPr bwMode="auto">
            <a:xfrm>
              <a:off x="3072" y="480"/>
              <a:ext cx="0" cy="3488"/>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21513" name="Rectangle 17"/>
            <p:cNvSpPr>
              <a:spLocks noChangeArrowheads="1"/>
            </p:cNvSpPr>
            <p:nvPr/>
          </p:nvSpPr>
          <p:spPr bwMode="auto">
            <a:xfrm>
              <a:off x="2328" y="707"/>
              <a:ext cx="729"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88" tIns="31750" rIns="65088" bIns="31750">
              <a:spAutoFit/>
            </a:bodyPr>
            <a:lstStyle>
              <a:lvl1pPr defTabSz="447675">
                <a:spcBef>
                  <a:spcPct val="20000"/>
                </a:spcBef>
                <a:buFont typeface="Arial" pitchFamily="34" charset="0"/>
                <a:buChar char="•"/>
                <a:defRPr sz="3200">
                  <a:solidFill>
                    <a:schemeClr val="tx1"/>
                  </a:solidFill>
                  <a:latin typeface="Calibri" pitchFamily="34" charset="0"/>
                </a:defRPr>
              </a:lvl1pPr>
              <a:lvl2pPr marL="742950" indent="-285750" defTabSz="447675">
                <a:spcBef>
                  <a:spcPct val="20000"/>
                </a:spcBef>
                <a:buFont typeface="Arial" pitchFamily="34" charset="0"/>
                <a:buChar char="–"/>
                <a:defRPr sz="2800">
                  <a:solidFill>
                    <a:schemeClr val="tx1"/>
                  </a:solidFill>
                  <a:latin typeface="Calibri" pitchFamily="34" charset="0"/>
                </a:defRPr>
              </a:lvl2pPr>
              <a:lvl3pPr marL="1143000" indent="-228600" defTabSz="447675">
                <a:spcBef>
                  <a:spcPct val="20000"/>
                </a:spcBef>
                <a:buFont typeface="Arial" pitchFamily="34" charset="0"/>
                <a:buChar char="•"/>
                <a:defRPr sz="2400">
                  <a:solidFill>
                    <a:schemeClr val="tx1"/>
                  </a:solidFill>
                  <a:latin typeface="Calibri" pitchFamily="34" charset="0"/>
                </a:defRPr>
              </a:lvl3pPr>
              <a:lvl4pPr marL="1600200" indent="-228600" defTabSz="447675">
                <a:spcBef>
                  <a:spcPct val="20000"/>
                </a:spcBef>
                <a:buFont typeface="Arial" pitchFamily="34" charset="0"/>
                <a:buChar char="–"/>
                <a:defRPr sz="2000">
                  <a:solidFill>
                    <a:schemeClr val="tx1"/>
                  </a:solidFill>
                  <a:latin typeface="Calibri" pitchFamily="34" charset="0"/>
                </a:defRPr>
              </a:lvl4pPr>
              <a:lvl5pPr marL="2057400" indent="-228600" defTabSz="447675">
                <a:spcBef>
                  <a:spcPct val="20000"/>
                </a:spcBef>
                <a:buFont typeface="Arial" pitchFamily="34" charset="0"/>
                <a:buChar char="»"/>
                <a:defRPr sz="2000">
                  <a:solidFill>
                    <a:schemeClr val="tx1"/>
                  </a:solidFill>
                  <a:latin typeface="Calibri" pitchFamily="34" charset="0"/>
                </a:defRPr>
              </a:lvl5pPr>
              <a:lvl6pPr marL="25146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en-US" b="1" dirty="0">
                  <a:solidFill>
                    <a:srgbClr val="000000"/>
                  </a:solidFill>
                  <a:latin typeface="Arial" pitchFamily="34" charset="0"/>
                </a:rPr>
                <a:t>A</a:t>
              </a:r>
              <a:r>
                <a:rPr lang="en-US" altLang="en-US" sz="2500" b="1" dirty="0">
                  <a:solidFill>
                    <a:srgbClr val="000000"/>
                  </a:solidFill>
                  <a:latin typeface="Arial" pitchFamily="34" charset="0"/>
                </a:rPr>
                <a:t>ct</a:t>
              </a:r>
            </a:p>
          </p:txBody>
        </p:sp>
        <p:sp>
          <p:nvSpPr>
            <p:cNvPr id="21514" name="Rectangle 18"/>
            <p:cNvSpPr>
              <a:spLocks noChangeArrowheads="1"/>
            </p:cNvSpPr>
            <p:nvPr/>
          </p:nvSpPr>
          <p:spPr bwMode="auto">
            <a:xfrm>
              <a:off x="3150" y="707"/>
              <a:ext cx="810"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88" tIns="31750" rIns="65088" bIns="31750">
              <a:spAutoFit/>
            </a:bodyPr>
            <a:lstStyle>
              <a:lvl1pPr defTabSz="447675">
                <a:spcBef>
                  <a:spcPct val="20000"/>
                </a:spcBef>
                <a:buFont typeface="Arial" pitchFamily="34" charset="0"/>
                <a:buChar char="•"/>
                <a:defRPr sz="3200">
                  <a:solidFill>
                    <a:schemeClr val="tx1"/>
                  </a:solidFill>
                  <a:latin typeface="Calibri" pitchFamily="34" charset="0"/>
                </a:defRPr>
              </a:lvl1pPr>
              <a:lvl2pPr marL="742950" indent="-285750" defTabSz="447675">
                <a:spcBef>
                  <a:spcPct val="20000"/>
                </a:spcBef>
                <a:buFont typeface="Arial" pitchFamily="34" charset="0"/>
                <a:buChar char="–"/>
                <a:defRPr sz="2800">
                  <a:solidFill>
                    <a:schemeClr val="tx1"/>
                  </a:solidFill>
                  <a:latin typeface="Calibri" pitchFamily="34" charset="0"/>
                </a:defRPr>
              </a:lvl2pPr>
              <a:lvl3pPr marL="1143000" indent="-228600" defTabSz="447675">
                <a:spcBef>
                  <a:spcPct val="20000"/>
                </a:spcBef>
                <a:buFont typeface="Arial" pitchFamily="34" charset="0"/>
                <a:buChar char="•"/>
                <a:defRPr sz="2400">
                  <a:solidFill>
                    <a:schemeClr val="tx1"/>
                  </a:solidFill>
                  <a:latin typeface="Calibri" pitchFamily="34" charset="0"/>
                </a:defRPr>
              </a:lvl3pPr>
              <a:lvl4pPr marL="1600200" indent="-228600" defTabSz="447675">
                <a:spcBef>
                  <a:spcPct val="20000"/>
                </a:spcBef>
                <a:buFont typeface="Arial" pitchFamily="34" charset="0"/>
                <a:buChar char="–"/>
                <a:defRPr sz="2000">
                  <a:solidFill>
                    <a:schemeClr val="tx1"/>
                  </a:solidFill>
                  <a:latin typeface="Calibri" pitchFamily="34" charset="0"/>
                </a:defRPr>
              </a:lvl4pPr>
              <a:lvl5pPr marL="2057400" indent="-228600" defTabSz="447675">
                <a:spcBef>
                  <a:spcPct val="20000"/>
                </a:spcBef>
                <a:buFont typeface="Arial" pitchFamily="34" charset="0"/>
                <a:buChar char="»"/>
                <a:defRPr sz="2000">
                  <a:solidFill>
                    <a:schemeClr val="tx1"/>
                  </a:solidFill>
                  <a:latin typeface="Calibri" pitchFamily="34" charset="0"/>
                </a:defRPr>
              </a:lvl5pPr>
              <a:lvl6pPr marL="25146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en-US" b="1" dirty="0">
                  <a:solidFill>
                    <a:srgbClr val="000000"/>
                  </a:solidFill>
                  <a:latin typeface="Arial" pitchFamily="34" charset="0"/>
                </a:rPr>
                <a:t>P</a:t>
              </a:r>
              <a:r>
                <a:rPr lang="en-US" altLang="en-US" sz="2500" b="1" dirty="0">
                  <a:solidFill>
                    <a:srgbClr val="000000"/>
                  </a:solidFill>
                  <a:latin typeface="Arial" pitchFamily="34" charset="0"/>
                </a:rPr>
                <a:t>lan</a:t>
              </a:r>
            </a:p>
          </p:txBody>
        </p:sp>
        <p:sp>
          <p:nvSpPr>
            <p:cNvPr id="21515" name="Rectangle 19"/>
            <p:cNvSpPr>
              <a:spLocks noChangeArrowheads="1"/>
            </p:cNvSpPr>
            <p:nvPr/>
          </p:nvSpPr>
          <p:spPr bwMode="auto">
            <a:xfrm>
              <a:off x="2313" y="2206"/>
              <a:ext cx="759"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88" tIns="31750" rIns="65088" bIns="31750">
              <a:spAutoFit/>
            </a:bodyPr>
            <a:lstStyle>
              <a:lvl1pPr defTabSz="447675">
                <a:spcBef>
                  <a:spcPct val="20000"/>
                </a:spcBef>
                <a:buFont typeface="Arial" pitchFamily="34" charset="0"/>
                <a:buChar char="•"/>
                <a:defRPr sz="3200">
                  <a:solidFill>
                    <a:schemeClr val="tx1"/>
                  </a:solidFill>
                  <a:latin typeface="Calibri" pitchFamily="34" charset="0"/>
                </a:defRPr>
              </a:lvl1pPr>
              <a:lvl2pPr marL="742950" indent="-285750" defTabSz="447675">
                <a:spcBef>
                  <a:spcPct val="20000"/>
                </a:spcBef>
                <a:buFont typeface="Arial" pitchFamily="34" charset="0"/>
                <a:buChar char="–"/>
                <a:defRPr sz="2800">
                  <a:solidFill>
                    <a:schemeClr val="tx1"/>
                  </a:solidFill>
                  <a:latin typeface="Calibri" pitchFamily="34" charset="0"/>
                </a:defRPr>
              </a:lvl2pPr>
              <a:lvl3pPr marL="1143000" indent="-228600" defTabSz="447675">
                <a:spcBef>
                  <a:spcPct val="20000"/>
                </a:spcBef>
                <a:buFont typeface="Arial" pitchFamily="34" charset="0"/>
                <a:buChar char="•"/>
                <a:defRPr sz="2400">
                  <a:solidFill>
                    <a:schemeClr val="tx1"/>
                  </a:solidFill>
                  <a:latin typeface="Calibri" pitchFamily="34" charset="0"/>
                </a:defRPr>
              </a:lvl3pPr>
              <a:lvl4pPr marL="1600200" indent="-228600" defTabSz="447675">
                <a:spcBef>
                  <a:spcPct val="20000"/>
                </a:spcBef>
                <a:buFont typeface="Arial" pitchFamily="34" charset="0"/>
                <a:buChar char="–"/>
                <a:defRPr sz="2000">
                  <a:solidFill>
                    <a:schemeClr val="tx1"/>
                  </a:solidFill>
                  <a:latin typeface="Calibri" pitchFamily="34" charset="0"/>
                </a:defRPr>
              </a:lvl4pPr>
              <a:lvl5pPr marL="2057400" indent="-228600" defTabSz="447675">
                <a:spcBef>
                  <a:spcPct val="20000"/>
                </a:spcBef>
                <a:buFont typeface="Arial" pitchFamily="34" charset="0"/>
                <a:buChar char="»"/>
                <a:defRPr sz="2000">
                  <a:solidFill>
                    <a:schemeClr val="tx1"/>
                  </a:solidFill>
                  <a:latin typeface="Calibri" pitchFamily="34" charset="0"/>
                </a:defRPr>
              </a:lvl5pPr>
              <a:lvl6pPr marL="25146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en-US" b="1" dirty="0">
                  <a:solidFill>
                    <a:srgbClr val="000000"/>
                  </a:solidFill>
                  <a:latin typeface="Arial" pitchFamily="34" charset="0"/>
                </a:rPr>
                <a:t>S</a:t>
              </a:r>
              <a:r>
                <a:rPr lang="en-US" altLang="en-US" sz="2500" b="1" dirty="0">
                  <a:solidFill>
                    <a:srgbClr val="000000"/>
                  </a:solidFill>
                  <a:latin typeface="Arial" pitchFamily="34" charset="0"/>
                </a:rPr>
                <a:t>tudy</a:t>
              </a:r>
            </a:p>
          </p:txBody>
        </p:sp>
        <p:sp>
          <p:nvSpPr>
            <p:cNvPr id="21516" name="Rectangle 20"/>
            <p:cNvSpPr>
              <a:spLocks noChangeArrowheads="1"/>
            </p:cNvSpPr>
            <p:nvPr/>
          </p:nvSpPr>
          <p:spPr bwMode="auto">
            <a:xfrm>
              <a:off x="3196" y="2203"/>
              <a:ext cx="718" cy="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88" tIns="31750" rIns="65088" bIns="31750">
              <a:spAutoFit/>
            </a:bodyPr>
            <a:lstStyle>
              <a:lvl1pPr defTabSz="447675">
                <a:spcBef>
                  <a:spcPct val="20000"/>
                </a:spcBef>
                <a:buFont typeface="Arial" pitchFamily="34" charset="0"/>
                <a:buChar char="•"/>
                <a:defRPr sz="3200">
                  <a:solidFill>
                    <a:schemeClr val="tx1"/>
                  </a:solidFill>
                  <a:latin typeface="Calibri" pitchFamily="34" charset="0"/>
                </a:defRPr>
              </a:lvl1pPr>
              <a:lvl2pPr marL="742950" indent="-285750" defTabSz="447675">
                <a:spcBef>
                  <a:spcPct val="20000"/>
                </a:spcBef>
                <a:buFont typeface="Arial" pitchFamily="34" charset="0"/>
                <a:buChar char="–"/>
                <a:defRPr sz="2800">
                  <a:solidFill>
                    <a:schemeClr val="tx1"/>
                  </a:solidFill>
                  <a:latin typeface="Calibri" pitchFamily="34" charset="0"/>
                </a:defRPr>
              </a:lvl2pPr>
              <a:lvl3pPr marL="1143000" indent="-228600" defTabSz="447675">
                <a:spcBef>
                  <a:spcPct val="20000"/>
                </a:spcBef>
                <a:buFont typeface="Arial" pitchFamily="34" charset="0"/>
                <a:buChar char="•"/>
                <a:defRPr sz="2400">
                  <a:solidFill>
                    <a:schemeClr val="tx1"/>
                  </a:solidFill>
                  <a:latin typeface="Calibri" pitchFamily="34" charset="0"/>
                </a:defRPr>
              </a:lvl3pPr>
              <a:lvl4pPr marL="1600200" indent="-228600" defTabSz="447675">
                <a:spcBef>
                  <a:spcPct val="20000"/>
                </a:spcBef>
                <a:buFont typeface="Arial" pitchFamily="34" charset="0"/>
                <a:buChar char="–"/>
                <a:defRPr sz="2000">
                  <a:solidFill>
                    <a:schemeClr val="tx1"/>
                  </a:solidFill>
                  <a:latin typeface="Calibri" pitchFamily="34" charset="0"/>
                </a:defRPr>
              </a:lvl4pPr>
              <a:lvl5pPr marL="2057400" indent="-228600" defTabSz="447675">
                <a:spcBef>
                  <a:spcPct val="20000"/>
                </a:spcBef>
                <a:buFont typeface="Arial" pitchFamily="34" charset="0"/>
                <a:buChar char="»"/>
                <a:defRPr sz="2000">
                  <a:solidFill>
                    <a:schemeClr val="tx1"/>
                  </a:solidFill>
                  <a:latin typeface="Calibri" pitchFamily="34" charset="0"/>
                </a:defRPr>
              </a:lvl5pPr>
              <a:lvl6pPr marL="25146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defTabSz="447675"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r>
                <a:rPr lang="en-US" altLang="en-US" b="1" dirty="0">
                  <a:solidFill>
                    <a:srgbClr val="000000"/>
                  </a:solidFill>
                  <a:latin typeface="Arial" pitchFamily="34" charset="0"/>
                </a:rPr>
                <a:t>D</a:t>
              </a:r>
              <a:r>
                <a:rPr lang="en-US" altLang="en-US" sz="2500" b="1" dirty="0">
                  <a:solidFill>
                    <a:srgbClr val="000000"/>
                  </a:solidFill>
                  <a:latin typeface="Arial" pitchFamily="34" charset="0"/>
                </a:rPr>
                <a:t>o</a:t>
              </a:r>
            </a:p>
          </p:txBody>
        </p:sp>
        <p:sp>
          <p:nvSpPr>
            <p:cNvPr id="21517" name="Line 21"/>
            <p:cNvSpPr>
              <a:spLocks noChangeShapeType="1"/>
            </p:cNvSpPr>
            <p:nvPr/>
          </p:nvSpPr>
          <p:spPr bwMode="auto">
            <a:xfrm>
              <a:off x="1139" y="2091"/>
              <a:ext cx="3717"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21518" name="AutoShape 23"/>
            <p:cNvSpPr>
              <a:spLocks noChangeArrowheads="1"/>
            </p:cNvSpPr>
            <p:nvPr/>
          </p:nvSpPr>
          <p:spPr bwMode="auto">
            <a:xfrm>
              <a:off x="2738" y="3800"/>
              <a:ext cx="577" cy="317"/>
            </a:xfrm>
            <a:prstGeom prst="leftArrow">
              <a:avLst>
                <a:gd name="adj1" fmla="val 50000"/>
                <a:gd name="adj2" fmla="val 85793"/>
              </a:avLst>
            </a:prstGeom>
            <a:solidFill>
              <a:schemeClr val="accent1"/>
            </a:solidFill>
            <a:ln w="12700">
              <a:solidFill>
                <a:schemeClr val="tx1"/>
              </a:solidFill>
              <a:miter lim="800000"/>
              <a:headEnd/>
              <a:tailEnd/>
            </a:ln>
            <a:effectLst>
              <a:outerShdw dist="107763" dir="2700000" algn="ctr" rotWithShape="0">
                <a:schemeClr val="bg2"/>
              </a:outerShdw>
            </a:effectLst>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endParaRPr lang="en-US" altLang="en-US" sz="1800" dirty="0">
                <a:solidFill>
                  <a:srgbClr val="000000"/>
                </a:solidFill>
                <a:latin typeface="Verdana" pitchFamily="34" charset="0"/>
              </a:endParaRPr>
            </a:p>
          </p:txBody>
        </p:sp>
        <p:sp>
          <p:nvSpPr>
            <p:cNvPr id="21519" name="AutoShape 24"/>
            <p:cNvSpPr>
              <a:spLocks noChangeArrowheads="1"/>
            </p:cNvSpPr>
            <p:nvPr/>
          </p:nvSpPr>
          <p:spPr bwMode="auto">
            <a:xfrm>
              <a:off x="4635" y="2001"/>
              <a:ext cx="374" cy="480"/>
            </a:xfrm>
            <a:prstGeom prst="downArrow">
              <a:avLst>
                <a:gd name="adj1" fmla="val 50000"/>
                <a:gd name="adj2" fmla="val 68140"/>
              </a:avLst>
            </a:prstGeom>
            <a:solidFill>
              <a:schemeClr val="accent1"/>
            </a:solidFill>
            <a:ln w="12700">
              <a:solidFill>
                <a:schemeClr val="tx1"/>
              </a:solidFill>
              <a:miter lim="800000"/>
              <a:headEnd/>
              <a:tailEnd/>
            </a:ln>
            <a:effectLst>
              <a:outerShdw dist="107763" dir="2700000" algn="ctr" rotWithShape="0">
                <a:schemeClr val="bg2"/>
              </a:outerShdw>
            </a:effectLst>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endParaRPr lang="en-US" altLang="en-US" sz="1800" dirty="0">
                <a:solidFill>
                  <a:srgbClr val="000000"/>
                </a:solidFill>
                <a:latin typeface="Verdana" pitchFamily="34" charset="0"/>
              </a:endParaRPr>
            </a:p>
          </p:txBody>
        </p:sp>
        <p:sp>
          <p:nvSpPr>
            <p:cNvPr id="21520" name="AutoShape 25"/>
            <p:cNvSpPr>
              <a:spLocks noChangeArrowheads="1"/>
            </p:cNvSpPr>
            <p:nvPr/>
          </p:nvSpPr>
          <p:spPr bwMode="auto">
            <a:xfrm>
              <a:off x="989" y="2021"/>
              <a:ext cx="374" cy="480"/>
            </a:xfrm>
            <a:prstGeom prst="upArrow">
              <a:avLst>
                <a:gd name="adj1" fmla="val 50000"/>
                <a:gd name="adj2" fmla="val 68128"/>
              </a:avLst>
            </a:prstGeom>
            <a:solidFill>
              <a:schemeClr val="accent1"/>
            </a:solidFill>
            <a:ln w="12700">
              <a:solidFill>
                <a:schemeClr val="tx1"/>
              </a:solidFill>
              <a:miter lim="800000"/>
              <a:headEnd/>
              <a:tailEnd/>
            </a:ln>
            <a:effectLst>
              <a:outerShdw dist="107763" dir="2700000" algn="ctr" rotWithShape="0">
                <a:schemeClr val="bg2"/>
              </a:outerShdw>
            </a:effectLst>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endParaRPr lang="en-US" altLang="en-US" sz="1800" dirty="0">
                <a:solidFill>
                  <a:srgbClr val="000000"/>
                </a:solidFill>
                <a:latin typeface="Verdana" pitchFamily="34" charset="0"/>
              </a:endParaRPr>
            </a:p>
          </p:txBody>
        </p:sp>
        <p:sp>
          <p:nvSpPr>
            <p:cNvPr id="21521" name="Rectangle 18"/>
            <p:cNvSpPr>
              <a:spLocks noChangeArrowheads="1"/>
            </p:cNvSpPr>
            <p:nvPr/>
          </p:nvSpPr>
          <p:spPr bwMode="auto">
            <a:xfrm>
              <a:off x="3074" y="1113"/>
              <a:ext cx="1824" cy="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5088" tIns="31750" rIns="65088" bIns="31750">
              <a:spAutoFit/>
            </a:bodyPr>
            <a:lstStyle>
              <a:lvl1pPr marL="112713" indent="-112713">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pPr>
              <a:r>
                <a:rPr lang="en-US" altLang="en-US" sz="1700" dirty="0">
                  <a:solidFill>
                    <a:srgbClr val="000000"/>
                  </a:solidFill>
                  <a:latin typeface="Arial" pitchFamily="34" charset="0"/>
                </a:rPr>
                <a:t>Objective of cycle</a:t>
              </a:r>
            </a:p>
            <a:p>
              <a:pPr>
                <a:spcBef>
                  <a:spcPct val="0"/>
                </a:spcBef>
              </a:pPr>
              <a:r>
                <a:rPr lang="en-US" altLang="en-US" sz="1700" dirty="0">
                  <a:solidFill>
                    <a:srgbClr val="000000"/>
                  </a:solidFill>
                  <a:latin typeface="Arial" pitchFamily="34" charset="0"/>
                </a:rPr>
                <a:t>Questions/predictions</a:t>
              </a:r>
            </a:p>
            <a:p>
              <a:pPr>
                <a:spcBef>
                  <a:spcPct val="0"/>
                </a:spcBef>
              </a:pPr>
              <a:r>
                <a:rPr lang="en-US" altLang="en-US" sz="1700" dirty="0">
                  <a:solidFill>
                    <a:srgbClr val="000000"/>
                  </a:solidFill>
                  <a:latin typeface="Arial" pitchFamily="34" charset="0"/>
                </a:rPr>
                <a:t>Plan to carry out the cycle</a:t>
              </a:r>
            </a:p>
            <a:p>
              <a:pPr>
                <a:spcBef>
                  <a:spcPct val="0"/>
                </a:spcBef>
                <a:buFontTx/>
                <a:buNone/>
              </a:pPr>
              <a:r>
                <a:rPr lang="en-US" altLang="en-US" sz="1700" dirty="0">
                  <a:solidFill>
                    <a:srgbClr val="000000"/>
                  </a:solidFill>
                  <a:latin typeface="Arial" pitchFamily="34" charset="0"/>
                </a:rPr>
                <a:t>	(who, what, where, when)</a:t>
              </a:r>
            </a:p>
            <a:p>
              <a:pPr>
                <a:spcBef>
                  <a:spcPct val="0"/>
                </a:spcBef>
                <a:buFontTx/>
                <a:buNone/>
              </a:pPr>
              <a:r>
                <a:rPr lang="en-US" altLang="en-US" sz="1700" dirty="0">
                  <a:solidFill>
                    <a:srgbClr val="000000"/>
                  </a:solidFill>
                  <a:latin typeface="Arial" pitchFamily="34" charset="0"/>
                </a:rPr>
                <a:t> </a:t>
              </a:r>
            </a:p>
          </p:txBody>
        </p:sp>
        <p:sp>
          <p:nvSpPr>
            <p:cNvPr id="17" name="Rectangle 16"/>
            <p:cNvSpPr/>
            <p:nvPr/>
          </p:nvSpPr>
          <p:spPr>
            <a:xfrm>
              <a:off x="3085" y="2533"/>
              <a:ext cx="1594" cy="1136"/>
            </a:xfrm>
            <a:prstGeom prst="rect">
              <a:avLst/>
            </a:prstGeom>
          </p:spPr>
          <p:txBody>
            <a:bodyPr wrap="square">
              <a:spAutoFit/>
            </a:bodyPr>
            <a:lstStyle/>
            <a:p>
              <a:pPr marL="112713" indent="-112713">
                <a:buFont typeface="Arial" pitchFamily="34" charset="0"/>
                <a:buChar char="•"/>
                <a:defRPr/>
              </a:pPr>
              <a:r>
                <a:rPr lang="en-US" sz="1700" dirty="0">
                  <a:solidFill>
                    <a:srgbClr val="000000"/>
                  </a:solidFill>
                  <a:latin typeface="Arial" pitchFamily="34" charset="0"/>
                </a:rPr>
                <a:t>Carry out the plan</a:t>
              </a:r>
            </a:p>
            <a:p>
              <a:pPr marL="112713" indent="-112713">
                <a:buFont typeface="Arial" pitchFamily="34" charset="0"/>
                <a:buChar char="•"/>
                <a:defRPr/>
              </a:pPr>
              <a:r>
                <a:rPr lang="en-US" sz="1700" dirty="0">
                  <a:solidFill>
                    <a:srgbClr val="000000"/>
                  </a:solidFill>
                  <a:latin typeface="Arial" pitchFamily="34" charset="0"/>
                </a:rPr>
                <a:t>Document problems/unexpected observations</a:t>
              </a:r>
            </a:p>
            <a:p>
              <a:pPr marL="112713" indent="-112713">
                <a:buFont typeface="Arial" pitchFamily="34" charset="0"/>
                <a:buChar char="•"/>
                <a:defRPr/>
              </a:pPr>
              <a:r>
                <a:rPr lang="en-US" sz="1700" dirty="0">
                  <a:solidFill>
                    <a:srgbClr val="000000"/>
                  </a:solidFill>
                  <a:latin typeface="Arial" pitchFamily="34" charset="0"/>
                </a:rPr>
                <a:t>Begin analysis of </a:t>
              </a:r>
            </a:p>
            <a:p>
              <a:pPr>
                <a:defRPr/>
              </a:pPr>
              <a:r>
                <a:rPr lang="en-US" sz="1700" dirty="0">
                  <a:solidFill>
                    <a:srgbClr val="000000"/>
                  </a:solidFill>
                  <a:latin typeface="Arial" pitchFamily="34" charset="0"/>
                </a:rPr>
                <a:t>  data </a:t>
              </a:r>
            </a:p>
          </p:txBody>
        </p:sp>
        <p:sp>
          <p:nvSpPr>
            <p:cNvPr id="21523" name="Rectangle 17"/>
            <p:cNvSpPr>
              <a:spLocks noChangeArrowheads="1"/>
            </p:cNvSpPr>
            <p:nvPr/>
          </p:nvSpPr>
          <p:spPr bwMode="auto">
            <a:xfrm>
              <a:off x="1632" y="2457"/>
              <a:ext cx="1338" cy="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2713" indent="-112713">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pPr>
              <a:r>
                <a:rPr lang="en-US" altLang="en-US" sz="1700" dirty="0">
                  <a:solidFill>
                    <a:srgbClr val="000000"/>
                  </a:solidFill>
                  <a:latin typeface="Arial" pitchFamily="34" charset="0"/>
                </a:rPr>
                <a:t>Complete the analysis of data</a:t>
              </a:r>
            </a:p>
            <a:p>
              <a:pPr>
                <a:spcBef>
                  <a:spcPct val="0"/>
                </a:spcBef>
              </a:pPr>
              <a:r>
                <a:rPr lang="en-US" altLang="en-US" sz="1700" dirty="0">
                  <a:solidFill>
                    <a:srgbClr val="000000"/>
                  </a:solidFill>
                  <a:latin typeface="Arial" pitchFamily="34" charset="0"/>
                </a:rPr>
                <a:t>Compare data to predictions</a:t>
              </a:r>
            </a:p>
            <a:p>
              <a:pPr>
                <a:spcBef>
                  <a:spcPct val="0"/>
                </a:spcBef>
              </a:pPr>
              <a:r>
                <a:rPr lang="en-US" altLang="en-US" sz="1700" dirty="0">
                  <a:solidFill>
                    <a:srgbClr val="000000"/>
                  </a:solidFill>
                  <a:latin typeface="Arial" pitchFamily="34" charset="0"/>
                </a:rPr>
                <a:t>Summarize what was learned</a:t>
              </a:r>
            </a:p>
          </p:txBody>
        </p:sp>
        <p:sp>
          <p:nvSpPr>
            <p:cNvPr id="21524" name="Rectangle 20"/>
            <p:cNvSpPr>
              <a:spLocks noChangeArrowheads="1"/>
            </p:cNvSpPr>
            <p:nvPr/>
          </p:nvSpPr>
          <p:spPr bwMode="auto">
            <a:xfrm>
              <a:off x="1582" y="1076"/>
              <a:ext cx="1396" cy="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12713" indent="-112713">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pPr>
              <a:r>
                <a:rPr lang="en-US" altLang="en-US" sz="1700" dirty="0">
                  <a:solidFill>
                    <a:srgbClr val="000000"/>
                  </a:solidFill>
                  <a:latin typeface="Arial" pitchFamily="34" charset="0"/>
                </a:rPr>
                <a:t>What changes are to be made?</a:t>
              </a:r>
            </a:p>
            <a:p>
              <a:pPr>
                <a:spcBef>
                  <a:spcPct val="0"/>
                </a:spcBef>
              </a:pPr>
              <a:r>
                <a:rPr lang="en-US" altLang="en-US" sz="1700" dirty="0">
                  <a:solidFill>
                    <a:srgbClr val="000000"/>
                  </a:solidFill>
                  <a:latin typeface="Arial" pitchFamily="34" charset="0"/>
                </a:rPr>
                <a:t>Adapt? Or Abandon?</a:t>
              </a:r>
            </a:p>
            <a:p>
              <a:pPr>
                <a:spcBef>
                  <a:spcPct val="0"/>
                </a:spcBef>
              </a:pPr>
              <a:r>
                <a:rPr lang="en-US" altLang="en-US" sz="1700" dirty="0">
                  <a:solidFill>
                    <a:srgbClr val="000000"/>
                  </a:solidFill>
                  <a:latin typeface="Arial" pitchFamily="34" charset="0"/>
                </a:rPr>
                <a:t>Next cycle?</a:t>
              </a:r>
            </a:p>
          </p:txBody>
        </p:sp>
      </p:grpSp>
      <p:sp>
        <p:nvSpPr>
          <p:cNvPr id="20" name="Rectangle 2"/>
          <p:cNvSpPr txBox="1">
            <a:spLocks noChangeArrowheads="1"/>
          </p:cNvSpPr>
          <p:nvPr/>
        </p:nvSpPr>
        <p:spPr bwMode="auto">
          <a:xfrm>
            <a:off x="174736" y="2027396"/>
            <a:ext cx="2511462" cy="2057400"/>
          </a:xfrm>
          <a:prstGeom prst="rect">
            <a:avLst/>
          </a:prstGeom>
          <a:noFill/>
          <a:ln w="9525">
            <a:noFill/>
            <a:miter lim="800000"/>
            <a:headEnd/>
            <a:tailEnd/>
          </a:ln>
        </p:spPr>
        <p:txBody>
          <a:bodyPr anchor="ctr"/>
          <a:lstStyle/>
          <a:p>
            <a:pPr>
              <a:defRPr/>
            </a:pPr>
            <a:r>
              <a:rPr lang="en-US" sz="2800" kern="0" dirty="0">
                <a:solidFill>
                  <a:srgbClr val="000000"/>
                </a:solidFill>
                <a:latin typeface="Arial" pitchFamily="34" charset="0"/>
              </a:rPr>
              <a:t>Use the PDSA cycle to test changes and organize feedback</a:t>
            </a:r>
          </a:p>
        </p:txBody>
      </p:sp>
      <p:sp>
        <p:nvSpPr>
          <p:cNvPr id="21510" name="AutoShape 23"/>
          <p:cNvSpPr>
            <a:spLocks noChangeArrowheads="1"/>
          </p:cNvSpPr>
          <p:nvPr/>
        </p:nvSpPr>
        <p:spPr bwMode="auto">
          <a:xfrm rot="10800000">
            <a:off x="5257801" y="1219200"/>
            <a:ext cx="866775" cy="463550"/>
          </a:xfrm>
          <a:prstGeom prst="leftArrow">
            <a:avLst>
              <a:gd name="adj1" fmla="val 50000"/>
              <a:gd name="adj2" fmla="val 85797"/>
            </a:avLst>
          </a:prstGeom>
          <a:solidFill>
            <a:schemeClr val="accent1"/>
          </a:solidFill>
          <a:ln w="12700">
            <a:solidFill>
              <a:schemeClr val="tx1"/>
            </a:solidFill>
            <a:miter lim="800000"/>
            <a:headEnd/>
            <a:tailEnd/>
          </a:ln>
          <a:effectLst>
            <a:outerShdw dist="107763" dir="2700000" algn="ctr" rotWithShape="0">
              <a:schemeClr val="bg2"/>
            </a:outerShdw>
          </a:effectLst>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0"/>
              </a:spcBef>
              <a:buFontTx/>
              <a:buNone/>
            </a:pPr>
            <a:endParaRPr lang="en-US" altLang="en-US" sz="1800" dirty="0">
              <a:solidFill>
                <a:srgbClr val="000000"/>
              </a:solidFill>
              <a:latin typeface="Verdana" pitchFamily="34" charset="0"/>
            </a:endParaRPr>
          </a:p>
        </p:txBody>
      </p:sp>
    </p:spTree>
    <p:custDataLst>
      <p:tags r:id="rId1"/>
    </p:custDataLst>
    <p:extLst>
      <p:ext uri="{BB962C8B-B14F-4D97-AF65-F5344CB8AC3E}">
        <p14:creationId xmlns:p14="http://schemas.microsoft.com/office/powerpoint/2010/main" val="13481382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bwMode="auto">
          <a:xfrm>
            <a:off x="635970" y="190499"/>
            <a:ext cx="8763000" cy="11430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a:bodyPr>
          <a:lstStyle/>
          <a:p>
            <a:pPr algn="l"/>
            <a:r>
              <a:rPr lang="en-US" altLang="en-US" sz="4000" dirty="0">
                <a:latin typeface="Arial" panose="020B0604020202020204" pitchFamily="34" charset="0"/>
                <a:cs typeface="Arial" panose="020B0604020202020204" pitchFamily="34" charset="0"/>
              </a:rPr>
              <a:t>Rapid Cycles of Change</a:t>
            </a:r>
          </a:p>
        </p:txBody>
      </p:sp>
      <p:sp>
        <p:nvSpPr>
          <p:cNvPr id="22532" name="Rectangle 3"/>
          <p:cNvSpPr>
            <a:spLocks noChangeArrowheads="1"/>
          </p:cNvSpPr>
          <p:nvPr/>
        </p:nvSpPr>
        <p:spPr bwMode="auto">
          <a:xfrm>
            <a:off x="152400" y="4648201"/>
            <a:ext cx="1619250" cy="120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50000"/>
              </a:spcBef>
              <a:buFontTx/>
              <a:buNone/>
            </a:pPr>
            <a:r>
              <a:rPr lang="en-US" altLang="en-US" sz="2400" b="1" dirty="0">
                <a:solidFill>
                  <a:srgbClr val="000000"/>
                </a:solidFill>
                <a:latin typeface="Arial" pitchFamily="34" charset="0"/>
              </a:rPr>
              <a:t>Hunches Theories Ideas</a:t>
            </a:r>
          </a:p>
        </p:txBody>
      </p:sp>
      <p:sp>
        <p:nvSpPr>
          <p:cNvPr id="22533" name="Rectangle 4"/>
          <p:cNvSpPr>
            <a:spLocks noChangeArrowheads="1"/>
          </p:cNvSpPr>
          <p:nvPr/>
        </p:nvSpPr>
        <p:spPr bwMode="auto">
          <a:xfrm>
            <a:off x="6645274" y="1252669"/>
            <a:ext cx="2438400" cy="120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ctr">
              <a:spcBef>
                <a:spcPct val="50000"/>
              </a:spcBef>
              <a:buFontTx/>
              <a:buNone/>
            </a:pPr>
            <a:r>
              <a:rPr lang="en-US" altLang="en-US" sz="2400" b="1" dirty="0">
                <a:solidFill>
                  <a:srgbClr val="000000"/>
                </a:solidFill>
                <a:latin typeface="Arial" pitchFamily="34" charset="0"/>
              </a:rPr>
              <a:t>Changes That Result in Improvement</a:t>
            </a:r>
            <a:endParaRPr lang="en-US" altLang="en-US" sz="2000" b="1" dirty="0">
              <a:solidFill>
                <a:srgbClr val="000000"/>
              </a:solidFill>
              <a:latin typeface="Arial" pitchFamily="34" charset="0"/>
            </a:endParaRPr>
          </a:p>
        </p:txBody>
      </p:sp>
      <p:sp>
        <p:nvSpPr>
          <p:cNvPr id="22534" name="Line 5"/>
          <p:cNvSpPr>
            <a:spLocks noChangeShapeType="1"/>
          </p:cNvSpPr>
          <p:nvPr/>
        </p:nvSpPr>
        <p:spPr bwMode="auto">
          <a:xfrm flipV="1">
            <a:off x="2087564" y="2438400"/>
            <a:ext cx="4922837" cy="2890838"/>
          </a:xfrm>
          <a:prstGeom prst="line">
            <a:avLst/>
          </a:prstGeom>
          <a:noFill/>
          <a:ln w="508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grpSp>
        <p:nvGrpSpPr>
          <p:cNvPr id="22535" name="Group 6"/>
          <p:cNvGrpSpPr>
            <a:grpSpLocks/>
          </p:cNvGrpSpPr>
          <p:nvPr/>
        </p:nvGrpSpPr>
        <p:grpSpPr bwMode="auto">
          <a:xfrm>
            <a:off x="1820864" y="4114800"/>
            <a:ext cx="838200" cy="833438"/>
            <a:chOff x="1407" y="2880"/>
            <a:chExt cx="528" cy="525"/>
          </a:xfrm>
        </p:grpSpPr>
        <p:grpSp>
          <p:nvGrpSpPr>
            <p:cNvPr id="22570" name="Group 7"/>
            <p:cNvGrpSpPr>
              <a:grpSpLocks/>
            </p:cNvGrpSpPr>
            <p:nvPr/>
          </p:nvGrpSpPr>
          <p:grpSpPr bwMode="auto">
            <a:xfrm>
              <a:off x="1407" y="2880"/>
              <a:ext cx="528" cy="525"/>
              <a:chOff x="1407" y="2880"/>
              <a:chExt cx="528" cy="525"/>
            </a:xfrm>
          </p:grpSpPr>
          <p:sp>
            <p:nvSpPr>
              <p:cNvPr id="22575" name="Oval 8"/>
              <p:cNvSpPr>
                <a:spLocks noChangeArrowheads="1"/>
              </p:cNvSpPr>
              <p:nvPr/>
            </p:nvSpPr>
            <p:spPr bwMode="auto">
              <a:xfrm>
                <a:off x="1411" y="2884"/>
                <a:ext cx="520" cy="52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dirty="0">
                  <a:solidFill>
                    <a:srgbClr val="000000"/>
                  </a:solidFill>
                  <a:latin typeface="Arial" pitchFamily="34" charset="0"/>
                </a:endParaRPr>
              </a:p>
            </p:txBody>
          </p:sp>
          <p:sp>
            <p:nvSpPr>
              <p:cNvPr id="22576" name="Line 9"/>
              <p:cNvSpPr>
                <a:spLocks noChangeShapeType="1"/>
              </p:cNvSpPr>
              <p:nvPr/>
            </p:nvSpPr>
            <p:spPr bwMode="auto">
              <a:xfrm>
                <a:off x="1407" y="3144"/>
                <a:ext cx="52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22577" name="Line 10"/>
              <p:cNvSpPr>
                <a:spLocks noChangeShapeType="1"/>
              </p:cNvSpPr>
              <p:nvPr/>
            </p:nvSpPr>
            <p:spPr bwMode="auto">
              <a:xfrm>
                <a:off x="1671" y="2880"/>
                <a:ext cx="0" cy="5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grpSp>
        <p:sp>
          <p:nvSpPr>
            <p:cNvPr id="22571" name="Rectangle 11"/>
            <p:cNvSpPr>
              <a:spLocks noChangeArrowheads="1"/>
            </p:cNvSpPr>
            <p:nvPr/>
          </p:nvSpPr>
          <p:spPr bwMode="auto">
            <a:xfrm>
              <a:off x="1476" y="2917"/>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A</a:t>
              </a:r>
            </a:p>
          </p:txBody>
        </p:sp>
        <p:sp>
          <p:nvSpPr>
            <p:cNvPr id="22572" name="Rectangle 12"/>
            <p:cNvSpPr>
              <a:spLocks noChangeArrowheads="1"/>
            </p:cNvSpPr>
            <p:nvPr/>
          </p:nvSpPr>
          <p:spPr bwMode="auto">
            <a:xfrm>
              <a:off x="1681" y="2917"/>
              <a:ext cx="2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P</a:t>
              </a:r>
            </a:p>
          </p:txBody>
        </p:sp>
        <p:sp>
          <p:nvSpPr>
            <p:cNvPr id="22573" name="Rectangle 13"/>
            <p:cNvSpPr>
              <a:spLocks noChangeArrowheads="1"/>
            </p:cNvSpPr>
            <p:nvPr/>
          </p:nvSpPr>
          <p:spPr bwMode="auto">
            <a:xfrm>
              <a:off x="1476" y="3138"/>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S</a:t>
              </a:r>
            </a:p>
          </p:txBody>
        </p:sp>
        <p:sp>
          <p:nvSpPr>
            <p:cNvPr id="22574" name="Rectangle 14"/>
            <p:cNvSpPr>
              <a:spLocks noChangeArrowheads="1"/>
            </p:cNvSpPr>
            <p:nvPr/>
          </p:nvSpPr>
          <p:spPr bwMode="auto">
            <a:xfrm>
              <a:off x="1681" y="3138"/>
              <a:ext cx="2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D</a:t>
              </a:r>
            </a:p>
          </p:txBody>
        </p:sp>
      </p:grpSp>
      <p:grpSp>
        <p:nvGrpSpPr>
          <p:cNvPr id="22536" name="Group 15"/>
          <p:cNvGrpSpPr>
            <a:grpSpLocks/>
          </p:cNvGrpSpPr>
          <p:nvPr/>
        </p:nvGrpSpPr>
        <p:grpSpPr bwMode="auto">
          <a:xfrm>
            <a:off x="3200400" y="3276600"/>
            <a:ext cx="825500" cy="876300"/>
            <a:chOff x="2132" y="2447"/>
            <a:chExt cx="520" cy="552"/>
          </a:xfrm>
        </p:grpSpPr>
        <p:grpSp>
          <p:nvGrpSpPr>
            <p:cNvPr id="22562" name="Group 16"/>
            <p:cNvGrpSpPr>
              <a:grpSpLocks/>
            </p:cNvGrpSpPr>
            <p:nvPr/>
          </p:nvGrpSpPr>
          <p:grpSpPr bwMode="auto">
            <a:xfrm>
              <a:off x="2132" y="2464"/>
              <a:ext cx="520" cy="520"/>
              <a:chOff x="2132" y="2464"/>
              <a:chExt cx="520" cy="520"/>
            </a:xfrm>
          </p:grpSpPr>
          <p:sp>
            <p:nvSpPr>
              <p:cNvPr id="22567" name="Oval 17"/>
              <p:cNvSpPr>
                <a:spLocks noChangeArrowheads="1"/>
              </p:cNvSpPr>
              <p:nvPr/>
            </p:nvSpPr>
            <p:spPr bwMode="auto">
              <a:xfrm rot="2340000">
                <a:off x="2132" y="2464"/>
                <a:ext cx="520" cy="52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dirty="0">
                  <a:solidFill>
                    <a:srgbClr val="000000"/>
                  </a:solidFill>
                  <a:latin typeface="Arial" pitchFamily="34" charset="0"/>
                </a:endParaRPr>
              </a:p>
            </p:txBody>
          </p:sp>
          <p:sp>
            <p:nvSpPr>
              <p:cNvPr id="22568" name="Line 18"/>
              <p:cNvSpPr>
                <a:spLocks noChangeShapeType="1"/>
              </p:cNvSpPr>
              <p:nvPr/>
            </p:nvSpPr>
            <p:spPr bwMode="auto">
              <a:xfrm>
                <a:off x="2187" y="2559"/>
                <a:ext cx="410" cy="332"/>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22569" name="Line 19"/>
              <p:cNvSpPr>
                <a:spLocks noChangeShapeType="1"/>
              </p:cNvSpPr>
              <p:nvPr/>
            </p:nvSpPr>
            <p:spPr bwMode="auto">
              <a:xfrm flipH="1">
                <a:off x="2228" y="2518"/>
                <a:ext cx="330" cy="411"/>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grpSp>
        <p:sp>
          <p:nvSpPr>
            <p:cNvPr id="22563" name="Rectangle 20"/>
            <p:cNvSpPr>
              <a:spLocks noChangeArrowheads="1"/>
            </p:cNvSpPr>
            <p:nvPr/>
          </p:nvSpPr>
          <p:spPr bwMode="auto">
            <a:xfrm rot="2340000">
              <a:off x="2283" y="2447"/>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A</a:t>
              </a:r>
            </a:p>
          </p:txBody>
        </p:sp>
        <p:sp>
          <p:nvSpPr>
            <p:cNvPr id="22564" name="Rectangle 21"/>
            <p:cNvSpPr>
              <a:spLocks noChangeArrowheads="1"/>
            </p:cNvSpPr>
            <p:nvPr/>
          </p:nvSpPr>
          <p:spPr bwMode="auto">
            <a:xfrm rot="2340000">
              <a:off x="2434" y="2595"/>
              <a:ext cx="2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P</a:t>
              </a:r>
            </a:p>
          </p:txBody>
        </p:sp>
        <p:sp>
          <p:nvSpPr>
            <p:cNvPr id="22565" name="Rectangle 22"/>
            <p:cNvSpPr>
              <a:spLocks noChangeArrowheads="1"/>
            </p:cNvSpPr>
            <p:nvPr/>
          </p:nvSpPr>
          <p:spPr bwMode="auto">
            <a:xfrm rot="2340000">
              <a:off x="2143" y="2620"/>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S</a:t>
              </a:r>
            </a:p>
          </p:txBody>
        </p:sp>
        <p:sp>
          <p:nvSpPr>
            <p:cNvPr id="22566" name="Rectangle 23"/>
            <p:cNvSpPr>
              <a:spLocks noChangeArrowheads="1"/>
            </p:cNvSpPr>
            <p:nvPr/>
          </p:nvSpPr>
          <p:spPr bwMode="auto">
            <a:xfrm rot="2340000">
              <a:off x="2296" y="2768"/>
              <a:ext cx="20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D</a:t>
              </a:r>
            </a:p>
          </p:txBody>
        </p:sp>
      </p:grpSp>
      <p:grpSp>
        <p:nvGrpSpPr>
          <p:cNvPr id="22537" name="Group 24"/>
          <p:cNvGrpSpPr>
            <a:grpSpLocks/>
          </p:cNvGrpSpPr>
          <p:nvPr/>
        </p:nvGrpSpPr>
        <p:grpSpPr bwMode="auto">
          <a:xfrm>
            <a:off x="5791200" y="1752600"/>
            <a:ext cx="838200" cy="833438"/>
            <a:chOff x="3540" y="1620"/>
            <a:chExt cx="528" cy="525"/>
          </a:xfrm>
        </p:grpSpPr>
        <p:grpSp>
          <p:nvGrpSpPr>
            <p:cNvPr id="22554" name="Group 25"/>
            <p:cNvGrpSpPr>
              <a:grpSpLocks/>
            </p:cNvGrpSpPr>
            <p:nvPr/>
          </p:nvGrpSpPr>
          <p:grpSpPr bwMode="auto">
            <a:xfrm>
              <a:off x="3540" y="1620"/>
              <a:ext cx="528" cy="525"/>
              <a:chOff x="3540" y="1620"/>
              <a:chExt cx="528" cy="525"/>
            </a:xfrm>
          </p:grpSpPr>
          <p:sp>
            <p:nvSpPr>
              <p:cNvPr id="22559" name="Oval 26"/>
              <p:cNvSpPr>
                <a:spLocks noChangeArrowheads="1"/>
              </p:cNvSpPr>
              <p:nvPr/>
            </p:nvSpPr>
            <p:spPr bwMode="auto">
              <a:xfrm>
                <a:off x="3544" y="1624"/>
                <a:ext cx="520" cy="52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dirty="0">
                  <a:solidFill>
                    <a:srgbClr val="000000"/>
                  </a:solidFill>
                  <a:latin typeface="Arial" pitchFamily="34" charset="0"/>
                </a:endParaRPr>
              </a:p>
            </p:txBody>
          </p:sp>
          <p:sp>
            <p:nvSpPr>
              <p:cNvPr id="22560" name="Line 27"/>
              <p:cNvSpPr>
                <a:spLocks noChangeShapeType="1"/>
              </p:cNvSpPr>
              <p:nvPr/>
            </p:nvSpPr>
            <p:spPr bwMode="auto">
              <a:xfrm>
                <a:off x="3540" y="1884"/>
                <a:ext cx="528"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22561" name="Line 28"/>
              <p:cNvSpPr>
                <a:spLocks noChangeShapeType="1"/>
              </p:cNvSpPr>
              <p:nvPr/>
            </p:nvSpPr>
            <p:spPr bwMode="auto">
              <a:xfrm>
                <a:off x="3804" y="1620"/>
                <a:ext cx="0" cy="5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grpSp>
        <p:sp>
          <p:nvSpPr>
            <p:cNvPr id="22555" name="Rectangle 29"/>
            <p:cNvSpPr>
              <a:spLocks noChangeArrowheads="1"/>
            </p:cNvSpPr>
            <p:nvPr/>
          </p:nvSpPr>
          <p:spPr bwMode="auto">
            <a:xfrm>
              <a:off x="3609" y="1657"/>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A</a:t>
              </a:r>
            </a:p>
          </p:txBody>
        </p:sp>
        <p:sp>
          <p:nvSpPr>
            <p:cNvPr id="22556" name="Rectangle 30"/>
            <p:cNvSpPr>
              <a:spLocks noChangeArrowheads="1"/>
            </p:cNvSpPr>
            <p:nvPr/>
          </p:nvSpPr>
          <p:spPr bwMode="auto">
            <a:xfrm>
              <a:off x="3814" y="1657"/>
              <a:ext cx="2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P</a:t>
              </a:r>
            </a:p>
          </p:txBody>
        </p:sp>
        <p:sp>
          <p:nvSpPr>
            <p:cNvPr id="22557" name="Rectangle 31"/>
            <p:cNvSpPr>
              <a:spLocks noChangeArrowheads="1"/>
            </p:cNvSpPr>
            <p:nvPr/>
          </p:nvSpPr>
          <p:spPr bwMode="auto">
            <a:xfrm>
              <a:off x="3609" y="1878"/>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S</a:t>
              </a:r>
            </a:p>
          </p:txBody>
        </p:sp>
        <p:sp>
          <p:nvSpPr>
            <p:cNvPr id="22558" name="Rectangle 32"/>
            <p:cNvSpPr>
              <a:spLocks noChangeArrowheads="1"/>
            </p:cNvSpPr>
            <p:nvPr/>
          </p:nvSpPr>
          <p:spPr bwMode="auto">
            <a:xfrm>
              <a:off x="3814" y="1878"/>
              <a:ext cx="2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D</a:t>
              </a:r>
            </a:p>
          </p:txBody>
        </p:sp>
      </p:grpSp>
      <p:grpSp>
        <p:nvGrpSpPr>
          <p:cNvPr id="22538" name="Group 33"/>
          <p:cNvGrpSpPr>
            <a:grpSpLocks/>
          </p:cNvGrpSpPr>
          <p:nvPr/>
        </p:nvGrpSpPr>
        <p:grpSpPr bwMode="auto">
          <a:xfrm>
            <a:off x="4572000" y="2514600"/>
            <a:ext cx="825500" cy="825500"/>
            <a:chOff x="2851" y="2029"/>
            <a:chExt cx="520" cy="520"/>
          </a:xfrm>
        </p:grpSpPr>
        <p:grpSp>
          <p:nvGrpSpPr>
            <p:cNvPr id="22546" name="Group 34"/>
            <p:cNvGrpSpPr>
              <a:grpSpLocks/>
            </p:cNvGrpSpPr>
            <p:nvPr/>
          </p:nvGrpSpPr>
          <p:grpSpPr bwMode="auto">
            <a:xfrm>
              <a:off x="2851" y="2029"/>
              <a:ext cx="520" cy="520"/>
              <a:chOff x="2851" y="2029"/>
              <a:chExt cx="520" cy="520"/>
            </a:xfrm>
          </p:grpSpPr>
          <p:sp>
            <p:nvSpPr>
              <p:cNvPr id="22551" name="Oval 35"/>
              <p:cNvSpPr>
                <a:spLocks noChangeArrowheads="1"/>
              </p:cNvSpPr>
              <p:nvPr/>
            </p:nvSpPr>
            <p:spPr bwMode="auto">
              <a:xfrm rot="840000">
                <a:off x="2851" y="2029"/>
                <a:ext cx="520" cy="52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hangingPunct="1">
                  <a:spcBef>
                    <a:spcPct val="0"/>
                  </a:spcBef>
                  <a:buFontTx/>
                  <a:buNone/>
                </a:pPr>
                <a:endParaRPr lang="en-US" altLang="en-US" sz="1800" dirty="0">
                  <a:solidFill>
                    <a:srgbClr val="000000"/>
                  </a:solidFill>
                  <a:latin typeface="Arial" pitchFamily="34" charset="0"/>
                </a:endParaRPr>
              </a:p>
            </p:txBody>
          </p:sp>
          <p:sp>
            <p:nvSpPr>
              <p:cNvPr id="22552" name="Line 36"/>
              <p:cNvSpPr>
                <a:spLocks noChangeShapeType="1"/>
              </p:cNvSpPr>
              <p:nvPr/>
            </p:nvSpPr>
            <p:spPr bwMode="auto">
              <a:xfrm>
                <a:off x="2855" y="2225"/>
                <a:ext cx="512" cy="12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22553" name="Line 37"/>
              <p:cNvSpPr>
                <a:spLocks noChangeShapeType="1"/>
              </p:cNvSpPr>
              <p:nvPr/>
            </p:nvSpPr>
            <p:spPr bwMode="auto">
              <a:xfrm flipH="1">
                <a:off x="3048" y="2033"/>
                <a:ext cx="127" cy="51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grpSp>
        <p:sp>
          <p:nvSpPr>
            <p:cNvPr id="22547" name="Rectangle 38"/>
            <p:cNvSpPr>
              <a:spLocks noChangeArrowheads="1"/>
            </p:cNvSpPr>
            <p:nvPr/>
          </p:nvSpPr>
          <p:spPr bwMode="auto">
            <a:xfrm rot="840000">
              <a:off x="2949" y="2037"/>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D</a:t>
              </a:r>
            </a:p>
          </p:txBody>
        </p:sp>
        <p:sp>
          <p:nvSpPr>
            <p:cNvPr id="22548" name="Rectangle 39"/>
            <p:cNvSpPr>
              <a:spLocks noChangeArrowheads="1"/>
            </p:cNvSpPr>
            <p:nvPr/>
          </p:nvSpPr>
          <p:spPr bwMode="auto">
            <a:xfrm rot="840000">
              <a:off x="3148" y="2091"/>
              <a:ext cx="2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S</a:t>
              </a:r>
            </a:p>
          </p:txBody>
        </p:sp>
        <p:sp>
          <p:nvSpPr>
            <p:cNvPr id="22549" name="Rectangle 40"/>
            <p:cNvSpPr>
              <a:spLocks noChangeArrowheads="1"/>
            </p:cNvSpPr>
            <p:nvPr/>
          </p:nvSpPr>
          <p:spPr bwMode="auto">
            <a:xfrm rot="840000">
              <a:off x="2896" y="2252"/>
              <a:ext cx="15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P</a:t>
              </a:r>
            </a:p>
          </p:txBody>
        </p:sp>
        <p:sp>
          <p:nvSpPr>
            <p:cNvPr id="22550" name="Rectangle 41"/>
            <p:cNvSpPr>
              <a:spLocks noChangeArrowheads="1"/>
            </p:cNvSpPr>
            <p:nvPr/>
          </p:nvSpPr>
          <p:spPr bwMode="auto">
            <a:xfrm rot="840000">
              <a:off x="3094" y="2307"/>
              <a:ext cx="20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1800" b="1" dirty="0">
                  <a:solidFill>
                    <a:srgbClr val="000000"/>
                  </a:solidFill>
                  <a:latin typeface="Arial" pitchFamily="34" charset="0"/>
                </a:rPr>
                <a:t>A</a:t>
              </a:r>
            </a:p>
          </p:txBody>
        </p:sp>
      </p:grpSp>
      <p:sp>
        <p:nvSpPr>
          <p:cNvPr id="22539" name="Line 42"/>
          <p:cNvSpPr>
            <a:spLocks noChangeShapeType="1"/>
          </p:cNvSpPr>
          <p:nvPr/>
        </p:nvSpPr>
        <p:spPr bwMode="auto">
          <a:xfrm flipV="1">
            <a:off x="1600200" y="3276600"/>
            <a:ext cx="1270000" cy="7620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dirty="0"/>
          </a:p>
        </p:txBody>
      </p:sp>
      <p:sp>
        <p:nvSpPr>
          <p:cNvPr id="22540" name="Rectangle 43"/>
          <p:cNvSpPr>
            <a:spLocks noChangeArrowheads="1"/>
          </p:cNvSpPr>
          <p:nvPr/>
        </p:nvSpPr>
        <p:spPr bwMode="auto">
          <a:xfrm rot="-1860000">
            <a:off x="2840039" y="2408240"/>
            <a:ext cx="18018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2800" b="1" dirty="0">
                <a:solidFill>
                  <a:srgbClr val="000000"/>
                </a:solidFill>
                <a:latin typeface="Arial" pitchFamily="34" charset="0"/>
              </a:rPr>
              <a:t>Learning</a:t>
            </a:r>
          </a:p>
        </p:txBody>
      </p:sp>
      <p:sp>
        <p:nvSpPr>
          <p:cNvPr id="22541" name="Line 44"/>
          <p:cNvSpPr>
            <a:spLocks noChangeShapeType="1"/>
          </p:cNvSpPr>
          <p:nvPr/>
        </p:nvSpPr>
        <p:spPr bwMode="auto">
          <a:xfrm flipV="1">
            <a:off x="4343400" y="1371600"/>
            <a:ext cx="1676400" cy="990600"/>
          </a:xfrm>
          <a:prstGeom prst="line">
            <a:avLst/>
          </a:prstGeom>
          <a:noFill/>
          <a:ln w="254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dirty="0"/>
          </a:p>
        </p:txBody>
      </p:sp>
      <p:sp>
        <p:nvSpPr>
          <p:cNvPr id="22542" name="Text Box 45"/>
          <p:cNvSpPr txBox="1">
            <a:spLocks noChangeArrowheads="1"/>
          </p:cNvSpPr>
          <p:nvPr/>
        </p:nvSpPr>
        <p:spPr bwMode="auto">
          <a:xfrm>
            <a:off x="1676400" y="5257802"/>
            <a:ext cx="1828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2400" dirty="0">
                <a:solidFill>
                  <a:srgbClr val="000000"/>
                </a:solidFill>
                <a:latin typeface="Arial" pitchFamily="34" charset="0"/>
              </a:rPr>
              <a:t>Very Small Scale Test</a:t>
            </a:r>
          </a:p>
        </p:txBody>
      </p:sp>
      <p:sp>
        <p:nvSpPr>
          <p:cNvPr id="22543" name="Text Box 46"/>
          <p:cNvSpPr txBox="1">
            <a:spLocks noChangeArrowheads="1"/>
          </p:cNvSpPr>
          <p:nvPr/>
        </p:nvSpPr>
        <p:spPr bwMode="auto">
          <a:xfrm>
            <a:off x="3276600" y="4572002"/>
            <a:ext cx="1600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2400" dirty="0">
                <a:solidFill>
                  <a:srgbClr val="000000"/>
                </a:solidFill>
                <a:latin typeface="Arial" pitchFamily="34" charset="0"/>
              </a:rPr>
              <a:t>Follow-up Tests</a:t>
            </a:r>
          </a:p>
        </p:txBody>
      </p:sp>
      <p:sp>
        <p:nvSpPr>
          <p:cNvPr id="22544" name="Text Box 47"/>
          <p:cNvSpPr txBox="1">
            <a:spLocks noChangeArrowheads="1"/>
          </p:cNvSpPr>
          <p:nvPr/>
        </p:nvSpPr>
        <p:spPr bwMode="auto">
          <a:xfrm>
            <a:off x="4724400" y="3657601"/>
            <a:ext cx="2362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2400" dirty="0">
                <a:solidFill>
                  <a:srgbClr val="000000"/>
                </a:solidFill>
                <a:latin typeface="Arial" pitchFamily="34" charset="0"/>
              </a:rPr>
              <a:t>Wide-Scale Tests of Change</a:t>
            </a:r>
          </a:p>
        </p:txBody>
      </p:sp>
      <p:sp>
        <p:nvSpPr>
          <p:cNvPr id="22545" name="Text Box 48"/>
          <p:cNvSpPr txBox="1">
            <a:spLocks noChangeArrowheads="1"/>
          </p:cNvSpPr>
          <p:nvPr/>
        </p:nvSpPr>
        <p:spPr bwMode="auto">
          <a:xfrm>
            <a:off x="6248401" y="2819402"/>
            <a:ext cx="26844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spcBef>
                <a:spcPct val="50000"/>
              </a:spcBef>
              <a:buFontTx/>
              <a:buNone/>
            </a:pPr>
            <a:r>
              <a:rPr lang="en-US" altLang="en-US" sz="2400" dirty="0">
                <a:solidFill>
                  <a:srgbClr val="000000"/>
                </a:solidFill>
                <a:latin typeface="Arial" pitchFamily="34" charset="0"/>
              </a:rPr>
              <a:t>Implementation of Change</a:t>
            </a:r>
          </a:p>
        </p:txBody>
      </p:sp>
    </p:spTree>
    <p:custDataLst>
      <p:tags r:id="rId1"/>
    </p:custDataLst>
    <p:extLst>
      <p:ext uri="{BB962C8B-B14F-4D97-AF65-F5344CB8AC3E}">
        <p14:creationId xmlns:p14="http://schemas.microsoft.com/office/powerpoint/2010/main" val="387194952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a:xfrm>
            <a:off x="609600" y="228600"/>
            <a:ext cx="8763000" cy="1143000"/>
          </a:xfrm>
        </p:spPr>
        <p:txBody>
          <a:bodyPr>
            <a:normAutofit/>
          </a:bodyPr>
          <a:lstStyle/>
          <a:p>
            <a:pPr algn="l" eaLnBrk="1" hangingPunct="1">
              <a:defRPr/>
            </a:pPr>
            <a:r>
              <a:rPr lang="en-US" altLang="en-US" sz="4000" dirty="0" smtClean="0">
                <a:latin typeface="Arial" panose="020B0604020202020204" pitchFamily="34" charset="0"/>
                <a:cs typeface="Arial" panose="020B0604020202020204" pitchFamily="34" charset="0"/>
              </a:rPr>
              <a:t>Plan and Do</a:t>
            </a:r>
            <a:endParaRPr lang="en-US" altLang="en-US" sz="4000" dirty="0">
              <a:latin typeface="Arial" panose="020B0604020202020204" pitchFamily="34" charset="0"/>
              <a:cs typeface="Arial" panose="020B0604020202020204" pitchFamily="34" charset="0"/>
            </a:endParaRPr>
          </a:p>
        </p:txBody>
      </p:sp>
      <p:sp>
        <p:nvSpPr>
          <p:cNvPr id="2" name="Content Placeholder 1"/>
          <p:cNvSpPr>
            <a:spLocks noGrp="1"/>
          </p:cNvSpPr>
          <p:nvPr>
            <p:ph idx="1"/>
          </p:nvPr>
        </p:nvSpPr>
        <p:spPr/>
        <p:txBody>
          <a:bodyPr/>
          <a:lstStyle/>
          <a:p>
            <a:r>
              <a:rPr lang="en-US" b="1" dirty="0"/>
              <a:t>Plan</a:t>
            </a:r>
          </a:p>
          <a:p>
            <a:pPr lvl="1"/>
            <a:r>
              <a:rPr lang="en-US" dirty="0"/>
              <a:t>What do you want to change? </a:t>
            </a:r>
          </a:p>
          <a:p>
            <a:pPr lvl="1"/>
            <a:r>
              <a:rPr lang="en-US" dirty="0"/>
              <a:t>Who should be involved?</a:t>
            </a:r>
          </a:p>
          <a:p>
            <a:r>
              <a:rPr lang="en-US" b="1" dirty="0"/>
              <a:t>Do</a:t>
            </a:r>
          </a:p>
          <a:p>
            <a:pPr lvl="1"/>
            <a:r>
              <a:rPr lang="en-US" dirty="0"/>
              <a:t>What strategies will you test? </a:t>
            </a:r>
          </a:p>
          <a:p>
            <a:pPr lvl="1"/>
            <a:r>
              <a:rPr lang="en-US" dirty="0"/>
              <a:t>Test the strategy</a:t>
            </a:r>
          </a:p>
          <a:p>
            <a:pPr lvl="1"/>
            <a:r>
              <a:rPr lang="en-US" dirty="0"/>
              <a:t>Document results (baseline, process,</a:t>
            </a:r>
            <a:br>
              <a:rPr lang="en-US" dirty="0"/>
            </a:br>
            <a:r>
              <a:rPr lang="en-US" dirty="0"/>
              <a:t>outcomes)</a:t>
            </a:r>
          </a:p>
          <a:p>
            <a:endParaRPr lang="en-US" dirty="0"/>
          </a:p>
        </p:txBody>
      </p:sp>
      <p:pic>
        <p:nvPicPr>
          <p:cNvPr id="5" name="Picture 4" descr="Image result for plan do study ac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3962400"/>
            <a:ext cx="2038350" cy="203835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7956429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a:xfrm>
            <a:off x="457200" y="228600"/>
            <a:ext cx="8763000" cy="1143000"/>
          </a:xfrm>
        </p:spPr>
        <p:txBody>
          <a:bodyPr>
            <a:normAutofit/>
          </a:bodyPr>
          <a:lstStyle/>
          <a:p>
            <a:pPr algn="l" eaLnBrk="1" hangingPunct="1">
              <a:defRPr/>
            </a:pPr>
            <a:r>
              <a:rPr lang="en-US" altLang="en-US" sz="4000" dirty="0">
                <a:latin typeface="Arial" panose="020B0604020202020204" pitchFamily="34" charset="0"/>
                <a:cs typeface="Arial" panose="020B0604020202020204" pitchFamily="34" charset="0"/>
              </a:rPr>
              <a:t>Study and Act</a:t>
            </a:r>
          </a:p>
        </p:txBody>
      </p:sp>
      <p:sp>
        <p:nvSpPr>
          <p:cNvPr id="3" name="Content Placeholder 2"/>
          <p:cNvSpPr>
            <a:spLocks noGrp="1"/>
          </p:cNvSpPr>
          <p:nvPr>
            <p:ph idx="1"/>
          </p:nvPr>
        </p:nvSpPr>
        <p:spPr/>
        <p:txBody>
          <a:bodyPr/>
          <a:lstStyle/>
          <a:p>
            <a:r>
              <a:rPr lang="en-US" b="1" dirty="0"/>
              <a:t>Study</a:t>
            </a:r>
          </a:p>
          <a:p>
            <a:pPr lvl="1"/>
            <a:r>
              <a:rPr lang="en-US" dirty="0"/>
              <a:t>What did you learn? </a:t>
            </a:r>
          </a:p>
          <a:p>
            <a:pPr lvl="1"/>
            <a:r>
              <a:rPr lang="en-US" dirty="0"/>
              <a:t>Did you meet your measurement goal?</a:t>
            </a:r>
          </a:p>
          <a:p>
            <a:r>
              <a:rPr lang="en-US" b="1" dirty="0"/>
              <a:t>Act</a:t>
            </a:r>
          </a:p>
          <a:p>
            <a:pPr lvl="1"/>
            <a:r>
              <a:rPr lang="en-US" dirty="0"/>
              <a:t>What did you conclude from this cycle? </a:t>
            </a:r>
          </a:p>
          <a:p>
            <a:pPr lvl="1"/>
            <a:r>
              <a:rPr lang="en-US" dirty="0"/>
              <a:t>Did it </a:t>
            </a:r>
            <a:r>
              <a:rPr lang="en-US" dirty="0" smtClean="0"/>
              <a:t>work?  </a:t>
            </a:r>
          </a:p>
          <a:p>
            <a:pPr lvl="2"/>
            <a:r>
              <a:rPr lang="en-US" dirty="0" smtClean="0"/>
              <a:t>If yes, refine </a:t>
            </a:r>
            <a:r>
              <a:rPr lang="en-US" dirty="0"/>
              <a:t>and </a:t>
            </a:r>
            <a:r>
              <a:rPr lang="en-US" dirty="0" smtClean="0"/>
              <a:t>scale up</a:t>
            </a:r>
          </a:p>
          <a:p>
            <a:pPr lvl="2"/>
            <a:r>
              <a:rPr lang="en-US" dirty="0" smtClean="0"/>
              <a:t>If no, select and try another strategy</a:t>
            </a:r>
            <a:endParaRPr lang="en-US" dirty="0"/>
          </a:p>
          <a:p>
            <a:endParaRPr lang="en-US" dirty="0"/>
          </a:p>
        </p:txBody>
      </p:sp>
      <p:pic>
        <p:nvPicPr>
          <p:cNvPr id="5" name="Picture 4" descr="Image result for plan do study ac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3962400"/>
            <a:ext cx="2038350" cy="203835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0030812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76200" y="6252189"/>
            <a:ext cx="9980688" cy="369332"/>
          </a:xfrm>
          <a:prstGeom prst="rect">
            <a:avLst/>
          </a:prstGeom>
        </p:spPr>
        <p:txBody>
          <a:bodyPr wrap="square">
            <a:spAutoFit/>
          </a:bodyPr>
          <a:lstStyle/>
          <a:p>
            <a:r>
              <a:rPr lang="en-US" sz="900" dirty="0">
                <a:solidFill>
                  <a:schemeClr val="bg1">
                    <a:lumMod val="50000"/>
                  </a:schemeClr>
                </a:solidFill>
                <a:latin typeface="Arial" panose="020B0604020202020204" pitchFamily="34" charset="0"/>
                <a:cs typeface="Arial" panose="020B0604020202020204" pitchFamily="34" charset="0"/>
              </a:rPr>
              <a:t>*Adapted from </a:t>
            </a:r>
            <a:r>
              <a:rPr lang="en-US" sz="900" dirty="0" err="1">
                <a:solidFill>
                  <a:schemeClr val="bg1">
                    <a:lumMod val="50000"/>
                  </a:schemeClr>
                </a:solidFill>
                <a:latin typeface="Arial" panose="020B0604020202020204" pitchFamily="34" charset="0"/>
                <a:cs typeface="Arial" panose="020B0604020202020204" pitchFamily="34" charset="0"/>
              </a:rPr>
              <a:t>Brownson</a:t>
            </a:r>
            <a:r>
              <a:rPr lang="en-US" sz="900" dirty="0">
                <a:solidFill>
                  <a:schemeClr val="bg1">
                    <a:lumMod val="50000"/>
                  </a:schemeClr>
                </a:solidFill>
                <a:latin typeface="Arial" panose="020B0604020202020204" pitchFamily="34" charset="0"/>
                <a:cs typeface="Arial" panose="020B0604020202020204" pitchFamily="34" charset="0"/>
              </a:rPr>
              <a:t> et al. (2011). </a:t>
            </a:r>
            <a:r>
              <a:rPr lang="en-US" sz="900" i="1" dirty="0">
                <a:solidFill>
                  <a:schemeClr val="bg1">
                    <a:lumMod val="50000"/>
                  </a:schemeClr>
                </a:solidFill>
                <a:latin typeface="Arial" panose="020B0604020202020204" pitchFamily="34" charset="0"/>
                <a:cs typeface="Arial" panose="020B0604020202020204" pitchFamily="34" charset="0"/>
              </a:rPr>
              <a:t>Evidence-Based Public Health</a:t>
            </a:r>
            <a:r>
              <a:rPr lang="en-US" sz="900" dirty="0">
                <a:solidFill>
                  <a:schemeClr val="bg1">
                    <a:lumMod val="50000"/>
                  </a:schemeClr>
                </a:solidFill>
                <a:latin typeface="Arial" panose="020B0604020202020204" pitchFamily="34" charset="0"/>
                <a:cs typeface="Arial" panose="020B0604020202020204" pitchFamily="34" charset="0"/>
              </a:rPr>
              <a:t>. 2</a:t>
            </a:r>
            <a:r>
              <a:rPr lang="en-US" sz="900" baseline="30000" dirty="0">
                <a:solidFill>
                  <a:schemeClr val="bg1">
                    <a:lumMod val="50000"/>
                  </a:schemeClr>
                </a:solidFill>
                <a:latin typeface="Arial" panose="020B0604020202020204" pitchFamily="34" charset="0"/>
                <a:cs typeface="Arial" panose="020B0604020202020204" pitchFamily="34" charset="0"/>
              </a:rPr>
              <a:t>nd</a:t>
            </a:r>
            <a:r>
              <a:rPr lang="en-US" sz="900" dirty="0">
                <a:solidFill>
                  <a:schemeClr val="bg1">
                    <a:lumMod val="50000"/>
                  </a:schemeClr>
                </a:solidFill>
                <a:latin typeface="Arial" panose="020B0604020202020204" pitchFamily="34" charset="0"/>
                <a:cs typeface="Arial" panose="020B0604020202020204" pitchFamily="34" charset="0"/>
              </a:rPr>
              <a:t> ed. New York, NY: Oxford University Press.</a:t>
            </a:r>
          </a:p>
          <a:p>
            <a:r>
              <a:rPr lang="en-US" sz="900" dirty="0">
                <a:solidFill>
                  <a:srgbClr val="FF0000"/>
                </a:solidFill>
                <a:latin typeface="Arial" panose="020B0604020202020204" pitchFamily="34" charset="0"/>
                <a:cs typeface="Arial" panose="020B0604020202020204" pitchFamily="34" charset="0"/>
              </a:rPr>
              <a:t> </a:t>
            </a:r>
          </a:p>
        </p:txBody>
      </p:sp>
      <p:sp>
        <p:nvSpPr>
          <p:cNvPr id="22" name="Rounded Rectangle 21"/>
          <p:cNvSpPr/>
          <p:nvPr/>
        </p:nvSpPr>
        <p:spPr>
          <a:xfrm>
            <a:off x="179512" y="2200760"/>
            <a:ext cx="1954088" cy="685800"/>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Assessing your Community</a:t>
            </a:r>
          </a:p>
        </p:txBody>
      </p:sp>
      <p:sp>
        <p:nvSpPr>
          <p:cNvPr id="23" name="Rounded Rectangle 22"/>
          <p:cNvSpPr/>
          <p:nvPr>
            <p:extLst/>
          </p:nvPr>
        </p:nvSpPr>
        <p:spPr>
          <a:xfrm>
            <a:off x="6522203" y="5126065"/>
            <a:ext cx="2362200" cy="685800"/>
          </a:xfrm>
          <a:prstGeom prst="roundRect">
            <a:avLst/>
          </a:prstGeom>
          <a:solidFill>
            <a:schemeClr val="accent6">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8064A2">
                    <a:lumMod val="75000"/>
                  </a:srgbClr>
                </a:solidFill>
              </a:rPr>
              <a:t>Implementing </a:t>
            </a:r>
            <a:r>
              <a:rPr lang="en-US" sz="2000" dirty="0">
                <a:solidFill>
                  <a:srgbClr val="8064A2">
                    <a:lumMod val="75000"/>
                  </a:srgbClr>
                </a:solidFill>
              </a:rPr>
              <a:t>&amp; Evaluating</a:t>
            </a:r>
          </a:p>
        </p:txBody>
      </p:sp>
      <p:sp>
        <p:nvSpPr>
          <p:cNvPr id="25" name="Rounded Rectangle 24"/>
          <p:cNvSpPr/>
          <p:nvPr/>
        </p:nvSpPr>
        <p:spPr>
          <a:xfrm>
            <a:off x="2518475" y="1600200"/>
            <a:ext cx="1893376" cy="1708688"/>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Establishing Goals &amp; Objectives</a:t>
            </a:r>
          </a:p>
        </p:txBody>
      </p:sp>
      <p:sp>
        <p:nvSpPr>
          <p:cNvPr id="26" name="Rounded Rectangle 25"/>
          <p:cNvSpPr/>
          <p:nvPr>
            <p:extLst/>
          </p:nvPr>
        </p:nvSpPr>
        <p:spPr>
          <a:xfrm>
            <a:off x="4845803" y="2236277"/>
            <a:ext cx="1676400" cy="685800"/>
          </a:xfrm>
          <a:prstGeom prst="roundRect">
            <a:avLst/>
          </a:prstGeom>
          <a:solidFill>
            <a:schemeClr val="accent1">
              <a:lumMod val="20000"/>
              <a:lumOff val="80000"/>
            </a:schemeClr>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Finding EBI</a:t>
            </a:r>
          </a:p>
        </p:txBody>
      </p:sp>
      <p:sp>
        <p:nvSpPr>
          <p:cNvPr id="27" name="Rounded Rectangle 26"/>
          <p:cNvSpPr/>
          <p:nvPr/>
        </p:nvSpPr>
        <p:spPr>
          <a:xfrm>
            <a:off x="5180953" y="3221065"/>
            <a:ext cx="1798449" cy="685800"/>
          </a:xfrm>
          <a:prstGeom prst="roundRect">
            <a:avLst/>
          </a:prstGeom>
          <a:solidFill>
            <a:srgbClr val="DEEBF5"/>
          </a:solidFill>
          <a:ln>
            <a:solidFill>
              <a:schemeClr val="tx2">
                <a:lumMod val="60000"/>
                <a:lumOff val="40000"/>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Selecting Best Fitting EBI</a:t>
            </a:r>
          </a:p>
        </p:txBody>
      </p:sp>
      <p:sp>
        <p:nvSpPr>
          <p:cNvPr id="28" name="Rounded Rectangle 27"/>
          <p:cNvSpPr/>
          <p:nvPr>
            <p:extLst/>
          </p:nvPr>
        </p:nvSpPr>
        <p:spPr>
          <a:xfrm>
            <a:off x="6026903" y="4211665"/>
            <a:ext cx="1676400" cy="685800"/>
          </a:xfrm>
          <a:prstGeom prst="roundRect">
            <a:avLst/>
          </a:prstGeom>
          <a:solidFill>
            <a:schemeClr val="accent1">
              <a:lumMod val="20000"/>
              <a:lumOff val="80000"/>
            </a:schemeClr>
          </a:solidFill>
          <a:ln>
            <a:solidFill>
              <a:schemeClr val="tx2">
                <a:alpha val="5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rgbClr val="8064A2">
                    <a:lumMod val="75000"/>
                  </a:srgbClr>
                </a:solidFill>
              </a:rPr>
              <a:t>Adapting EBI</a:t>
            </a:r>
          </a:p>
        </p:txBody>
      </p:sp>
      <p:cxnSp>
        <p:nvCxnSpPr>
          <p:cNvPr id="29" name="Straight Arrow Connector 28"/>
          <p:cNvCxnSpPr/>
          <p:nvPr/>
        </p:nvCxnSpPr>
        <p:spPr>
          <a:xfrm>
            <a:off x="6979403" y="4897465"/>
            <a:ext cx="0" cy="2286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6522203" y="3906865"/>
            <a:ext cx="0" cy="3048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6217403" y="2916265"/>
            <a:ext cx="0" cy="30480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2" idx="3"/>
          </p:cNvCxnSpPr>
          <p:nvPr/>
        </p:nvCxnSpPr>
        <p:spPr>
          <a:xfrm>
            <a:off x="2133600" y="2543660"/>
            <a:ext cx="384875" cy="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4411851" y="2532681"/>
            <a:ext cx="384875" cy="0"/>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34" name="Elbow Connector 33"/>
          <p:cNvCxnSpPr>
            <a:stCxn id="22" idx="2"/>
          </p:cNvCxnSpPr>
          <p:nvPr/>
        </p:nvCxnSpPr>
        <p:spPr>
          <a:xfrm rot="16200000" flipH="1">
            <a:off x="2734803" y="1308313"/>
            <a:ext cx="867904" cy="4024398"/>
          </a:xfrm>
          <a:prstGeom prst="bentConnector2">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22" idx="2"/>
          </p:cNvCxnSpPr>
          <p:nvPr/>
        </p:nvCxnSpPr>
        <p:spPr>
          <a:xfrm rot="16200000" flipH="1">
            <a:off x="2753853" y="1289263"/>
            <a:ext cx="1668004" cy="4862598"/>
          </a:xfrm>
          <a:prstGeom prst="bentConnector2">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6" name="Elbow Connector 35"/>
          <p:cNvCxnSpPr>
            <a:stCxn id="25" idx="2"/>
            <a:endCxn id="27" idx="1"/>
          </p:cNvCxnSpPr>
          <p:nvPr/>
        </p:nvCxnSpPr>
        <p:spPr>
          <a:xfrm rot="16200000" flipH="1">
            <a:off x="4195520" y="2578531"/>
            <a:ext cx="255077" cy="1715790"/>
          </a:xfrm>
          <a:prstGeom prst="bentConnector2">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411851" y="1819302"/>
            <a:ext cx="3710552"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122403" y="1819303"/>
            <a:ext cx="0" cy="3306762"/>
          </a:xfrm>
          <a:prstGeom prst="straightConnector1">
            <a:avLst/>
          </a:prstGeom>
          <a:ln>
            <a:prstDash val="dash"/>
            <a:tailEnd type="arrow"/>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7284203" y="3720562"/>
            <a:ext cx="0" cy="49110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6979403" y="3733800"/>
            <a:ext cx="304801" cy="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1" name="Rechte verbindingslijn 8"/>
          <p:cNvCxnSpPr/>
          <p:nvPr/>
        </p:nvCxnSpPr>
        <p:spPr>
          <a:xfrm>
            <a:off x="6979403" y="3436425"/>
            <a:ext cx="869197"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43" name="Rechte verbindingslijn met pijl 22"/>
          <p:cNvCxnSpPr/>
          <p:nvPr/>
        </p:nvCxnSpPr>
        <p:spPr>
          <a:xfrm>
            <a:off x="7848600" y="3436425"/>
            <a:ext cx="0" cy="168964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5" name="Title 1"/>
          <p:cNvSpPr>
            <a:spLocks noGrp="1"/>
          </p:cNvSpPr>
          <p:nvPr>
            <p:ph type="title"/>
          </p:nvPr>
        </p:nvSpPr>
        <p:spPr>
          <a:xfrm>
            <a:off x="415226" y="224084"/>
            <a:ext cx="8763000" cy="1143000"/>
          </a:xfrm>
        </p:spPr>
        <p:txBody>
          <a:bodyPr>
            <a:normAutofit/>
          </a:bodyPr>
          <a:lstStyle/>
          <a:p>
            <a:pPr algn="l"/>
            <a:r>
              <a:rPr lang="en-US" sz="4000" dirty="0">
                <a:latin typeface="Arial" panose="020B0604020202020204" pitchFamily="34" charset="0"/>
                <a:cs typeface="Arial" panose="020B0604020202020204" pitchFamily="34" charset="0"/>
              </a:rPr>
              <a:t>Where Do We Stand?</a:t>
            </a:r>
          </a:p>
        </p:txBody>
      </p:sp>
    </p:spTree>
    <p:custDataLst>
      <p:tags r:id="rId1"/>
    </p:custDataLst>
    <p:extLst>
      <p:ext uri="{BB962C8B-B14F-4D97-AF65-F5344CB8AC3E}">
        <p14:creationId xmlns:p14="http://schemas.microsoft.com/office/powerpoint/2010/main" val="35452530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553" y="256881"/>
            <a:ext cx="8763000" cy="1143000"/>
          </a:xfrm>
        </p:spPr>
        <p:txBody>
          <a:bodyPr>
            <a:normAutofit/>
          </a:bodyPr>
          <a:lstStyle/>
          <a:p>
            <a:pPr algn="l"/>
            <a:r>
              <a:rPr lang="en-US" sz="4000" dirty="0">
                <a:latin typeface="Arial" panose="020B0604020202020204" pitchFamily="34" charset="0"/>
                <a:cs typeface="Arial" panose="020B0604020202020204" pitchFamily="34" charset="0"/>
              </a:rPr>
              <a:t>Activity: </a:t>
            </a:r>
            <a:r>
              <a:rPr lang="en-US" sz="4000" dirty="0" smtClean="0">
                <a:latin typeface="Arial" panose="020B0604020202020204" pitchFamily="34" charset="0"/>
                <a:cs typeface="Arial" panose="020B0604020202020204" pitchFamily="34" charset="0"/>
              </a:rPr>
              <a:t>Practice a PDSA Cycle</a:t>
            </a: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r>
              <a:rPr lang="en-US" dirty="0"/>
              <a:t>In small groups, identify an adaptation you would want or need to make in strategy that you are testing.</a:t>
            </a:r>
          </a:p>
          <a:p>
            <a:pPr lvl="1"/>
            <a:r>
              <a:rPr lang="en-US" b="1" dirty="0"/>
              <a:t>Refer to the PDSA Activity handout to answer questions</a:t>
            </a:r>
            <a:endParaRPr lang="en-US" dirty="0"/>
          </a:p>
          <a:p>
            <a:endParaRPr lang="en-US" dirty="0"/>
          </a:p>
          <a:p>
            <a:endParaRPr lang="en-US" dirty="0"/>
          </a:p>
        </p:txBody>
      </p:sp>
      <p:pic>
        <p:nvPicPr>
          <p:cNvPr id="6" name="Picture 5" descr="Image result for plan do study ac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48050" y="4038600"/>
            <a:ext cx="1866900" cy="18669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8457115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a:xfrm>
            <a:off x="457200" y="228600"/>
            <a:ext cx="8763000" cy="1143000"/>
          </a:xfrm>
        </p:spPr>
        <p:txBody>
          <a:bodyPr>
            <a:normAutofit/>
          </a:bodyPr>
          <a:lstStyle/>
          <a:p>
            <a:pPr algn="l"/>
            <a:r>
              <a:rPr lang="en-US" sz="4000" dirty="0">
                <a:latin typeface="Arial" panose="020B0604020202020204" pitchFamily="34" charset="0"/>
                <a:cs typeface="Arial" panose="020B0604020202020204" pitchFamily="34" charset="0"/>
              </a:rPr>
              <a:t>5</a:t>
            </a:r>
            <a:r>
              <a:rPr lang="en-US" sz="4000" dirty="0" smtClean="0">
                <a:latin typeface="Arial" panose="020B0604020202020204" pitchFamily="34" charset="0"/>
                <a:cs typeface="Arial" panose="020B0604020202020204" pitchFamily="34" charset="0"/>
              </a:rPr>
              <a:t>. Draft an Implementation Plan</a:t>
            </a: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extLst/>
          </p:nvPr>
        </p:nvSpPr>
        <p:spPr/>
        <p:txBody>
          <a:bodyPr vert="horz" lIns="91440" tIns="45720" rIns="91440" bIns="45720" rtlCol="0" anchor="t">
            <a:normAutofit/>
          </a:bodyPr>
          <a:lstStyle/>
          <a:p>
            <a:r>
              <a:rPr lang="en-US" dirty="0"/>
              <a:t>Review your SMART objectives</a:t>
            </a:r>
          </a:p>
          <a:p>
            <a:r>
              <a:rPr lang="en-US" dirty="0"/>
              <a:t>Review your organizational readiness assessment</a:t>
            </a:r>
            <a:endParaRPr dirty="0"/>
          </a:p>
          <a:p>
            <a:r>
              <a:rPr lang="en-US" dirty="0"/>
              <a:t>Review information about the EBIs</a:t>
            </a:r>
          </a:p>
          <a:p>
            <a:r>
              <a:rPr lang="en-US" dirty="0"/>
              <a:t>Work with implementation team to draft a workplan for implementation</a:t>
            </a:r>
          </a:p>
        </p:txBody>
      </p:sp>
    </p:spTree>
    <p:extLst>
      <p:ext uri="{BB962C8B-B14F-4D97-AF65-F5344CB8AC3E}">
        <p14:creationId xmlns:p14="http://schemas.microsoft.com/office/powerpoint/2010/main" val="39076909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a:xfrm>
            <a:off x="356315" y="211206"/>
            <a:ext cx="8763000" cy="1143000"/>
          </a:xfrm>
        </p:spPr>
        <p:txBody>
          <a:bodyPr>
            <a:normAutofit fontScale="90000"/>
          </a:bodyPr>
          <a:lstStyle/>
          <a:p>
            <a:pPr algn="l"/>
            <a:r>
              <a:rPr lang="en-US" sz="4000" dirty="0">
                <a:latin typeface="Arial" panose="020B0604020202020204" pitchFamily="34" charset="0"/>
                <a:cs typeface="Arial" panose="020B0604020202020204" pitchFamily="34" charset="0"/>
              </a:rPr>
              <a:t>Components of </a:t>
            </a:r>
            <a:r>
              <a:rPr lang="en-US" sz="4000" dirty="0" smtClean="0">
                <a:latin typeface="Arial" panose="020B0604020202020204" pitchFamily="34" charset="0"/>
                <a:cs typeface="Arial" panose="020B0604020202020204" pitchFamily="34" charset="0"/>
              </a:rPr>
              <a:t>an Implementation Plan</a:t>
            </a:r>
            <a:endParaRPr lang="en-US" sz="4000" dirty="0">
              <a:latin typeface="Arial" panose="020B0604020202020204" pitchFamily="34" charset="0"/>
              <a:cs typeface="Arial" panose="020B0604020202020204" pitchFamily="34" charset="0"/>
            </a:endParaRPr>
          </a:p>
        </p:txBody>
      </p:sp>
      <p:sp>
        <p:nvSpPr>
          <p:cNvPr id="3" name="Content Placeholder 2"/>
          <p:cNvSpPr>
            <a:spLocks noGrp="1"/>
          </p:cNvSpPr>
          <p:nvPr>
            <p:ph idx="1"/>
            <p:extLst/>
          </p:nvPr>
        </p:nvSpPr>
        <p:spPr/>
        <p:txBody>
          <a:bodyPr vert="horz" lIns="91440" tIns="45720" rIns="91440" bIns="45720" rtlCol="0" anchor="t">
            <a:normAutofit/>
          </a:bodyPr>
          <a:lstStyle/>
          <a:p>
            <a:r>
              <a:rPr lang="en-US" dirty="0" smtClean="0"/>
              <a:t>SMART Objectives</a:t>
            </a:r>
          </a:p>
          <a:p>
            <a:pPr marL="347345"/>
            <a:r>
              <a:rPr lang="en-US" dirty="0" smtClean="0"/>
              <a:t>List of tasks or activities for each objective</a:t>
            </a:r>
            <a:endParaRPr dirty="0" smtClean="0"/>
          </a:p>
          <a:p>
            <a:pPr marL="347345"/>
            <a:r>
              <a:rPr lang="en-US" dirty="0" smtClean="0"/>
              <a:t>Person responsible</a:t>
            </a:r>
            <a:endParaRPr dirty="0" smtClean="0"/>
          </a:p>
          <a:p>
            <a:pPr marL="347345"/>
            <a:r>
              <a:rPr lang="en-US" dirty="0" smtClean="0"/>
              <a:t>Resources needed</a:t>
            </a:r>
            <a:endParaRPr dirty="0" smtClean="0"/>
          </a:p>
          <a:p>
            <a:pPr marL="347345"/>
            <a:r>
              <a:rPr lang="en-US" dirty="0" smtClean="0"/>
              <a:t>Target completion dates</a:t>
            </a:r>
            <a:endParaRPr dirty="0" smtClean="0"/>
          </a:p>
          <a:p>
            <a:pPr marL="347345"/>
            <a:r>
              <a:rPr lang="en-US" dirty="0" smtClean="0"/>
              <a:t>Indicator(s)/measures of completion or progress</a:t>
            </a:r>
            <a:endParaRPr dirty="0" smtClean="0"/>
          </a:p>
          <a:p>
            <a:endParaRPr lang="en-US" dirty="0"/>
          </a:p>
        </p:txBody>
      </p:sp>
    </p:spTree>
    <p:extLst>
      <p:ext uri="{BB962C8B-B14F-4D97-AF65-F5344CB8AC3E}">
        <p14:creationId xmlns:p14="http://schemas.microsoft.com/office/powerpoint/2010/main" val="37468938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Grp="1" noChangeAspect="1"/>
          </p:cNvPicPr>
          <p:nvPr>
            <p:ph idx="1"/>
          </p:nvPr>
        </p:nvPicPr>
        <p:blipFill>
          <a:blip r:embed="rId3"/>
          <a:stretch>
            <a:fillRect/>
          </a:stretch>
        </p:blipFill>
        <p:spPr>
          <a:xfrm>
            <a:off x="0" y="1295400"/>
            <a:ext cx="9076894" cy="4412296"/>
          </a:xfrm>
          <a:prstGeom prst="rect">
            <a:avLst/>
          </a:prstGeom>
        </p:spPr>
      </p:pic>
      <p:sp>
        <p:nvSpPr>
          <p:cNvPr id="2" name="Title 1"/>
          <p:cNvSpPr>
            <a:spLocks noGrp="1"/>
          </p:cNvSpPr>
          <p:nvPr>
            <p:ph type="title"/>
            <p:extLst/>
          </p:nvPr>
        </p:nvSpPr>
        <p:spPr>
          <a:xfrm>
            <a:off x="374561" y="191999"/>
            <a:ext cx="8763000" cy="1143000"/>
          </a:xfrm>
        </p:spPr>
        <p:txBody>
          <a:bodyPr>
            <a:noAutofit/>
          </a:bodyPr>
          <a:lstStyle/>
          <a:p>
            <a:pPr algn="l"/>
            <a:r>
              <a:rPr lang="en-US" sz="3600" dirty="0">
                <a:latin typeface="Arial" panose="020B0604020202020204" pitchFamily="34" charset="0"/>
                <a:cs typeface="Arial" panose="020B0604020202020204" pitchFamily="34" charset="0"/>
              </a:rPr>
              <a:t>Example: </a:t>
            </a:r>
            <a:r>
              <a:rPr lang="en-US" sz="3600" dirty="0" smtClean="0">
                <a:latin typeface="Arial" panose="020B0604020202020204" pitchFamily="34" charset="0"/>
                <a:cs typeface="Arial" panose="020B0604020202020204" pitchFamily="34" charset="0"/>
              </a:rPr>
              <a:t>Plan </a:t>
            </a:r>
            <a:r>
              <a:rPr lang="en-US" sz="3600" dirty="0">
                <a:latin typeface="Arial" panose="020B0604020202020204" pitchFamily="34" charset="0"/>
                <a:cs typeface="Arial" panose="020B0604020202020204" pitchFamily="34" charset="0"/>
              </a:rPr>
              <a:t>for Body and Soul</a:t>
            </a:r>
          </a:p>
        </p:txBody>
      </p:sp>
    </p:spTree>
    <p:extLst>
      <p:ext uri="{BB962C8B-B14F-4D97-AF65-F5344CB8AC3E}">
        <p14:creationId xmlns:p14="http://schemas.microsoft.com/office/powerpoint/2010/main" val="34896836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274638"/>
            <a:ext cx="8763000" cy="1143000"/>
          </a:xfrm>
        </p:spPr>
        <p:txBody>
          <a:bodyPr>
            <a:normAutofit/>
          </a:bodyPr>
          <a:lstStyle/>
          <a:p>
            <a:pPr algn="l"/>
            <a:r>
              <a:rPr lang="en-US" sz="4000" dirty="0" smtClean="0">
                <a:latin typeface="Arial" panose="020B0604020202020204" pitchFamily="34" charset="0"/>
                <a:cs typeface="Arial" panose="020B0604020202020204" pitchFamily="34" charset="0"/>
              </a:rPr>
              <a:t>Maintenance</a:t>
            </a:r>
            <a:endParaRPr lang="en-US" sz="4000" dirty="0">
              <a:latin typeface="Arial" panose="020B0604020202020204" pitchFamily="34" charset="0"/>
              <a:cs typeface="Arial" panose="020B0604020202020204" pitchFamily="34" charset="0"/>
            </a:endParaRPr>
          </a:p>
        </p:txBody>
      </p:sp>
      <p:sp>
        <p:nvSpPr>
          <p:cNvPr id="24579" name="Content Placeholder 2"/>
          <p:cNvSpPr>
            <a:spLocks noGrp="1"/>
          </p:cNvSpPr>
          <p:nvPr>
            <p:ph idx="1"/>
          </p:nvPr>
        </p:nvSpPr>
        <p:spPr bwMode="auto">
          <a:xfrm>
            <a:off x="457200" y="1835621"/>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FontTx/>
              <a:buNone/>
            </a:pPr>
            <a:r>
              <a:rPr lang="en-US" sz="2800" dirty="0" smtClean="0">
                <a:latin typeface="Arial" charset="0"/>
                <a:cs typeface="Arial" charset="0"/>
              </a:rPr>
              <a:t>Plan for sustainability. </a:t>
            </a:r>
            <a:r>
              <a:rPr lang="en-US" b="1" dirty="0" smtClean="0">
                <a:latin typeface="Arial" charset="0"/>
                <a:cs typeface="Arial" charset="0"/>
              </a:rPr>
              <a:t>Sustainability is </a:t>
            </a:r>
            <a:r>
              <a:rPr lang="en-US" dirty="0" smtClean="0">
                <a:latin typeface="Arial" charset="0"/>
                <a:cs typeface="Arial" charset="0"/>
              </a:rPr>
              <a:t>the </a:t>
            </a:r>
            <a:r>
              <a:rPr lang="en-US" dirty="0">
                <a:latin typeface="Arial" charset="0"/>
                <a:cs typeface="Arial" charset="0"/>
              </a:rPr>
              <a:t>existence of structures and processes which allow a program to leverage resources to most effectively implement evidence-based policies and activities.</a:t>
            </a:r>
          </a:p>
          <a:p>
            <a:pPr marL="0" indent="0">
              <a:lnSpc>
                <a:spcPct val="100000"/>
              </a:lnSpc>
              <a:buFontTx/>
              <a:buNone/>
            </a:pPr>
            <a:endParaRPr lang="en-US" dirty="0">
              <a:latin typeface="Arial" charset="0"/>
              <a:cs typeface="Arial" charset="0"/>
            </a:endParaRPr>
          </a:p>
        </p:txBody>
      </p:sp>
      <p:sp>
        <p:nvSpPr>
          <p:cNvPr id="4" name="Rectangle 3"/>
          <p:cNvSpPr/>
          <p:nvPr/>
        </p:nvSpPr>
        <p:spPr>
          <a:xfrm>
            <a:off x="123825" y="6246168"/>
            <a:ext cx="7240588" cy="230832"/>
          </a:xfrm>
          <a:prstGeom prst="rect">
            <a:avLst/>
          </a:prstGeom>
        </p:spPr>
        <p:txBody>
          <a:bodyPr>
            <a:spAutoFit/>
          </a:bodyPr>
          <a:lstStyle/>
          <a:p>
            <a:pPr>
              <a:defRPr/>
            </a:pPr>
            <a:r>
              <a:rPr lang="en-US" sz="900" dirty="0">
                <a:solidFill>
                  <a:schemeClr val="bg1">
                    <a:lumMod val="50000"/>
                  </a:schemeClr>
                </a:solidFill>
                <a:latin typeface="Arial" panose="020B0604020202020204" pitchFamily="34" charset="0"/>
                <a:cs typeface="Arial" panose="020B0604020202020204" pitchFamily="34" charset="0"/>
              </a:rPr>
              <a:t>Luke D, Calhoun A, Herbers S. (Feb 2012). Building &amp; Managing Sustainability in Public Health Programs. CDC Roundtable Presentation. </a:t>
            </a:r>
          </a:p>
        </p:txBody>
      </p:sp>
      <p:sp>
        <p:nvSpPr>
          <p:cNvPr id="2" name="Rounded Rectangle 1"/>
          <p:cNvSpPr/>
          <p:nvPr/>
        </p:nvSpPr>
        <p:spPr>
          <a:xfrm>
            <a:off x="914400" y="4724400"/>
            <a:ext cx="7696200" cy="706438"/>
          </a:xfrm>
          <a:prstGeom prst="round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2400" dirty="0">
                <a:latin typeface="Arial" panose="020B0604020202020204" pitchFamily="34" charset="0"/>
                <a:cs typeface="Arial" panose="020B0604020202020204" pitchFamily="34" charset="0"/>
              </a:rPr>
              <a:t>Everything a program needs to keep it going over time</a:t>
            </a:r>
          </a:p>
        </p:txBody>
      </p:sp>
    </p:spTree>
    <p:custDataLst>
      <p:tags r:id="rId1"/>
    </p:custDataLst>
    <p:extLst>
      <p:ext uri="{BB962C8B-B14F-4D97-AF65-F5344CB8AC3E}">
        <p14:creationId xmlns:p14="http://schemas.microsoft.com/office/powerpoint/2010/main" val="25672722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Title 1"/>
          <p:cNvSpPr>
            <a:spLocks noGrp="1"/>
          </p:cNvSpPr>
          <p:nvPr>
            <p:ph type="title"/>
          </p:nvPr>
        </p:nvSpPr>
        <p:spPr>
          <a:xfrm>
            <a:off x="457200" y="278146"/>
            <a:ext cx="8763000" cy="1143000"/>
          </a:xfrm>
        </p:spPr>
        <p:txBody>
          <a:bodyPr>
            <a:normAutofit/>
          </a:bodyPr>
          <a:lstStyle/>
          <a:p>
            <a:pPr algn="l" eaLnBrk="1" hangingPunct="1"/>
            <a:r>
              <a:rPr lang="en-US" altLang="en-US" sz="4000" dirty="0">
                <a:latin typeface="Arial" panose="020B0604020202020204" pitchFamily="34" charset="0"/>
                <a:cs typeface="Arial" panose="020B0604020202020204" pitchFamily="34" charset="0"/>
              </a:rPr>
              <a:t>Maintenance Activities</a:t>
            </a:r>
          </a:p>
        </p:txBody>
      </p:sp>
      <p:sp>
        <p:nvSpPr>
          <p:cNvPr id="105475" name="Content Placeholder 2"/>
          <p:cNvSpPr>
            <a:spLocks noGrp="1"/>
          </p:cNvSpPr>
          <p:nvPr>
            <p:ph idx="1"/>
          </p:nvPr>
        </p:nvSpPr>
        <p:spPr bwMode="auto">
          <a:solidFill>
            <a:schemeClr val="bg1"/>
          </a:solidFill>
          <a:effectLst>
            <a:softEdge rad="317500"/>
          </a:effectLst>
          <a:extLst/>
        </p:spPr>
        <p:txBody>
          <a:bodyPr vert="horz" wrap="square" lIns="91440" tIns="45720" rIns="91440" bIns="45720" numCol="1" anchor="t" anchorCtr="0" compatLnSpc="1">
            <a:prstTxWarp prst="textNoShape">
              <a:avLst/>
            </a:prstTxWarp>
            <a:normAutofit fontScale="77500" lnSpcReduction="20000"/>
          </a:bodyPr>
          <a:lstStyle/>
          <a:p>
            <a:pPr marL="0" indent="0" eaLnBrk="1" hangingPunct="1">
              <a:lnSpc>
                <a:spcPct val="120000"/>
              </a:lnSpc>
              <a:spcBef>
                <a:spcPts val="600"/>
              </a:spcBef>
              <a:buFontTx/>
              <a:buNone/>
              <a:defRPr/>
            </a:pPr>
            <a:r>
              <a:rPr lang="en-US" altLang="en-US" b="1" dirty="0"/>
              <a:t>Leverage resources to sustain strategies over time:</a:t>
            </a:r>
          </a:p>
          <a:p>
            <a:pPr eaLnBrk="1" hangingPunct="1">
              <a:lnSpc>
                <a:spcPct val="120000"/>
              </a:lnSpc>
              <a:spcBef>
                <a:spcPts val="600"/>
              </a:spcBef>
              <a:defRPr/>
            </a:pPr>
            <a:r>
              <a:rPr lang="en-US" altLang="en-US" dirty="0"/>
              <a:t>Provide referrals for further </a:t>
            </a:r>
            <a:r>
              <a:rPr lang="en-US" altLang="en-US" dirty="0" smtClean="0"/>
              <a:t>service </a:t>
            </a:r>
            <a:r>
              <a:rPr lang="en-US" altLang="en-US" dirty="0"/>
              <a:t>when needed</a:t>
            </a:r>
            <a:endParaRPr lang="en-US" altLang="en-US" sz="1600" dirty="0"/>
          </a:p>
          <a:p>
            <a:pPr eaLnBrk="1" hangingPunct="1">
              <a:lnSpc>
                <a:spcPct val="120000"/>
              </a:lnSpc>
              <a:spcBef>
                <a:spcPts val="600"/>
              </a:spcBef>
              <a:defRPr/>
            </a:pPr>
            <a:r>
              <a:rPr lang="en-US" altLang="en-US" dirty="0"/>
              <a:t>Seek additional funding</a:t>
            </a:r>
            <a:endParaRPr lang="en-US" altLang="en-US" sz="1600" dirty="0"/>
          </a:p>
          <a:p>
            <a:pPr eaLnBrk="1" hangingPunct="1">
              <a:lnSpc>
                <a:spcPct val="120000"/>
              </a:lnSpc>
              <a:spcBef>
                <a:spcPts val="600"/>
              </a:spcBef>
              <a:defRPr/>
            </a:pPr>
            <a:r>
              <a:rPr lang="en-US" altLang="en-US" dirty="0"/>
              <a:t>Maintain </a:t>
            </a:r>
            <a:r>
              <a:rPr lang="en-US" altLang="en-US" dirty="0" smtClean="0"/>
              <a:t>a </a:t>
            </a:r>
            <a:r>
              <a:rPr lang="en-US" altLang="en-US" dirty="0"/>
              <a:t>program champion</a:t>
            </a:r>
            <a:endParaRPr lang="en-US" altLang="en-US" sz="1600" dirty="0"/>
          </a:p>
          <a:p>
            <a:pPr eaLnBrk="1" hangingPunct="1">
              <a:lnSpc>
                <a:spcPct val="120000"/>
              </a:lnSpc>
              <a:spcBef>
                <a:spcPts val="600"/>
              </a:spcBef>
              <a:defRPr/>
            </a:pPr>
            <a:r>
              <a:rPr lang="en-US" altLang="en-US" dirty="0"/>
              <a:t>Make </a:t>
            </a:r>
            <a:r>
              <a:rPr lang="en-US" altLang="en-US" dirty="0" smtClean="0"/>
              <a:t>the program </a:t>
            </a:r>
            <a:r>
              <a:rPr lang="en-US" altLang="en-US" dirty="0"/>
              <a:t>a part of organizational services/policies</a:t>
            </a:r>
            <a:endParaRPr lang="en-US" altLang="en-US" sz="1600" dirty="0"/>
          </a:p>
          <a:p>
            <a:pPr>
              <a:lnSpc>
                <a:spcPct val="120000"/>
              </a:lnSpc>
              <a:spcBef>
                <a:spcPts val="600"/>
              </a:spcBef>
              <a:defRPr/>
            </a:pPr>
            <a:r>
              <a:rPr lang="en-US" altLang="en-US" dirty="0" smtClean="0"/>
              <a:t>Conduct surveillance </a:t>
            </a:r>
            <a:r>
              <a:rPr lang="en-US" altLang="en-US" dirty="0"/>
              <a:t>of the impact over time</a:t>
            </a:r>
            <a:br>
              <a:rPr lang="en-US" altLang="en-US" dirty="0"/>
            </a:br>
            <a:r>
              <a:rPr lang="en-US" dirty="0">
                <a:latin typeface="Arial" charset="0"/>
                <a:cs typeface="Arial" charset="0"/>
              </a:rPr>
              <a:t>(e.g., </a:t>
            </a:r>
            <a:r>
              <a:rPr lang="en-US" dirty="0" smtClean="0">
                <a:latin typeface="Arial" charset="0"/>
                <a:cs typeface="Arial" charset="0"/>
              </a:rPr>
              <a:t>track </a:t>
            </a:r>
            <a:r>
              <a:rPr lang="en-US" dirty="0">
                <a:latin typeface="Arial" charset="0"/>
                <a:cs typeface="Arial" charset="0"/>
              </a:rPr>
              <a:t>of smoking rates, BMI of children, screening)</a:t>
            </a:r>
            <a:endParaRPr lang="en-US" altLang="en-US" dirty="0"/>
          </a:p>
          <a:p>
            <a:pPr eaLnBrk="1" hangingPunct="1">
              <a:lnSpc>
                <a:spcPct val="120000"/>
              </a:lnSpc>
              <a:spcBef>
                <a:spcPts val="600"/>
              </a:spcBef>
              <a:defRPr/>
            </a:pPr>
            <a:r>
              <a:rPr lang="en-US" altLang="en-US" dirty="0"/>
              <a:t>Demonstrate return on investment/cost savings to justify investment of other stakeholders</a:t>
            </a:r>
            <a:endParaRPr lang="en-US" altLang="en-US" dirty="0">
              <a:solidFill>
                <a:srgbClr val="FFFF00"/>
              </a:solidFill>
            </a:endParaRPr>
          </a:p>
          <a:p>
            <a:pPr eaLnBrk="1" hangingPunct="1">
              <a:lnSpc>
                <a:spcPct val="120000"/>
              </a:lnSpc>
              <a:spcBef>
                <a:spcPts val="600"/>
              </a:spcBef>
              <a:defRPr/>
            </a:pPr>
            <a:r>
              <a:rPr lang="en-US" altLang="en-US" dirty="0"/>
              <a:t>Continue partnerships or build new ones to share costs </a:t>
            </a:r>
            <a:r>
              <a:rPr lang="en-US" altLang="en-US" dirty="0" smtClean="0"/>
              <a:t>and ongoing delivery of the intervention</a:t>
            </a:r>
            <a:endParaRPr lang="en-US" altLang="en-US" sz="1600" dirty="0"/>
          </a:p>
          <a:p>
            <a:pPr eaLnBrk="1" hangingPunct="1">
              <a:lnSpc>
                <a:spcPct val="100000"/>
              </a:lnSpc>
              <a:defRPr/>
            </a:pPr>
            <a:endParaRPr lang="en-US" altLang="en-US" dirty="0">
              <a:solidFill>
                <a:srgbClr val="FFFF00"/>
              </a:solidFill>
            </a:endParaRPr>
          </a:p>
          <a:p>
            <a:pPr eaLnBrk="1" hangingPunct="1">
              <a:lnSpc>
                <a:spcPct val="100000"/>
              </a:lnSpc>
              <a:defRPr/>
            </a:pPr>
            <a:endParaRPr lang="en-US" altLang="en-US" dirty="0"/>
          </a:p>
          <a:p>
            <a:pPr eaLnBrk="1" hangingPunct="1">
              <a:lnSpc>
                <a:spcPct val="100000"/>
              </a:lnSpc>
              <a:buFontTx/>
              <a:buNone/>
              <a:defRPr/>
            </a:pPr>
            <a:endParaRPr lang="en-US" altLang="en-US" sz="1600" dirty="0"/>
          </a:p>
        </p:txBody>
      </p:sp>
    </p:spTree>
    <p:custDataLst>
      <p:tags r:id="rId1"/>
    </p:custDataLst>
    <p:extLst>
      <p:ext uri="{BB962C8B-B14F-4D97-AF65-F5344CB8AC3E}">
        <p14:creationId xmlns:p14="http://schemas.microsoft.com/office/powerpoint/2010/main" val="13902151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Take-home Points: </a:t>
            </a:r>
          </a:p>
        </p:txBody>
      </p:sp>
      <p:sp>
        <p:nvSpPr>
          <p:cNvPr id="3" name="Content Placeholder 2"/>
          <p:cNvSpPr>
            <a:spLocks noGrp="1"/>
          </p:cNvSpPr>
          <p:nvPr>
            <p:ph idx="1"/>
          </p:nvPr>
        </p:nvSpPr>
        <p:spPr>
          <a:xfrm>
            <a:off x="457200" y="1600200"/>
            <a:ext cx="8534400" cy="4525963"/>
          </a:xfrm>
          <a:solidFill>
            <a:schemeClr val="bg1"/>
          </a:solidFill>
          <a:effectLst>
            <a:softEdge rad="317500"/>
          </a:effectLst>
        </p:spPr>
        <p:txBody>
          <a:bodyPr>
            <a:normAutofit/>
          </a:bodyPr>
          <a:lstStyle/>
          <a:p>
            <a:pPr>
              <a:lnSpc>
                <a:spcPct val="100000"/>
              </a:lnSpc>
            </a:pPr>
            <a:r>
              <a:rPr lang="en-US" sz="2600" dirty="0">
                <a:latin typeface="Arial" charset="0"/>
                <a:cs typeface="Arial" charset="0"/>
              </a:rPr>
              <a:t>Successful implementation requires advanced planning</a:t>
            </a:r>
          </a:p>
          <a:p>
            <a:pPr>
              <a:lnSpc>
                <a:spcPct val="100000"/>
              </a:lnSpc>
            </a:pPr>
            <a:r>
              <a:rPr lang="en-US" sz="2600" dirty="0">
                <a:latin typeface="Arial" charset="0"/>
                <a:cs typeface="Arial" charset="0"/>
              </a:rPr>
              <a:t>Involve stakeholders from the beginning </a:t>
            </a:r>
          </a:p>
          <a:p>
            <a:pPr>
              <a:lnSpc>
                <a:spcPct val="100000"/>
              </a:lnSpc>
            </a:pPr>
            <a:r>
              <a:rPr lang="en-US" sz="2600" dirty="0">
                <a:latin typeface="Arial" charset="0"/>
                <a:cs typeface="Arial" charset="0"/>
              </a:rPr>
              <a:t>Assess organizational readiness and build capacity </a:t>
            </a:r>
          </a:p>
          <a:p>
            <a:pPr>
              <a:lnSpc>
                <a:spcPct val="100000"/>
              </a:lnSpc>
            </a:pPr>
            <a:r>
              <a:rPr lang="en-US" sz="2600" dirty="0">
                <a:latin typeface="Arial" charset="0"/>
                <a:cs typeface="Arial" charset="0"/>
              </a:rPr>
              <a:t>Use and adapt pre-existing guidance and tools</a:t>
            </a:r>
          </a:p>
          <a:p>
            <a:pPr>
              <a:lnSpc>
                <a:spcPct val="100000"/>
              </a:lnSpc>
            </a:pPr>
            <a:r>
              <a:rPr lang="en-US" sz="2600" dirty="0">
                <a:latin typeface="Arial" charset="0"/>
                <a:cs typeface="Arial" charset="0"/>
              </a:rPr>
              <a:t>Improvement cycles (</a:t>
            </a:r>
            <a:r>
              <a:rPr lang="en-US" sz="2600" dirty="0" smtClean="0">
                <a:latin typeface="Arial" charset="0"/>
                <a:cs typeface="Arial" charset="0"/>
              </a:rPr>
              <a:t>PDSAs) </a:t>
            </a:r>
            <a:r>
              <a:rPr lang="en-US" sz="2600" dirty="0">
                <a:latin typeface="Arial" charset="0"/>
                <a:cs typeface="Arial" charset="0"/>
              </a:rPr>
              <a:t>can be helpful to test changes and organize feedback</a:t>
            </a:r>
          </a:p>
          <a:p>
            <a:pPr>
              <a:lnSpc>
                <a:spcPct val="100000"/>
              </a:lnSpc>
            </a:pPr>
            <a:r>
              <a:rPr lang="en-US" sz="2600" dirty="0">
                <a:latin typeface="Arial" charset="0"/>
                <a:cs typeface="Arial" charset="0"/>
              </a:rPr>
              <a:t>Use evaluation findings </a:t>
            </a:r>
            <a:r>
              <a:rPr lang="en-US" sz="2600" dirty="0"/>
              <a:t>and lessons learned to </a:t>
            </a:r>
            <a:r>
              <a:rPr lang="en-US" sz="2600" dirty="0">
                <a:latin typeface="Arial" charset="0"/>
                <a:cs typeface="Arial" charset="0"/>
              </a:rPr>
              <a:t>plan for long-term sustainability</a:t>
            </a:r>
          </a:p>
          <a:p>
            <a:endParaRPr lang="en-US" dirty="0"/>
          </a:p>
        </p:txBody>
      </p:sp>
    </p:spTree>
    <p:custDataLst>
      <p:tags r:id="rId1"/>
    </p:custDataLst>
    <p:extLst>
      <p:ext uri="{BB962C8B-B14F-4D97-AF65-F5344CB8AC3E}">
        <p14:creationId xmlns:p14="http://schemas.microsoft.com/office/powerpoint/2010/main" val="279436529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88778"/>
            <a:ext cx="8763000" cy="1143000"/>
          </a:xfrm>
        </p:spPr>
        <p:txBody>
          <a:bodyPr>
            <a:normAutofit/>
          </a:bodyPr>
          <a:lstStyle/>
          <a:p>
            <a:pPr algn="l"/>
            <a:r>
              <a:rPr lang="en-US" sz="4000" dirty="0">
                <a:latin typeface="Arial" panose="020B0604020202020204" pitchFamily="34" charset="0"/>
                <a:cs typeface="Arial" panose="020B0604020202020204" pitchFamily="34" charset="0"/>
              </a:rPr>
              <a:t>Questions?</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905000"/>
            <a:ext cx="3842544" cy="3521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6475403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References</a:t>
            </a:r>
          </a:p>
        </p:txBody>
      </p:sp>
      <p:sp>
        <p:nvSpPr>
          <p:cNvPr id="3" name="Content Placeholder 2"/>
          <p:cNvSpPr>
            <a:spLocks noGrp="1"/>
          </p:cNvSpPr>
          <p:nvPr>
            <p:ph idx="1"/>
          </p:nvPr>
        </p:nvSpPr>
        <p:spPr/>
        <p:txBody>
          <a:bodyPr/>
          <a:lstStyle/>
          <a:p>
            <a:pPr>
              <a:lnSpc>
                <a:spcPct val="100000"/>
              </a:lnSpc>
              <a:spcBef>
                <a:spcPts val="0"/>
              </a:spcBef>
              <a:spcAft>
                <a:spcPts val="0"/>
              </a:spcAft>
            </a:pPr>
            <a:r>
              <a:rPr lang="en-US" sz="1500" dirty="0" err="1"/>
              <a:t>Durlak</a:t>
            </a:r>
            <a:r>
              <a:rPr lang="en-US" sz="1500" dirty="0"/>
              <a:t>, J.A., &amp; </a:t>
            </a:r>
            <a:r>
              <a:rPr lang="en-US" sz="1500" dirty="0" err="1"/>
              <a:t>DuPre</a:t>
            </a:r>
            <a:r>
              <a:rPr lang="en-US" sz="1500" dirty="0"/>
              <a:t>, E.P. (2008) Implementation matters: A review of research on the influence of implementation of program outcomes and the factors affecting implementation</a:t>
            </a:r>
            <a:r>
              <a:rPr lang="en-US" sz="1500" i="1" dirty="0"/>
              <a:t>. Am J Com Psych. </a:t>
            </a:r>
            <a:r>
              <a:rPr lang="en-US" sz="1500" dirty="0"/>
              <a:t>41:327-350.</a:t>
            </a:r>
          </a:p>
          <a:p>
            <a:pPr>
              <a:lnSpc>
                <a:spcPct val="100000"/>
              </a:lnSpc>
              <a:spcBef>
                <a:spcPts val="0"/>
              </a:spcBef>
              <a:spcAft>
                <a:spcPts val="0"/>
              </a:spcAft>
            </a:pPr>
            <a:endParaRPr lang="en-US" sz="1500" dirty="0"/>
          </a:p>
          <a:p>
            <a:pPr>
              <a:lnSpc>
                <a:spcPct val="100000"/>
              </a:lnSpc>
              <a:spcBef>
                <a:spcPts val="0"/>
              </a:spcBef>
              <a:spcAft>
                <a:spcPts val="0"/>
              </a:spcAft>
            </a:pPr>
            <a:r>
              <a:rPr lang="en-US" sz="1500" dirty="0"/>
              <a:t>Luke D, Calhoun A, </a:t>
            </a:r>
            <a:r>
              <a:rPr lang="en-US" sz="1500" dirty="0" err="1"/>
              <a:t>Herbers</a:t>
            </a:r>
            <a:r>
              <a:rPr lang="en-US" sz="1500" dirty="0"/>
              <a:t> S. (Feb 2012). Building &amp; Managing Sustainability in Public Health Programs. CDC Roundtable Presentation. </a:t>
            </a:r>
          </a:p>
          <a:p>
            <a:pPr>
              <a:lnSpc>
                <a:spcPct val="100000"/>
              </a:lnSpc>
              <a:spcBef>
                <a:spcPts val="0"/>
              </a:spcBef>
              <a:spcAft>
                <a:spcPts val="0"/>
              </a:spcAft>
            </a:pPr>
            <a:endParaRPr lang="en-US" sz="1500" dirty="0"/>
          </a:p>
          <a:p>
            <a:pPr>
              <a:lnSpc>
                <a:spcPct val="100000"/>
              </a:lnSpc>
              <a:spcBef>
                <a:spcPts val="0"/>
              </a:spcBef>
              <a:spcAft>
                <a:spcPts val="0"/>
              </a:spcAft>
            </a:pPr>
            <a:r>
              <a:rPr lang="en-US" sz="1500" dirty="0"/>
              <a:t>Schell, S.F., Luke, D.A., </a:t>
            </a:r>
            <a:r>
              <a:rPr lang="en-US" sz="1500" dirty="0" err="1"/>
              <a:t>Schooley</a:t>
            </a:r>
            <a:r>
              <a:rPr lang="en-US" sz="1500" dirty="0"/>
              <a:t>, M.W., Elliott, M.B., </a:t>
            </a:r>
            <a:r>
              <a:rPr lang="en-US" sz="1500" dirty="0" err="1"/>
              <a:t>Herbers</a:t>
            </a:r>
            <a:r>
              <a:rPr lang="en-US" sz="1500" dirty="0"/>
              <a:t>, S.H., Mueller, N.B., &amp; Bunger, A.C. (2013). Public health program capacity for sustainability: A new framework. </a:t>
            </a:r>
            <a:r>
              <a:rPr lang="en-US" sz="1500" i="1" dirty="0"/>
              <a:t>Implementation Science,</a:t>
            </a:r>
            <a:r>
              <a:rPr lang="en-US" sz="1500" dirty="0"/>
              <a:t> 8(15).</a:t>
            </a:r>
          </a:p>
          <a:p>
            <a:pPr>
              <a:lnSpc>
                <a:spcPct val="100000"/>
              </a:lnSpc>
              <a:spcBef>
                <a:spcPts val="0"/>
              </a:spcBef>
              <a:spcAft>
                <a:spcPts val="0"/>
              </a:spcAft>
            </a:pPr>
            <a:endParaRPr lang="en-US" sz="1500" dirty="0"/>
          </a:p>
          <a:p>
            <a:pPr>
              <a:spcBef>
                <a:spcPts val="0"/>
              </a:spcBef>
            </a:pPr>
            <a:r>
              <a:rPr lang="en-US" sz="1500" dirty="0"/>
              <a:t>Centers for Disease Control and Prevention. A Framework for Program Evaluation website. </a:t>
            </a:r>
            <a:r>
              <a:rPr lang="en-US" sz="1500" dirty="0">
                <a:hlinkClick r:id="rId3"/>
              </a:rPr>
              <a:t>http://www.cdc.gov/eval/framework/</a:t>
            </a:r>
            <a:r>
              <a:rPr lang="en-US" sz="1500" dirty="0"/>
              <a:t>. </a:t>
            </a:r>
            <a:endParaRPr lang="en-US" sz="1500" dirty="0" smtClean="0"/>
          </a:p>
          <a:p>
            <a:pPr>
              <a:spcBef>
                <a:spcPts val="0"/>
              </a:spcBef>
            </a:pPr>
            <a:endParaRPr lang="en-US" sz="1500" dirty="0"/>
          </a:p>
          <a:p>
            <a:pPr>
              <a:spcBef>
                <a:spcPts val="0"/>
              </a:spcBef>
            </a:pPr>
            <a:r>
              <a:rPr lang="en-US" sz="1600" dirty="0"/>
              <a:t>Institute for Healthcare Improvement. </a:t>
            </a:r>
            <a:r>
              <a:rPr lang="en-US" sz="1600" dirty="0">
                <a:hlinkClick r:id="rId4"/>
              </a:rPr>
              <a:t>http://</a:t>
            </a:r>
            <a:r>
              <a:rPr lang="en-US" sz="1600" dirty="0" smtClean="0">
                <a:hlinkClick r:id="rId4"/>
              </a:rPr>
              <a:t>www.ihi.org/</a:t>
            </a:r>
            <a:endParaRPr lang="en-US" sz="1600" dirty="0" smtClean="0"/>
          </a:p>
          <a:p>
            <a:pPr>
              <a:spcBef>
                <a:spcPts val="0"/>
              </a:spcBef>
            </a:pPr>
            <a:endParaRPr lang="en-US" sz="1500" dirty="0"/>
          </a:p>
          <a:p>
            <a:pPr>
              <a:lnSpc>
                <a:spcPct val="100000"/>
              </a:lnSpc>
              <a:spcBef>
                <a:spcPts val="0"/>
              </a:spcBef>
              <a:spcAft>
                <a:spcPts val="0"/>
              </a:spcAft>
            </a:pPr>
            <a:endParaRPr lang="en-US" sz="1600" dirty="0"/>
          </a:p>
          <a:p>
            <a:endParaRPr lang="en-US" sz="1600" dirty="0"/>
          </a:p>
          <a:p>
            <a:endParaRPr lang="en-US" sz="1500" dirty="0"/>
          </a:p>
          <a:p>
            <a:endParaRPr lang="en-US" dirty="0"/>
          </a:p>
        </p:txBody>
      </p:sp>
    </p:spTree>
    <p:custDataLst>
      <p:tags r:id="rId1"/>
    </p:custDataLst>
    <p:extLst>
      <p:ext uri="{BB962C8B-B14F-4D97-AF65-F5344CB8AC3E}">
        <p14:creationId xmlns:p14="http://schemas.microsoft.com/office/powerpoint/2010/main" val="1545155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Session Objectives</a:t>
            </a:r>
          </a:p>
        </p:txBody>
      </p:sp>
      <p:sp>
        <p:nvSpPr>
          <p:cNvPr id="12291" name="Rectangle 3"/>
          <p:cNvSpPr>
            <a:spLocks noGrp="1" noChangeArrowheads="1"/>
          </p:cNvSpPr>
          <p:nvPr>
            <p:ph idx="1"/>
          </p:nvPr>
        </p:nvSpPr>
        <p:spPr bwMode="auto">
          <a:solidFill>
            <a:schemeClr val="bg1"/>
          </a:solidFill>
          <a:effectLst>
            <a:softEdge rad="317500"/>
          </a:effectLst>
          <a:extLst/>
        </p:spPr>
        <p:txBody>
          <a:bodyPr vert="horz" wrap="square" lIns="91440" tIns="45720" rIns="91440" bIns="45720" numCol="1" anchor="t" anchorCtr="0" compatLnSpc="1">
            <a:prstTxWarp prst="textNoShape">
              <a:avLst/>
            </a:prstTxWarp>
          </a:bodyPr>
          <a:lstStyle/>
          <a:p>
            <a:pPr>
              <a:spcBef>
                <a:spcPts val="1200"/>
              </a:spcBef>
            </a:pPr>
            <a:r>
              <a:rPr lang="en-US" sz="2600" dirty="0">
                <a:latin typeface="Arial" charset="0"/>
                <a:cs typeface="Arial" charset="0"/>
              </a:rPr>
              <a:t>Describe successful intervention implementation</a:t>
            </a:r>
          </a:p>
          <a:p>
            <a:pPr>
              <a:lnSpc>
                <a:spcPct val="100000"/>
              </a:lnSpc>
              <a:spcBef>
                <a:spcPts val="1200"/>
              </a:spcBef>
              <a:spcAft>
                <a:spcPts val="600"/>
              </a:spcAft>
            </a:pPr>
            <a:r>
              <a:rPr lang="en-US" altLang="en-US" sz="2600" dirty="0"/>
              <a:t>Discuss quality improvement (QI) tools to help your team plan for and implement selected strategies</a:t>
            </a:r>
          </a:p>
          <a:p>
            <a:pPr>
              <a:lnSpc>
                <a:spcPct val="100000"/>
              </a:lnSpc>
              <a:spcBef>
                <a:spcPts val="1200"/>
              </a:spcBef>
              <a:spcAft>
                <a:spcPts val="600"/>
              </a:spcAft>
            </a:pPr>
            <a:r>
              <a:rPr lang="en-US" sz="2600" dirty="0">
                <a:latin typeface="Arial" charset="0"/>
                <a:cs typeface="Arial" charset="0"/>
              </a:rPr>
              <a:t>Describe key tasks in planning, implementation, evaluation, and maintenance</a:t>
            </a:r>
          </a:p>
          <a:p>
            <a:pPr marL="0" indent="0">
              <a:lnSpc>
                <a:spcPct val="100000"/>
              </a:lnSpc>
              <a:spcBef>
                <a:spcPts val="1600"/>
              </a:spcBef>
              <a:spcAft>
                <a:spcPts val="600"/>
              </a:spcAft>
              <a:buNone/>
            </a:pPr>
            <a:r>
              <a:rPr lang="en-US" altLang="en-US" sz="2600" dirty="0">
                <a:latin typeface="+mn-ea"/>
                <a:cs typeface="+mn-ea"/>
              </a:rPr>
              <a:t/>
            </a:r>
            <a:br>
              <a:rPr lang="en-US" altLang="en-US" sz="2600" dirty="0">
                <a:latin typeface="+mn-ea"/>
                <a:cs typeface="+mn-ea"/>
              </a:rPr>
            </a:br>
            <a:endParaRPr lang="en-US" altLang="en-US" sz="2600" dirty="0"/>
          </a:p>
          <a:p>
            <a:pPr marL="0" lvl="1" indent="0">
              <a:lnSpc>
                <a:spcPct val="100000"/>
              </a:lnSpc>
              <a:buNone/>
            </a:pPr>
            <a:endParaRPr lang="en-US" sz="2600" dirty="0"/>
          </a:p>
          <a:p>
            <a:pPr marL="342900" lvl="1" indent="-342900">
              <a:lnSpc>
                <a:spcPct val="100000"/>
              </a:lnSpc>
              <a:buFontTx/>
              <a:buChar char="•"/>
            </a:pPr>
            <a:endParaRPr lang="en-US" sz="2600" dirty="0">
              <a:latin typeface="Arial" charset="0"/>
              <a:cs typeface="Arial" charset="0"/>
            </a:endParaRPr>
          </a:p>
        </p:txBody>
      </p:sp>
    </p:spTree>
    <p:custDataLst>
      <p:tags r:id="rId1"/>
    </p:custDataLst>
    <p:extLst>
      <p:ext uri="{BB962C8B-B14F-4D97-AF65-F5344CB8AC3E}">
        <p14:creationId xmlns:p14="http://schemas.microsoft.com/office/powerpoint/2010/main" val="2812303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57400" y="4267200"/>
            <a:ext cx="7620000" cy="4267200"/>
          </a:xfrm>
        </p:spPr>
        <p:txBody>
          <a:bodyPr rtlCol="0"/>
          <a:lstStyle/>
          <a:p>
            <a:pPr marL="0" indent="0" algn="ctr">
              <a:buNone/>
              <a:defRPr/>
            </a:pPr>
            <a:r>
              <a:rPr lang="en-US" sz="3911" dirty="0">
                <a:latin typeface="Tw Cen MT Condensed Extra Bold" pitchFamily="34" charset="0"/>
              </a:rPr>
              <a:t>=</a:t>
            </a:r>
          </a:p>
          <a:p>
            <a:pPr marL="0" indent="0" algn="ctr">
              <a:buNone/>
              <a:defRPr/>
            </a:pPr>
            <a:r>
              <a:rPr lang="en-US" sz="3911" dirty="0">
                <a:solidFill>
                  <a:srgbClr val="60B91D"/>
                </a:solidFill>
                <a:latin typeface="Tw Cen MT Condensed Extra Bold" pitchFamily="34" charset="0"/>
              </a:rPr>
              <a:t>Positive Outcomes</a:t>
            </a:r>
          </a:p>
          <a:p>
            <a:pPr>
              <a:buFont typeface="Arial" charset="0"/>
              <a:buChar char="•"/>
              <a:defRPr/>
            </a:pPr>
            <a:endParaRPr lang="en-US" dirty="0"/>
          </a:p>
        </p:txBody>
      </p:sp>
      <p:sp>
        <p:nvSpPr>
          <p:cNvPr id="22531" name="TextBox 1"/>
          <p:cNvSpPr txBox="1">
            <a:spLocks noChangeArrowheads="1"/>
          </p:cNvSpPr>
          <p:nvPr/>
        </p:nvSpPr>
        <p:spPr bwMode="auto">
          <a:xfrm>
            <a:off x="246921" y="6246168"/>
            <a:ext cx="737307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en-US" altLang="en-US" sz="900" dirty="0">
                <a:solidFill>
                  <a:schemeClr val="bg1">
                    <a:lumMod val="50000"/>
                  </a:schemeClr>
                </a:solidFill>
                <a:latin typeface="Arial" panose="020B0604020202020204" pitchFamily="34" charset="0"/>
              </a:rPr>
              <a:t>Source: State Implementation and Scaling-up of Evidence–based Practices</a:t>
            </a:r>
          </a:p>
        </p:txBody>
      </p:sp>
      <p:sp>
        <p:nvSpPr>
          <p:cNvPr id="4" name="Content Placeholder 2"/>
          <p:cNvSpPr txBox="1">
            <a:spLocks/>
          </p:cNvSpPr>
          <p:nvPr/>
        </p:nvSpPr>
        <p:spPr bwMode="auto">
          <a:xfrm>
            <a:off x="2582333" y="2108770"/>
            <a:ext cx="6773333" cy="982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eaLnBrk="1" hangingPunct="1">
              <a:buClr>
                <a:schemeClr val="accent1"/>
              </a:buClr>
              <a:buFont typeface="Arial" panose="020B0604020202020204" pitchFamily="34" charset="0"/>
              <a:buNone/>
            </a:pPr>
            <a:r>
              <a:rPr lang="en-US" altLang="en-US" sz="3900" dirty="0">
                <a:solidFill>
                  <a:schemeClr val="accent6"/>
                </a:solidFill>
                <a:latin typeface="Tw Cen MT Condensed Extra Bold" panose="020B0803020202020204" pitchFamily="34" charset="0"/>
              </a:rPr>
              <a:t>Effective Interventions</a:t>
            </a:r>
            <a:endParaRPr lang="en-US" altLang="en-US" sz="2489" dirty="0">
              <a:solidFill>
                <a:schemeClr val="accent6"/>
              </a:solidFill>
            </a:endParaRPr>
          </a:p>
        </p:txBody>
      </p:sp>
      <p:sp>
        <p:nvSpPr>
          <p:cNvPr id="5" name="Content Placeholder 2"/>
          <p:cNvSpPr txBox="1">
            <a:spLocks/>
          </p:cNvSpPr>
          <p:nvPr/>
        </p:nvSpPr>
        <p:spPr bwMode="auto">
          <a:xfrm>
            <a:off x="2514600" y="2743200"/>
            <a:ext cx="6773333" cy="165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algn="ctr" eaLnBrk="1" hangingPunct="1">
              <a:buClr>
                <a:schemeClr val="accent1"/>
              </a:buClr>
              <a:buFont typeface="Arial" panose="020B0604020202020204" pitchFamily="34" charset="0"/>
              <a:buNone/>
            </a:pPr>
            <a:r>
              <a:rPr lang="en-US" altLang="en-US" sz="3911" dirty="0">
                <a:latin typeface="Tw Cen MT Condensed Extra Bold" panose="020B0803020202020204" pitchFamily="34" charset="0"/>
              </a:rPr>
              <a:t>+ </a:t>
            </a:r>
          </a:p>
          <a:p>
            <a:pPr algn="ctr" eaLnBrk="1" hangingPunct="1">
              <a:buClr>
                <a:schemeClr val="accent1"/>
              </a:buClr>
              <a:buFont typeface="Arial" panose="020B0604020202020204" pitchFamily="34" charset="0"/>
              <a:buNone/>
            </a:pPr>
            <a:r>
              <a:rPr lang="en-US" altLang="en-US" sz="3911" dirty="0">
                <a:solidFill>
                  <a:srgbClr val="5A9BCE"/>
                </a:solidFill>
                <a:latin typeface="Tw Cen MT Condensed Extra Bold" panose="020B0803020202020204" pitchFamily="34" charset="0"/>
              </a:rPr>
              <a:t>Effective Implementation</a:t>
            </a:r>
            <a:endParaRPr lang="en-US" altLang="en-US" sz="2489" dirty="0">
              <a:solidFill>
                <a:srgbClr val="5A9BCE"/>
              </a:solidFill>
            </a:endParaRPr>
          </a:p>
        </p:txBody>
      </p:sp>
      <p:grpSp>
        <p:nvGrpSpPr>
          <p:cNvPr id="2" name="Group 8"/>
          <p:cNvGrpSpPr>
            <a:grpSpLocks/>
          </p:cNvGrpSpPr>
          <p:nvPr/>
        </p:nvGrpSpPr>
        <p:grpSpPr bwMode="auto">
          <a:xfrm>
            <a:off x="296535" y="562302"/>
            <a:ext cx="3850566" cy="1676400"/>
            <a:chOff x="408704" y="-531694"/>
            <a:chExt cx="3137962" cy="1378245"/>
          </a:xfrm>
        </p:grpSpPr>
        <p:sp>
          <p:nvSpPr>
            <p:cNvPr id="7" name="Rounded Rectangular Callout 6"/>
            <p:cNvSpPr/>
            <p:nvPr/>
          </p:nvSpPr>
          <p:spPr>
            <a:xfrm>
              <a:off x="408704" y="-531694"/>
              <a:ext cx="2690586" cy="1378245"/>
            </a:xfrm>
            <a:prstGeom prst="wedgeRoundRectCallout">
              <a:avLst>
                <a:gd name="adj1" fmla="val 47364"/>
                <a:gd name="adj2" fmla="val 62500"/>
                <a:gd name="adj3" fmla="val 16667"/>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sz="1600" dirty="0">
                <a:solidFill>
                  <a:srgbClr val="000000"/>
                </a:solidFill>
              </a:endParaRPr>
            </a:p>
          </p:txBody>
        </p:sp>
        <p:sp>
          <p:nvSpPr>
            <p:cNvPr id="8" name="TextBox 7"/>
            <p:cNvSpPr txBox="1"/>
            <p:nvPr/>
          </p:nvSpPr>
          <p:spPr>
            <a:xfrm>
              <a:off x="651309" y="-386312"/>
              <a:ext cx="2895357" cy="1151319"/>
            </a:xfrm>
            <a:prstGeom prst="rect">
              <a:avLst/>
            </a:prstGeom>
            <a:noFill/>
          </p:spPr>
          <p:txBody>
            <a:bodyPr>
              <a:spAutoFit/>
            </a:bodyPr>
            <a:lstStyle/>
            <a:p>
              <a:pPr marL="103013" indent="-103013">
                <a:buFont typeface="Arial" panose="020B0604020202020204" pitchFamily="34" charset="0"/>
                <a:buChar char="•"/>
                <a:defRPr/>
              </a:pPr>
              <a:r>
                <a:rPr lang="en-US" sz="1700" dirty="0">
                  <a:latin typeface="Arial" panose="020B0604020202020204" pitchFamily="34" charset="0"/>
                  <a:cs typeface="Arial" panose="020B0604020202020204" pitchFamily="34" charset="0"/>
                </a:rPr>
                <a:t>CDC Community Guide</a:t>
              </a:r>
            </a:p>
            <a:p>
              <a:pPr marL="103013" indent="-103013">
                <a:buFont typeface="Arial" panose="020B0604020202020204" pitchFamily="34" charset="0"/>
                <a:buChar char="•"/>
                <a:defRPr/>
              </a:pPr>
              <a:r>
                <a:rPr lang="en-US" sz="1700" dirty="0">
                  <a:latin typeface="Arial" panose="020B0604020202020204" pitchFamily="34" charset="0"/>
                  <a:cs typeface="Arial" panose="020B0604020202020204" pitchFamily="34" charset="0"/>
                </a:rPr>
                <a:t>National Cancer Institute</a:t>
              </a:r>
            </a:p>
            <a:p>
              <a:pPr marL="103013" indent="-103013">
                <a:buFont typeface="Arial" panose="020B0604020202020204" pitchFamily="34" charset="0"/>
                <a:buChar char="•"/>
                <a:defRPr/>
              </a:pPr>
              <a:r>
                <a:rPr lang="en-US" sz="1700" dirty="0">
                  <a:latin typeface="Arial" panose="020B0604020202020204" pitchFamily="34" charset="0"/>
                  <a:cs typeface="Arial" panose="020B0604020202020204" pitchFamily="34" charset="0"/>
                </a:rPr>
                <a:t>RTIPS</a:t>
              </a:r>
            </a:p>
            <a:p>
              <a:pPr marL="103013" indent="-103013">
                <a:buFont typeface="Arial" panose="020B0604020202020204" pitchFamily="34" charset="0"/>
                <a:buChar char="•"/>
                <a:defRPr/>
              </a:pPr>
              <a:r>
                <a:rPr lang="en-US" sz="1700" dirty="0">
                  <a:latin typeface="Arial" panose="020B0604020202020204" pitchFamily="34" charset="0"/>
                  <a:cs typeface="Arial" panose="020B0604020202020204" pitchFamily="34" charset="0"/>
                </a:rPr>
                <a:t>What Works for Health</a:t>
              </a:r>
            </a:p>
            <a:p>
              <a:pPr marL="103013" indent="-103013">
                <a:buFont typeface="Arial" panose="020B0604020202020204" pitchFamily="34" charset="0"/>
                <a:buChar char="•"/>
                <a:defRPr/>
              </a:pPr>
              <a:r>
                <a:rPr lang="en-US" sz="1700" dirty="0">
                  <a:latin typeface="Arial" panose="020B0604020202020204" pitchFamily="34" charset="0"/>
                  <a:cs typeface="Arial" panose="020B0604020202020204" pitchFamily="34" charset="0"/>
                </a:rPr>
                <a:t>Others?</a:t>
              </a:r>
            </a:p>
          </p:txBody>
        </p:sp>
      </p:grpSp>
    </p:spTree>
    <p:custDataLst>
      <p:tags r:id="rId1"/>
    </p:custDataLst>
    <p:extLst>
      <p:ext uri="{BB962C8B-B14F-4D97-AF65-F5344CB8AC3E}">
        <p14:creationId xmlns:p14="http://schemas.microsoft.com/office/powerpoint/2010/main" val="27261287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arn(inVertical)">
                                      <p:cBhvr>
                                        <p:cTn id="17" dur="500"/>
                                        <p:tgtEl>
                                          <p:spTgt spid="3">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barn(inVertical)">
                                      <p:cBhvr>
                                        <p:cTn id="22" dur="500"/>
                                        <p:tgtEl>
                                          <p:spTgt spid="3">
                                            <p:txEl>
                                              <p:pRg st="1" end="1"/>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extLst/>
          </p:nvPr>
        </p:nvSpPr>
        <p:spPr>
          <a:xfrm>
            <a:off x="137777" y="308690"/>
            <a:ext cx="8758237" cy="990600"/>
          </a:xfrm>
        </p:spPr>
        <p:txBody>
          <a:bodyPr>
            <a:normAutofit/>
          </a:bodyPr>
          <a:lstStyle/>
          <a:p>
            <a:pPr algn="l"/>
            <a:r>
              <a:rPr lang="en-US" altLang="en-US" sz="4000" dirty="0">
                <a:latin typeface="Arial" panose="020B0604020202020204" pitchFamily="34" charset="0"/>
                <a:cs typeface="Arial" panose="020B0604020202020204" pitchFamily="34" charset="0"/>
              </a:rPr>
              <a:t>Steps to Planning for Implementation </a:t>
            </a:r>
          </a:p>
        </p:txBody>
      </p:sp>
      <p:sp>
        <p:nvSpPr>
          <p:cNvPr id="87043" name="Content Placeholder 2"/>
          <p:cNvSpPr>
            <a:spLocks noGrp="1"/>
          </p:cNvSpPr>
          <p:nvPr>
            <p:ph idx="1"/>
            <p:extLst/>
          </p:nvPr>
        </p:nvSpPr>
        <p:spPr bwMode="auto">
          <a:xfrm>
            <a:off x="533400" y="1534319"/>
            <a:ext cx="7467600" cy="434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lnSpcReduction="10000"/>
          </a:bodyPr>
          <a:lstStyle/>
          <a:p>
            <a:pPr marL="514350" indent="-514350">
              <a:buFontTx/>
              <a:buAutoNum type="arabicPeriod"/>
            </a:pPr>
            <a:r>
              <a:rPr lang="en-US" altLang="en-US" dirty="0"/>
              <a:t>Create an implementation team </a:t>
            </a:r>
            <a:endParaRPr lang="en-US" dirty="0"/>
          </a:p>
          <a:p>
            <a:pPr marL="514350" indent="-514350">
              <a:buFontTx/>
              <a:buAutoNum type="arabicPeriod"/>
            </a:pPr>
            <a:r>
              <a:rPr lang="en-US" altLang="en-US" dirty="0"/>
              <a:t>Assess your organization's/coalition's readiness</a:t>
            </a:r>
            <a:endParaRPr lang="en-US" dirty="0"/>
          </a:p>
          <a:p>
            <a:pPr marL="514350" indent="-514350">
              <a:buAutoNum type="arabicPeriod"/>
            </a:pPr>
            <a:r>
              <a:rPr lang="en-US" dirty="0" smtClean="0"/>
              <a:t>Select </a:t>
            </a:r>
            <a:r>
              <a:rPr lang="en-US" dirty="0"/>
              <a:t>“early adopters” to do a small pilot test to understand and</a:t>
            </a:r>
            <a:r>
              <a:rPr lang="en-US" dirty="0">
                <a:latin typeface="Arial"/>
                <a:cs typeface="Arial"/>
              </a:rPr>
              <a:t> learn how to adapt/adjust </a:t>
            </a:r>
            <a:r>
              <a:rPr lang="en-US" dirty="0"/>
              <a:t>implementation efforts</a:t>
            </a:r>
          </a:p>
          <a:p>
            <a:pPr marL="514350" indent="-514350">
              <a:buAutoNum type="arabicPeriod"/>
            </a:pPr>
            <a:r>
              <a:rPr lang="en-US" dirty="0"/>
              <a:t>Use improvement cycles to learn </a:t>
            </a:r>
            <a:r>
              <a:rPr lang="en-US" dirty="0">
                <a:latin typeface="+mn-ea"/>
                <a:cs typeface="+mn-ea"/>
              </a:rPr>
              <a:t/>
            </a:r>
            <a:br>
              <a:rPr lang="en-US" dirty="0">
                <a:latin typeface="+mn-ea"/>
                <a:cs typeface="+mn-ea"/>
              </a:rPr>
            </a:br>
            <a:r>
              <a:rPr lang="en-US" dirty="0"/>
              <a:t>what works, what creates barriers, </a:t>
            </a:r>
            <a:r>
              <a:rPr lang="en-US" dirty="0">
                <a:latin typeface="+mn-ea"/>
                <a:cs typeface="+mn-ea"/>
              </a:rPr>
              <a:t/>
            </a:r>
            <a:br>
              <a:rPr lang="en-US" dirty="0">
                <a:latin typeface="+mn-ea"/>
                <a:cs typeface="+mn-ea"/>
              </a:rPr>
            </a:br>
            <a:r>
              <a:rPr lang="en-US" dirty="0"/>
              <a:t>and what can be improved</a:t>
            </a:r>
            <a:endParaRPr dirty="0"/>
          </a:p>
          <a:p>
            <a:pPr marL="514350" indent="-514350">
              <a:buFontTx/>
              <a:buAutoNum type="arabicPeriod"/>
            </a:pPr>
            <a:r>
              <a:rPr lang="en-US" altLang="en-US" dirty="0"/>
              <a:t>Draft an implementation plan</a:t>
            </a:r>
            <a:endParaRPr lang="en-US" dirty="0"/>
          </a:p>
        </p:txBody>
      </p:sp>
      <p:sp>
        <p:nvSpPr>
          <p:cNvPr id="4" name="Rectangle 3"/>
          <p:cNvSpPr/>
          <p:nvPr/>
        </p:nvSpPr>
        <p:spPr>
          <a:xfrm>
            <a:off x="123825" y="6183868"/>
            <a:ext cx="7240588" cy="369332"/>
          </a:xfrm>
          <a:prstGeom prst="rect">
            <a:avLst/>
          </a:prstGeom>
        </p:spPr>
        <p:txBody>
          <a:bodyPr>
            <a:spAutoFit/>
          </a:bodyPr>
          <a:lstStyle/>
          <a:p>
            <a:pPr>
              <a:defRPr/>
            </a:pPr>
            <a:r>
              <a:rPr lang="en-US" sz="900" dirty="0" err="1">
                <a:solidFill>
                  <a:schemeClr val="bg1">
                    <a:lumMod val="50000"/>
                  </a:schemeClr>
                </a:solidFill>
                <a:latin typeface="Arial" panose="020B0604020202020204" pitchFamily="34" charset="0"/>
                <a:cs typeface="Arial" panose="020B0604020202020204" pitchFamily="34" charset="0"/>
              </a:rPr>
              <a:t>Durlak</a:t>
            </a:r>
            <a:r>
              <a:rPr lang="en-US" sz="900" dirty="0">
                <a:solidFill>
                  <a:schemeClr val="bg1">
                    <a:lumMod val="50000"/>
                  </a:schemeClr>
                </a:solidFill>
                <a:latin typeface="Arial" panose="020B0604020202020204" pitchFamily="34" charset="0"/>
                <a:cs typeface="Arial" panose="020B0604020202020204" pitchFamily="34" charset="0"/>
              </a:rPr>
              <a:t>, J.A., &amp; </a:t>
            </a:r>
            <a:r>
              <a:rPr lang="en-US" sz="900" dirty="0" err="1">
                <a:solidFill>
                  <a:schemeClr val="bg1">
                    <a:lumMod val="50000"/>
                  </a:schemeClr>
                </a:solidFill>
                <a:latin typeface="Arial" panose="020B0604020202020204" pitchFamily="34" charset="0"/>
                <a:cs typeface="Arial" panose="020B0604020202020204" pitchFamily="34" charset="0"/>
              </a:rPr>
              <a:t>DuPre</a:t>
            </a:r>
            <a:r>
              <a:rPr lang="en-US" sz="900" dirty="0">
                <a:solidFill>
                  <a:schemeClr val="bg1">
                    <a:lumMod val="50000"/>
                  </a:schemeClr>
                </a:solidFill>
                <a:latin typeface="Arial" panose="020B0604020202020204" pitchFamily="34" charset="0"/>
                <a:cs typeface="Arial" panose="020B0604020202020204" pitchFamily="34" charset="0"/>
              </a:rPr>
              <a:t>, E.P. (2008) Implementation matters: A review of research on the influence of implementation of program outcomes and the factors affecting implementation</a:t>
            </a:r>
            <a:r>
              <a:rPr lang="en-US" sz="900" i="1" dirty="0">
                <a:solidFill>
                  <a:schemeClr val="bg1">
                    <a:lumMod val="50000"/>
                  </a:schemeClr>
                </a:solidFill>
                <a:latin typeface="Arial" panose="020B0604020202020204" pitchFamily="34" charset="0"/>
                <a:cs typeface="Arial" panose="020B0604020202020204" pitchFamily="34" charset="0"/>
              </a:rPr>
              <a:t>. Am J Com Psych. </a:t>
            </a:r>
            <a:r>
              <a:rPr lang="en-US" sz="900" dirty="0">
                <a:solidFill>
                  <a:schemeClr val="bg1">
                    <a:lumMod val="50000"/>
                  </a:schemeClr>
                </a:solidFill>
                <a:latin typeface="Arial" panose="020B0604020202020204" pitchFamily="34" charset="0"/>
                <a:cs typeface="Arial" panose="020B0604020202020204" pitchFamily="34" charset="0"/>
              </a:rPr>
              <a:t>41:327-350.</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0" y="3862070"/>
            <a:ext cx="2634809" cy="2086769"/>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17444070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extLst/>
          </p:nvPr>
        </p:nvSpPr>
        <p:spPr>
          <a:xfrm>
            <a:off x="381000" y="278081"/>
            <a:ext cx="8763000" cy="1143000"/>
          </a:xfrm>
        </p:spPr>
        <p:txBody>
          <a:bodyPr>
            <a:normAutofit/>
          </a:bodyPr>
          <a:lstStyle/>
          <a:p>
            <a:pPr algn="l"/>
            <a:r>
              <a:rPr lang="en-US" altLang="en-US" sz="4000" dirty="0" smtClean="0">
                <a:latin typeface="Arial" panose="020B0604020202020204" pitchFamily="34" charset="0"/>
                <a:cs typeface="Arial" panose="020B0604020202020204" pitchFamily="34" charset="0"/>
              </a:rPr>
              <a:t>1</a:t>
            </a:r>
            <a:r>
              <a:rPr lang="en-US" altLang="en-US" sz="4000" dirty="0">
                <a:latin typeface="Arial" panose="020B0604020202020204" pitchFamily="34" charset="0"/>
                <a:cs typeface="Arial" panose="020B0604020202020204" pitchFamily="34" charset="0"/>
              </a:rPr>
              <a:t>. </a:t>
            </a:r>
            <a:r>
              <a:rPr lang="en-US" altLang="en-US" sz="4000" dirty="0" smtClean="0">
                <a:latin typeface="Arial" panose="020B0604020202020204" pitchFamily="34" charset="0"/>
                <a:cs typeface="Arial" panose="020B0604020202020204" pitchFamily="34" charset="0"/>
              </a:rPr>
              <a:t>Create an Implementation </a:t>
            </a:r>
            <a:r>
              <a:rPr lang="en-US" altLang="en-US" sz="4000" dirty="0">
                <a:latin typeface="Arial" panose="020B0604020202020204" pitchFamily="34" charset="0"/>
                <a:cs typeface="Arial" panose="020B0604020202020204" pitchFamily="34" charset="0"/>
              </a:rPr>
              <a:t>Team</a:t>
            </a:r>
          </a:p>
        </p:txBody>
      </p:sp>
      <p:sp>
        <p:nvSpPr>
          <p:cNvPr id="3" name="Content Placeholder 2"/>
          <p:cNvSpPr>
            <a:spLocks noGrp="1"/>
          </p:cNvSpPr>
          <p:nvPr>
            <p:ph idx="1"/>
          </p:nvPr>
        </p:nvSpPr>
        <p:spPr>
          <a:xfrm>
            <a:off x="3200400" y="1600200"/>
            <a:ext cx="5638800" cy="4525963"/>
          </a:xfrm>
        </p:spPr>
        <p:txBody>
          <a:bodyPr>
            <a:normAutofit lnSpcReduction="10000"/>
          </a:bodyPr>
          <a:lstStyle/>
          <a:p>
            <a:pPr marL="0" indent="0">
              <a:lnSpc>
                <a:spcPct val="100000"/>
              </a:lnSpc>
              <a:buNone/>
              <a:defRPr/>
            </a:pPr>
            <a:r>
              <a:rPr lang="en-US" sz="2600" dirty="0" smtClean="0"/>
              <a:t>An Implementation Team:</a:t>
            </a:r>
          </a:p>
          <a:p>
            <a:pPr>
              <a:lnSpc>
                <a:spcPct val="100000"/>
              </a:lnSpc>
              <a:defRPr/>
            </a:pPr>
            <a:r>
              <a:rPr lang="en-US" sz="2600" dirty="0" smtClean="0"/>
              <a:t>Makes </a:t>
            </a:r>
            <a:r>
              <a:rPr lang="en-US" sz="2600" dirty="0"/>
              <a:t>the strategy happen</a:t>
            </a:r>
          </a:p>
          <a:p>
            <a:pPr>
              <a:lnSpc>
                <a:spcPct val="100000"/>
              </a:lnSpc>
              <a:defRPr/>
            </a:pPr>
            <a:r>
              <a:rPr lang="en-US" sz="2600" dirty="0"/>
              <a:t>Engages stakeholders</a:t>
            </a:r>
          </a:p>
          <a:p>
            <a:pPr>
              <a:lnSpc>
                <a:spcPct val="100000"/>
              </a:lnSpc>
              <a:defRPr/>
            </a:pPr>
            <a:r>
              <a:rPr lang="en-US" sz="2600" dirty="0"/>
              <a:t>Creates readiness for implementation</a:t>
            </a:r>
          </a:p>
          <a:p>
            <a:pPr>
              <a:lnSpc>
                <a:spcPct val="100000"/>
              </a:lnSpc>
              <a:defRPr/>
            </a:pPr>
            <a:r>
              <a:rPr lang="en-US" sz="2600" dirty="0"/>
              <a:t>Ensures fidelity</a:t>
            </a:r>
          </a:p>
          <a:p>
            <a:pPr>
              <a:lnSpc>
                <a:spcPct val="100000"/>
              </a:lnSpc>
              <a:defRPr/>
            </a:pPr>
            <a:r>
              <a:rPr lang="en-US" sz="2600" dirty="0"/>
              <a:t>Provides TA and support to overcome barriers</a:t>
            </a:r>
          </a:p>
          <a:p>
            <a:pPr>
              <a:lnSpc>
                <a:spcPct val="100000"/>
              </a:lnSpc>
              <a:defRPr/>
            </a:pPr>
            <a:r>
              <a:rPr lang="en-US" sz="2600" dirty="0"/>
              <a:t>Monitors outcomes and feedback to improve implementation</a:t>
            </a:r>
            <a:endParaRPr lang="en-US" dirty="0"/>
          </a:p>
        </p:txBody>
      </p:sp>
      <p:sp>
        <p:nvSpPr>
          <p:cNvPr id="6" name="TextBox 1"/>
          <p:cNvSpPr txBox="1">
            <a:spLocks noChangeArrowheads="1"/>
          </p:cNvSpPr>
          <p:nvPr/>
        </p:nvSpPr>
        <p:spPr bwMode="auto">
          <a:xfrm>
            <a:off x="304800" y="6248400"/>
            <a:ext cx="67056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cs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cs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cs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cs typeface="Arial" panose="020B0604020202020204" pitchFamily="34" charset="0"/>
              </a:defRPr>
            </a:lvl9pPr>
          </a:lstStyle>
          <a:p>
            <a:pPr eaLnBrk="1" hangingPunct="1">
              <a:spcBef>
                <a:spcPct val="0"/>
              </a:spcBef>
              <a:buFontTx/>
              <a:buNone/>
            </a:pPr>
            <a:r>
              <a:rPr lang="en-US" altLang="en-US" sz="900" b="0" dirty="0">
                <a:solidFill>
                  <a:schemeClr val="bg1">
                    <a:lumMod val="50000"/>
                  </a:schemeClr>
                </a:solidFill>
                <a:latin typeface="Arial" panose="020B0604020202020204" pitchFamily="34" charset="0"/>
              </a:rPr>
              <a:t>Sources: National Implementation Research Network and SAMSHA</a:t>
            </a:r>
          </a:p>
        </p:txBody>
      </p: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19793" t="12903" r="18333" b="12258"/>
          <a:stretch/>
        </p:blipFill>
        <p:spPr>
          <a:xfrm>
            <a:off x="304800" y="1673046"/>
            <a:ext cx="2743200" cy="2209800"/>
          </a:xfrm>
          <a:prstGeom prst="rect">
            <a:avLst/>
          </a:prstGeom>
          <a:ln w="127000" cap="sq">
            <a:noFill/>
            <a:miter lim="800000"/>
          </a:ln>
          <a:effectLst>
            <a:outerShdw blurRad="57150" dist="50800" dir="2700000" algn="tl" rotWithShape="0">
              <a:srgbClr val="000000">
                <a:alpha val="40000"/>
              </a:srgbClr>
            </a:outerShdw>
          </a:effectLst>
        </p:spPr>
      </p:pic>
    </p:spTree>
    <p:custDataLst>
      <p:tags r:id="rId1"/>
    </p:custDataLst>
    <p:extLst>
      <p:ext uri="{BB962C8B-B14F-4D97-AF65-F5344CB8AC3E}">
        <p14:creationId xmlns:p14="http://schemas.microsoft.com/office/powerpoint/2010/main" val="3283111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extLst/>
          </p:nvPr>
        </p:nvSpPr>
        <p:spPr>
          <a:xfrm>
            <a:off x="190500" y="262721"/>
            <a:ext cx="8763000" cy="1143000"/>
          </a:xfrm>
        </p:spPr>
        <p:txBody>
          <a:bodyPr>
            <a:normAutofit/>
          </a:bodyPr>
          <a:lstStyle/>
          <a:p>
            <a:pPr algn="l"/>
            <a:r>
              <a:rPr lang="en-US" altLang="en-US" sz="4000" dirty="0">
                <a:latin typeface="Arial" panose="020B0604020202020204" pitchFamily="34" charset="0"/>
                <a:cs typeface="Arial" panose="020B0604020202020204" pitchFamily="34" charset="0"/>
              </a:rPr>
              <a:t>Members of </a:t>
            </a:r>
            <a:r>
              <a:rPr lang="en-US" altLang="en-US" sz="4000" dirty="0" smtClean="0">
                <a:latin typeface="Arial" panose="020B0604020202020204" pitchFamily="34" charset="0"/>
                <a:cs typeface="Arial" panose="020B0604020202020204" pitchFamily="34" charset="0"/>
              </a:rPr>
              <a:t>an Implementation </a:t>
            </a:r>
            <a:r>
              <a:rPr lang="en-US" altLang="en-US" sz="4000" dirty="0">
                <a:latin typeface="Arial" panose="020B0604020202020204" pitchFamily="34" charset="0"/>
                <a:cs typeface="Arial" panose="020B0604020202020204" pitchFamily="34" charset="0"/>
              </a:rPr>
              <a:t>Team</a:t>
            </a:r>
          </a:p>
        </p:txBody>
      </p:sp>
      <p:graphicFrame>
        <p:nvGraphicFramePr>
          <p:cNvPr id="5" name="Diagram 4"/>
          <p:cNvGraphicFramePr/>
          <p:nvPr>
            <p:extLst>
              <p:ext uri="{D42A27DB-BD31-4B8C-83A1-F6EECF244321}">
                <p14:modId xmlns:p14="http://schemas.microsoft.com/office/powerpoint/2010/main" val="3207425413"/>
              </p:ext>
            </p:extLst>
          </p:nvPr>
        </p:nvGraphicFramePr>
        <p:xfrm>
          <a:off x="381000" y="1341439"/>
          <a:ext cx="8382000" cy="483076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275433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74638"/>
            <a:ext cx="8763000" cy="1143000"/>
          </a:xfrm>
        </p:spPr>
        <p:txBody>
          <a:bodyPr>
            <a:normAutofit/>
          </a:bodyPr>
          <a:lstStyle/>
          <a:p>
            <a:pPr algn="l"/>
            <a:r>
              <a:rPr lang="en-US" sz="4000" dirty="0">
                <a:latin typeface="Arial" panose="020B0604020202020204" pitchFamily="34" charset="0"/>
                <a:cs typeface="Arial" panose="020B0604020202020204" pitchFamily="34" charset="0"/>
              </a:rPr>
              <a:t>Trivia Question</a:t>
            </a:r>
          </a:p>
        </p:txBody>
      </p:sp>
      <p:sp>
        <p:nvSpPr>
          <p:cNvPr id="2" name="Action Button: Help 1">
            <a:hlinkClick r:id="" action="ppaction://noaction" highlightClick="1"/>
          </p:cNvPr>
          <p:cNvSpPr/>
          <p:nvPr/>
        </p:nvSpPr>
        <p:spPr>
          <a:xfrm>
            <a:off x="838200" y="1905000"/>
            <a:ext cx="2235957" cy="3352800"/>
          </a:xfrm>
          <a:prstGeom prst="actionButtonHel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505200" y="1905000"/>
            <a:ext cx="4419600" cy="3416320"/>
          </a:xfrm>
          <a:prstGeom prst="rect">
            <a:avLst/>
          </a:prstGeom>
        </p:spPr>
        <p:txBody>
          <a:bodyPr wrap="square">
            <a:spAutoFit/>
          </a:bodyPr>
          <a:lstStyle/>
          <a:p>
            <a:pPr fontAlgn="auto">
              <a:spcBef>
                <a:spcPts val="0"/>
              </a:spcBef>
              <a:spcAft>
                <a:spcPts val="0"/>
              </a:spcAft>
              <a:defRPr/>
            </a:pPr>
            <a:r>
              <a:rPr lang="en-US" sz="3600" dirty="0">
                <a:latin typeface="Arial" panose="020B0604020202020204" pitchFamily="34" charset="0"/>
                <a:cs typeface="Arial" panose="020B0604020202020204" pitchFamily="34" charset="0"/>
              </a:rPr>
              <a:t>What percent of evidence-based strategies are effective </a:t>
            </a:r>
            <a:r>
              <a:rPr lang="en-US" sz="3600" u="sng" dirty="0">
                <a:latin typeface="Arial" panose="020B0604020202020204" pitchFamily="34" charset="0"/>
                <a:cs typeface="Arial" panose="020B0604020202020204" pitchFamily="34" charset="0"/>
              </a:rPr>
              <a:t>without</a:t>
            </a:r>
            <a:r>
              <a:rPr lang="en-US" sz="3600" dirty="0">
                <a:latin typeface="Arial" panose="020B0604020202020204" pitchFamily="34" charset="0"/>
                <a:cs typeface="Arial" panose="020B0604020202020204" pitchFamily="34" charset="0"/>
              </a:rPr>
              <a:t> an Implementation Team?</a:t>
            </a:r>
          </a:p>
        </p:txBody>
      </p:sp>
    </p:spTree>
    <p:custDataLst>
      <p:tags r:id="rId1"/>
    </p:custDataLst>
    <p:extLst>
      <p:ext uri="{BB962C8B-B14F-4D97-AF65-F5344CB8AC3E}">
        <p14:creationId xmlns:p14="http://schemas.microsoft.com/office/powerpoint/2010/main" val="1585962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p:nvPr>
        </p:nvSpPr>
        <p:spPr>
          <a:xfrm>
            <a:off x="92457" y="274638"/>
            <a:ext cx="8763000" cy="1143000"/>
          </a:xfrm>
        </p:spPr>
        <p:txBody>
          <a:bodyPr>
            <a:normAutofit/>
          </a:bodyPr>
          <a:lstStyle/>
          <a:p>
            <a:pPr algn="l"/>
            <a:r>
              <a:rPr lang="en-US" altLang="en-US" sz="4000" dirty="0">
                <a:latin typeface="Arial" panose="020B0604020202020204" pitchFamily="34" charset="0"/>
                <a:cs typeface="Arial" panose="020B0604020202020204" pitchFamily="34" charset="0"/>
              </a:rPr>
              <a:t>Program Charter  </a:t>
            </a:r>
          </a:p>
        </p:txBody>
      </p:sp>
      <p:sp>
        <p:nvSpPr>
          <p:cNvPr id="5" name="Rectangle 4"/>
          <p:cNvSpPr/>
          <p:nvPr/>
        </p:nvSpPr>
        <p:spPr>
          <a:xfrm>
            <a:off x="123825" y="6248400"/>
            <a:ext cx="7240588" cy="230832"/>
          </a:xfrm>
          <a:prstGeom prst="rect">
            <a:avLst/>
          </a:prstGeom>
        </p:spPr>
        <p:txBody>
          <a:bodyPr>
            <a:spAutoFit/>
          </a:bodyPr>
          <a:lstStyle/>
          <a:p>
            <a:pPr>
              <a:defRPr/>
            </a:pPr>
            <a:r>
              <a:rPr lang="en-US" sz="900" dirty="0">
                <a:solidFill>
                  <a:schemeClr val="bg1">
                    <a:lumMod val="50000"/>
                  </a:schemeClr>
                </a:solidFill>
                <a:latin typeface="Arial" panose="020B0604020202020204" pitchFamily="34" charset="0"/>
                <a:cs typeface="Arial" panose="020B0604020202020204" pitchFamily="34" charset="0"/>
              </a:rPr>
              <a:t>Content Created by Population Health Improvement Partners</a:t>
            </a:r>
          </a:p>
        </p:txBody>
      </p:sp>
      <p:sp>
        <p:nvSpPr>
          <p:cNvPr id="2" name="TextBox 1"/>
          <p:cNvSpPr txBox="1"/>
          <p:nvPr>
            <p:extLst/>
          </p:nvPr>
        </p:nvSpPr>
        <p:spPr>
          <a:xfrm>
            <a:off x="123825" y="1933575"/>
            <a:ext cx="4572000" cy="2308324"/>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Char char="•"/>
            </a:pPr>
            <a:r>
              <a:rPr lang="en-US" sz="2400" dirty="0">
                <a:latin typeface="Calibri Light"/>
              </a:rPr>
              <a:t>Aims and objectives</a:t>
            </a:r>
            <a:endParaRPr lang="en-US" dirty="0"/>
          </a:p>
          <a:p>
            <a:pPr marL="342900" indent="-342900">
              <a:buChar char="•"/>
            </a:pPr>
            <a:r>
              <a:rPr lang="en-US" sz="2400" dirty="0">
                <a:latin typeface="Calibri Light"/>
              </a:rPr>
              <a:t>Deliverables</a:t>
            </a:r>
          </a:p>
          <a:p>
            <a:pPr marL="342900" indent="-342900">
              <a:buChar char="•"/>
            </a:pPr>
            <a:r>
              <a:rPr lang="en-US" sz="2400" dirty="0">
                <a:latin typeface="Calibri Light"/>
              </a:rPr>
              <a:t>Scope</a:t>
            </a:r>
          </a:p>
          <a:p>
            <a:pPr marL="342900" indent="-342900">
              <a:buChar char="•"/>
            </a:pPr>
            <a:r>
              <a:rPr lang="en-US" sz="2400" dirty="0">
                <a:latin typeface="Calibri Light"/>
              </a:rPr>
              <a:t>Team members and roles</a:t>
            </a:r>
          </a:p>
          <a:p>
            <a:pPr marL="342900" indent="-342900">
              <a:buChar char="•"/>
            </a:pPr>
            <a:r>
              <a:rPr lang="en-US" sz="2400" dirty="0">
                <a:latin typeface="Calibri Light"/>
              </a:rPr>
              <a:t>Team meeting schedule</a:t>
            </a:r>
          </a:p>
          <a:p>
            <a:pPr marL="342900" indent="-342900">
              <a:buChar char="•"/>
            </a:pPr>
            <a:r>
              <a:rPr lang="en-US" sz="2400" dirty="0">
                <a:latin typeface="Calibri Light"/>
              </a:rPr>
              <a:t>Senior leadership support </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2992" y="647700"/>
            <a:ext cx="4212465" cy="5981700"/>
          </a:xfrm>
          <a:prstGeom prst="rect">
            <a:avLst/>
          </a:prstGeom>
        </p:spPr>
      </p:pic>
    </p:spTree>
    <p:custDataLst>
      <p:tags r:id="rId1"/>
    </p:custDataLst>
    <p:extLst>
      <p:ext uri="{BB962C8B-B14F-4D97-AF65-F5344CB8AC3E}">
        <p14:creationId xmlns:p14="http://schemas.microsoft.com/office/powerpoint/2010/main" val="252493336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PROJECT_OPEN" val="0"/>
  <p:tag name="ARTICULATE_SLIDE_COUNT" val="4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_Office Theme">
  <a:themeElements>
    <a:clrScheme name="Custom 20">
      <a:dk1>
        <a:sysClr val="windowText" lastClr="000000"/>
      </a:dk1>
      <a:lt1>
        <a:sysClr val="window" lastClr="FFFFFF"/>
      </a:lt1>
      <a:dk2>
        <a:srgbClr val="1F497D"/>
      </a:dk2>
      <a:lt2>
        <a:srgbClr val="EEECE1"/>
      </a:lt2>
      <a:accent1>
        <a:srgbClr val="599ACF"/>
      </a:accent1>
      <a:accent2>
        <a:srgbClr val="C0504D"/>
      </a:accent2>
      <a:accent3>
        <a:srgbClr val="96E45B"/>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17707</TotalTime>
  <Words>3747</Words>
  <Application>Microsoft Macintosh PowerPoint</Application>
  <PresentationFormat>On-screen Show (4:3)</PresentationFormat>
  <Paragraphs>498</Paragraphs>
  <Slides>28</Slides>
  <Notes>27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28</vt:i4>
      </vt:variant>
    </vt:vector>
  </HeadingPairs>
  <TitlesOfParts>
    <vt:vector size="38" baseType="lpstr">
      <vt:lpstr>Calibri</vt:lpstr>
      <vt:lpstr>Calibri Light</vt:lpstr>
      <vt:lpstr>Georgia</vt:lpstr>
      <vt:lpstr>MS PGothic</vt:lpstr>
      <vt:lpstr>Times</vt:lpstr>
      <vt:lpstr>Tw Cen MT Condensed Extra Bold</vt:lpstr>
      <vt:lpstr>Verdana</vt:lpstr>
      <vt:lpstr>Webdings</vt:lpstr>
      <vt:lpstr>Arial</vt:lpstr>
      <vt:lpstr>2_Office Theme</vt:lpstr>
      <vt:lpstr>Implementing  Evidence-based Interventions</vt:lpstr>
      <vt:lpstr>Where Do We Stand?</vt:lpstr>
      <vt:lpstr>Session Objectives</vt:lpstr>
      <vt:lpstr>PowerPoint Presentation</vt:lpstr>
      <vt:lpstr>Steps to Planning for Implementation </vt:lpstr>
      <vt:lpstr>1. Create an Implementation Team</vt:lpstr>
      <vt:lpstr>Members of an Implementation Team</vt:lpstr>
      <vt:lpstr>Trivia Question</vt:lpstr>
      <vt:lpstr>Program Charter  </vt:lpstr>
      <vt:lpstr>2. Assess Organization/Coalition Readiness​</vt:lpstr>
      <vt:lpstr>Assess Organizational Readiness</vt:lpstr>
      <vt:lpstr>3. Identify Early Adopters </vt:lpstr>
      <vt:lpstr>APPLY IT!</vt:lpstr>
      <vt:lpstr>4. Use Improvement Cycles to Learn What Works </vt:lpstr>
      <vt:lpstr>Why Use Improvement Cycles?</vt:lpstr>
      <vt:lpstr>Improvement (PDSA) Cycle </vt:lpstr>
      <vt:lpstr>Rapid Cycles of Change</vt:lpstr>
      <vt:lpstr>Plan and Do</vt:lpstr>
      <vt:lpstr>Study and Act</vt:lpstr>
      <vt:lpstr>Activity: Practice a PDSA Cycle</vt:lpstr>
      <vt:lpstr>5. Draft an Implementation Plan</vt:lpstr>
      <vt:lpstr>Components of an Implementation Plan</vt:lpstr>
      <vt:lpstr>Example: Plan for Body and Soul</vt:lpstr>
      <vt:lpstr>Maintenance</vt:lpstr>
      <vt:lpstr>Maintenance Activities</vt:lpstr>
      <vt:lpstr>Take-home Points: </vt:lpstr>
      <vt:lpstr>Questions?</vt:lpstr>
      <vt:lpstr>References</vt:lpstr>
    </vt:vector>
  </TitlesOfParts>
  <Company>unc-ch</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regina mccoy</dc:creator>
  <cp:lastModifiedBy>Knocke, Kathleen E</cp:lastModifiedBy>
  <cp:revision>1021</cp:revision>
  <cp:lastPrinted>2014-09-17T20:30:00Z</cp:lastPrinted>
  <dcterms:created xsi:type="dcterms:W3CDTF">2012-04-12T15:36:39Z</dcterms:created>
  <dcterms:modified xsi:type="dcterms:W3CDTF">2017-11-10T22:38:02Z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957AE157-0522-42B7-83BE-65DAC243CD20</vt:lpwstr>
  </property>
  <property fmtid="{D5CDD505-2E9C-101B-9397-08002B2CF9AE}" pid="3" name="ArticulatePath">
    <vt:lpwstr>Session 4 Selecting EBA</vt:lpwstr>
  </property>
</Properties>
</file>