
<file path=[Content_Types].xml><?xml version="1.0" encoding="utf-8"?>
<Types xmlns="http://schemas.openxmlformats.org/package/2006/content-types">
  <Default Extension="xml" ContentType="application/xml"/>
  <Default Extension="jpeg" ContentType="image/jpeg"/>
  <Default Extension="png" ContentType="image/png"/>
  <Default Extension="gif" ContentType="image/gif"/>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25.xml" ContentType="application/vnd.openxmlformats-officedocument.presentationml.tags+xml"/>
  <Override PartName="/ppt/notesSlides/notesSlide1.xml" ContentType="application/vnd.openxmlformats-officedocument.presentationml.notesSlide+xml"/>
  <Override PartName="/ppt/tags/tag26.xml" ContentType="application/vnd.openxmlformats-officedocument.presentationml.tags+xml"/>
  <Override PartName="/ppt/notesSlides/notesSlide2.xml" ContentType="application/vnd.openxmlformats-officedocument.presentationml.notesSlide+xml"/>
  <Override PartName="/ppt/tags/tag27.xml" ContentType="application/vnd.openxmlformats-officedocument.presentationml.tags+xml"/>
  <Override PartName="/ppt/notesSlides/notesSlide3.xml" ContentType="application/vnd.openxmlformats-officedocument.presentationml.notesSlide+xml"/>
  <Override PartName="/ppt/tags/tag28.xml" ContentType="application/vnd.openxmlformats-officedocument.presentationml.tags+xml"/>
  <Override PartName="/ppt/notesSlides/notesSlide4.xml" ContentType="application/vnd.openxmlformats-officedocument.presentationml.notesSlide+xml"/>
  <Override PartName="/ppt/tags/tag29.xml" ContentType="application/vnd.openxmlformats-officedocument.presentationml.tags+xml"/>
  <Override PartName="/ppt/notesSlides/notesSlide5.xml" ContentType="application/vnd.openxmlformats-officedocument.presentationml.notesSlide+xml"/>
  <Override PartName="/ppt/tags/tag30.xml" ContentType="application/vnd.openxmlformats-officedocument.presentationml.tags+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31.xml" ContentType="application/vnd.openxmlformats-officedocument.presentationml.tags+xml"/>
  <Override PartName="/ppt/notesSlides/notesSlide7.xml" ContentType="application/vnd.openxmlformats-officedocument.presentationml.notesSlide+xml"/>
  <Override PartName="/ppt/tags/tag32.xml" ContentType="application/vnd.openxmlformats-officedocument.presentationml.tags+xml"/>
  <Override PartName="/ppt/notesSlides/notesSlide8.xml" ContentType="application/vnd.openxmlformats-officedocument.presentationml.notesSlide+xml"/>
  <Override PartName="/ppt/tags/tag33.xml" ContentType="application/vnd.openxmlformats-officedocument.presentationml.tags+xml"/>
  <Override PartName="/ppt/notesSlides/notesSlide9.xml" ContentType="application/vnd.openxmlformats-officedocument.presentationml.notesSlide+xml"/>
  <Override PartName="/ppt/tags/tag34.xml" ContentType="application/vnd.openxmlformats-officedocument.presentationml.tags+xml"/>
  <Override PartName="/ppt/notesSlides/notesSlide10.xml" ContentType="application/vnd.openxmlformats-officedocument.presentationml.notesSlide+xml"/>
  <Override PartName="/ppt/tags/tag35.xml" ContentType="application/vnd.openxmlformats-officedocument.presentationml.tags+xml"/>
  <Override PartName="/ppt/notesSlides/notesSlide11.xml" ContentType="application/vnd.openxmlformats-officedocument.presentationml.notesSlide+xml"/>
  <Override PartName="/ppt/tags/tag36.xml" ContentType="application/vnd.openxmlformats-officedocument.presentationml.tags+xml"/>
  <Override PartName="/ppt/notesSlides/notesSlide12.xml" ContentType="application/vnd.openxmlformats-officedocument.presentationml.notesSlide+xml"/>
  <Override PartName="/ppt/tags/tag37.xml" ContentType="application/vnd.openxmlformats-officedocument.presentationml.tags+xml"/>
  <Override PartName="/ppt/notesSlides/notesSlide13.xml" ContentType="application/vnd.openxmlformats-officedocument.presentationml.notesSlide+xml"/>
  <Override PartName="/ppt/tags/tag38.xml" ContentType="application/vnd.openxmlformats-officedocument.presentationml.tags+xml"/>
  <Override PartName="/ppt/notesSlides/notesSlide14.xml" ContentType="application/vnd.openxmlformats-officedocument.presentationml.notesSlide+xml"/>
  <Override PartName="/ppt/tags/tag39.xml" ContentType="application/vnd.openxmlformats-officedocument.presentationml.tags+xml"/>
  <Override PartName="/ppt/notesSlides/notesSlide15.xml" ContentType="application/vnd.openxmlformats-officedocument.presentationml.notesSlide+xml"/>
  <Override PartName="/ppt/tags/tag40.xml" ContentType="application/vnd.openxmlformats-officedocument.presentationml.tags+xml"/>
  <Override PartName="/ppt/notesSlides/notesSlide16.xml" ContentType="application/vnd.openxmlformats-officedocument.presentationml.notesSlide+xml"/>
  <Override PartName="/ppt/tags/tag41.xml" ContentType="application/vnd.openxmlformats-officedocument.presentationml.tags+xml"/>
  <Override PartName="/ppt/notesSlides/notesSlide17.xml" ContentType="application/vnd.openxmlformats-officedocument.presentationml.notesSlide+xml"/>
  <Override PartName="/ppt/tags/tag42.xml" ContentType="application/vnd.openxmlformats-officedocument.presentationml.tags+xml"/>
  <Override PartName="/ppt/notesSlides/notesSlide18.xml" ContentType="application/vnd.openxmlformats-officedocument.presentationml.notesSlide+xml"/>
  <Override PartName="/ppt/tags/tag43.xml" ContentType="application/vnd.openxmlformats-officedocument.presentationml.tags+xml"/>
  <Override PartName="/ppt/notesSlides/notesSlide19.xml" ContentType="application/vnd.openxmlformats-officedocument.presentationml.notesSlide+xml"/>
  <Override PartName="/ppt/tags/tag44.xml" ContentType="application/vnd.openxmlformats-officedocument.presentationml.tags+xml"/>
  <Override PartName="/ppt/notesSlides/notesSlide20.xml" ContentType="application/vnd.openxmlformats-officedocument.presentationml.notesSlide+xml"/>
  <Override PartName="/ppt/tags/tag45.xml" ContentType="application/vnd.openxmlformats-officedocument.presentationml.tags+xml"/>
  <Override PartName="/ppt/notesSlides/notesSlide21.xml" ContentType="application/vnd.openxmlformats-officedocument.presentationml.notesSlide+xml"/>
  <Override PartName="/ppt/tags/tag46.xml" ContentType="application/vnd.openxmlformats-officedocument.presentationml.tags+xml"/>
  <Override PartName="/ppt/notesSlides/notesSlide22.xml" ContentType="application/vnd.openxmlformats-officedocument.presentationml.notesSlide+xml"/>
  <Override PartName="/ppt/tags/tag47.xml" ContentType="application/vnd.openxmlformats-officedocument.presentationml.tags+xml"/>
  <Override PartName="/ppt/notesSlides/notesSlide23.xml" ContentType="application/vnd.openxmlformats-officedocument.presentationml.notesSlide+xml"/>
  <Override PartName="/ppt/tags/tag48.xml" ContentType="application/vnd.openxmlformats-officedocument.presentationml.tags+xml"/>
  <Override PartName="/ppt/notesSlides/notesSlide24.xml" ContentType="application/vnd.openxmlformats-officedocument.presentationml.notesSlide+xml"/>
  <Override PartName="/ppt/tags/tag49.xml" ContentType="application/vnd.openxmlformats-officedocument.presentationml.tags+xml"/>
  <Override PartName="/ppt/notesSlides/notesSlide25.xml" ContentType="application/vnd.openxmlformats-officedocument.presentationml.notesSlide+xml"/>
  <Override PartName="/ppt/tags/tag50.xml" ContentType="application/vnd.openxmlformats-officedocument.presentationml.tags+xml"/>
  <Override PartName="/ppt/notesSlides/notesSlide26.xml" ContentType="application/vnd.openxmlformats-officedocument.presentationml.notesSlide+xml"/>
  <Override PartName="/ppt/tags/tag51.xml" ContentType="application/vnd.openxmlformats-officedocument.presentationml.tags+xml"/>
  <Override PartName="/ppt/notesSlides/notesSlide27.xml" ContentType="application/vnd.openxmlformats-officedocument.presentationml.notesSlide+xml"/>
  <Override PartName="/ppt/tags/tag52.xml" ContentType="application/vnd.openxmlformats-officedocument.presentationml.tags+xml"/>
  <Override PartName="/ppt/notesSlides/notesSlide28.xml" ContentType="application/vnd.openxmlformats-officedocument.presentationml.notesSlide+xml"/>
  <Override PartName="/ppt/tags/tag53.xml" ContentType="application/vnd.openxmlformats-officedocument.presentationml.tags+xml"/>
  <Override PartName="/ppt/notesSlides/notesSlide29.xml" ContentType="application/vnd.openxmlformats-officedocument.presentationml.notesSlide+xml"/>
  <Override PartName="/ppt/tags/tag54.xml" ContentType="application/vnd.openxmlformats-officedocument.presentationml.tags+xml"/>
  <Override PartName="/ppt/notesSlides/notesSlide30.xml" ContentType="application/vnd.openxmlformats-officedocument.presentationml.notesSlide+xml"/>
  <Override PartName="/ppt/tags/tag55.xml" ContentType="application/vnd.openxmlformats-officedocument.presentationml.tags+xml"/>
  <Override PartName="/ppt/notesSlides/notesSlide31.xml" ContentType="application/vnd.openxmlformats-officedocument.presentationml.notesSlide+xml"/>
  <Override PartName="/ppt/tags/tag56.xml" ContentType="application/vnd.openxmlformats-officedocument.presentationml.tags+xml"/>
  <Override PartName="/ppt/notesSlides/notesSlide32.xml" ContentType="application/vnd.openxmlformats-officedocument.presentationml.notesSlide+xml"/>
  <Override PartName="/ppt/tags/tag57.xml" ContentType="application/vnd.openxmlformats-officedocument.presentationml.tags+xml"/>
  <Override PartName="/ppt/notesSlides/notesSlide33.xml" ContentType="application/vnd.openxmlformats-officedocument.presentationml.notesSlide+xml"/>
  <Override PartName="/ppt/tags/tag5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36"/>
  </p:notesMasterIdLst>
  <p:handoutMasterIdLst>
    <p:handoutMasterId r:id="rId37"/>
  </p:handoutMasterIdLst>
  <p:sldIdLst>
    <p:sldId id="256" r:id="rId2"/>
    <p:sldId id="257" r:id="rId3"/>
    <p:sldId id="258" r:id="rId4"/>
    <p:sldId id="259" r:id="rId5"/>
    <p:sldId id="260" r:id="rId6"/>
    <p:sldId id="293" r:id="rId7"/>
    <p:sldId id="262" r:id="rId8"/>
    <p:sldId id="263"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90" r:id="rId33"/>
    <p:sldId id="291" r:id="rId34"/>
    <p:sldId id="289" r:id="rId35"/>
  </p:sldIdLst>
  <p:sldSz cx="9144000" cy="6858000" type="screen4x3"/>
  <p:notesSz cx="6954838" cy="9309100"/>
  <p:custDataLst>
    <p:tags r:id="rId38"/>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33">
          <p15:clr>
            <a:srgbClr val="A4A3A4"/>
          </p15:clr>
        </p15:guide>
        <p15:guide id="2" pos="2213">
          <p15:clr>
            <a:srgbClr val="A4A3A4"/>
          </p15:clr>
        </p15:guide>
        <p15:guide id="3" pos="219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rtman, Marieke A" initials="HMA" lastIdx="2" clrIdx="0"/>
  <p:cmAuthor id="1" name="Satsangi, Anamika" initials="SA" lastIdx="1" clrIdx="1">
    <p:extLst/>
  </p:cmAuthor>
  <p:cmAuthor id="2" name="Mainor, Avia" initials="MA" lastIdx="4" clrIdx="2">
    <p:extLst/>
  </p:cmAuthor>
  <p:cmAuthor id="3" name="Rohweder, Catherine Lois" initials="RCL" lastIdx="11" clrIdx="3">
    <p:extLst/>
  </p:cmAuthor>
  <p:cmAuthor id="4" name="Jennifer Leeman" initials="JL" lastIdx="1" clrIdx="4"/>
  <p:cmAuthor id="5" name="Knocke, Kathleen E" initials="KKE" lastIdx="9"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EBF5"/>
    <a:srgbClr val="5A9BCE"/>
    <a:srgbClr val="660099"/>
    <a:srgbClr val="60B91D"/>
    <a:srgbClr val="69CB1F"/>
    <a:srgbClr val="E5EFF7"/>
    <a:srgbClr val="DCEAF4"/>
    <a:srgbClr val="E6E6E6"/>
    <a:srgbClr val="519C18"/>
    <a:srgbClr val="96E65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258" autoAdjust="0"/>
    <p:restoredTop sz="69056" autoAdjust="0"/>
  </p:normalViewPr>
  <p:slideViewPr>
    <p:cSldViewPr snapToObjects="1">
      <p:cViewPr>
        <p:scale>
          <a:sx n="111" d="100"/>
          <a:sy n="111" d="100"/>
        </p:scale>
        <p:origin x="144" y="1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84" d="100"/>
          <a:sy n="84" d="100"/>
        </p:scale>
        <p:origin x="3804" y="102"/>
      </p:cViewPr>
      <p:guideLst>
        <p:guide orient="horz" pos="2933"/>
        <p:guide pos="2213"/>
        <p:guide pos="2191"/>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notesMaster" Target="notesMasters/notes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handoutMaster" Target="handoutMasters/handoutMaster1.xml"/><Relationship Id="rId38" Type="http://schemas.openxmlformats.org/officeDocument/2006/relationships/tags" Target="tags/tag1.xml"/><Relationship Id="rId39" Type="http://schemas.openxmlformats.org/officeDocument/2006/relationships/commentAuthors" Target="commentAuthors.xml"/><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59D342-F445-41DB-B0F3-0B2902E9AE9B}" type="doc">
      <dgm:prSet loTypeId="urn:microsoft.com/office/officeart/2005/8/layout/pyramid1" loCatId="pyramid" qsTypeId="urn:microsoft.com/office/officeart/2005/8/quickstyle/simple1" qsCatId="simple" csTypeId="urn:microsoft.com/office/officeart/2005/8/colors/accent1_2" csCatId="accent1" phldr="1"/>
      <dgm:spPr/>
    </dgm:pt>
    <dgm:pt modelId="{2468B4E8-FC8E-4872-81D3-8939D0400C80}">
      <dgm:prSet phldrT="[Text]" custT="1"/>
      <dgm:spPr>
        <a:solidFill>
          <a:srgbClr val="D9E7F3"/>
        </a:solidFill>
      </dgm:spPr>
      <dgm:t>
        <a:bodyPr/>
        <a:lstStyle/>
        <a:p>
          <a:endParaRPr lang="en-US" sz="1800" dirty="0" smtClean="0">
            <a:latin typeface="Arial" panose="020B0604020202020204" pitchFamily="34" charset="0"/>
            <a:ea typeface="Verdana" panose="020B0604030504040204" pitchFamily="34" charset="0"/>
            <a:cs typeface="Arial" panose="020B0604020202020204" pitchFamily="34" charset="0"/>
          </a:endParaRPr>
        </a:p>
        <a:p>
          <a:endParaRPr lang="en-US" sz="1800" dirty="0" smtClean="0">
            <a:latin typeface="Arial" panose="020B0604020202020204" pitchFamily="34" charset="0"/>
            <a:ea typeface="Verdana" panose="020B0604030504040204" pitchFamily="34" charset="0"/>
            <a:cs typeface="Arial" panose="020B0604020202020204" pitchFamily="34" charset="0"/>
          </a:endParaRPr>
        </a:p>
        <a:p>
          <a:r>
            <a:rPr lang="en-US" sz="1800" dirty="0" smtClean="0">
              <a:latin typeface="Arial" panose="020B0604020202020204" pitchFamily="34" charset="0"/>
              <a:ea typeface="Verdana" panose="020B0604030504040204" pitchFamily="34" charset="0"/>
              <a:cs typeface="Arial" panose="020B0604020202020204" pitchFamily="34" charset="0"/>
            </a:rPr>
            <a:t>Systematic reviews</a:t>
          </a:r>
          <a:endParaRPr lang="en-US" sz="1800" dirty="0">
            <a:latin typeface="Arial" panose="020B0604020202020204" pitchFamily="34" charset="0"/>
            <a:ea typeface="Verdana" panose="020B0604030504040204" pitchFamily="34" charset="0"/>
            <a:cs typeface="Arial" panose="020B0604020202020204" pitchFamily="34" charset="0"/>
          </a:endParaRPr>
        </a:p>
      </dgm:t>
    </dgm:pt>
    <dgm:pt modelId="{109DBEE1-DF03-47B8-9714-BF0F5AB6CA11}" type="parTrans" cxnId="{56537D69-9A77-452F-961A-1351DEA026C4}">
      <dgm:prSet/>
      <dgm:spPr/>
      <dgm:t>
        <a:bodyPr/>
        <a:lstStyle/>
        <a:p>
          <a:endParaRPr lang="en-US" sz="1800">
            <a:latin typeface="Verdana" panose="020B0604030504040204" pitchFamily="34" charset="0"/>
            <a:ea typeface="Verdana" panose="020B0604030504040204" pitchFamily="34" charset="0"/>
            <a:cs typeface="Verdana" panose="020B0604030504040204" pitchFamily="34" charset="0"/>
          </a:endParaRPr>
        </a:p>
      </dgm:t>
    </dgm:pt>
    <dgm:pt modelId="{2B4CC556-8FCA-41CD-B86F-5BB21C96EF65}" type="sibTrans" cxnId="{56537D69-9A77-452F-961A-1351DEA026C4}">
      <dgm:prSet/>
      <dgm:spPr/>
      <dgm:t>
        <a:bodyPr/>
        <a:lstStyle/>
        <a:p>
          <a:endParaRPr lang="en-US" sz="1800">
            <a:latin typeface="Verdana" panose="020B0604030504040204" pitchFamily="34" charset="0"/>
            <a:ea typeface="Verdana" panose="020B0604030504040204" pitchFamily="34" charset="0"/>
            <a:cs typeface="Verdana" panose="020B0604030504040204" pitchFamily="34" charset="0"/>
          </a:endParaRPr>
        </a:p>
      </dgm:t>
    </dgm:pt>
    <dgm:pt modelId="{F8686495-3903-43EA-B0FE-D67FED5CE2AF}">
      <dgm:prSet phldrT="[Text]" custT="1"/>
      <dgm:spPr>
        <a:solidFill>
          <a:srgbClr val="7FC4FF">
            <a:alpha val="65000"/>
          </a:srgbClr>
        </a:solidFill>
      </dgm:spPr>
      <dgm:t>
        <a:bodyPr/>
        <a:lstStyle/>
        <a:p>
          <a:r>
            <a:rPr lang="en-US" sz="1800" dirty="0">
              <a:latin typeface="Arial" panose="020B0604020202020204" pitchFamily="34" charset="0"/>
              <a:ea typeface="Verdana" panose="020B0604030504040204" pitchFamily="34" charset="0"/>
              <a:cs typeface="Arial" panose="020B0604020202020204" pitchFamily="34" charset="0"/>
            </a:rPr>
            <a:t>Research studies</a:t>
          </a:r>
        </a:p>
      </dgm:t>
    </dgm:pt>
    <dgm:pt modelId="{706B9406-92A5-4B22-89BB-9DE51715F529}" type="parTrans" cxnId="{46B630A7-6B60-4F8E-AEF8-4A53C25155E5}">
      <dgm:prSet/>
      <dgm:spPr/>
      <dgm:t>
        <a:bodyPr/>
        <a:lstStyle/>
        <a:p>
          <a:endParaRPr lang="en-US" sz="1800">
            <a:latin typeface="Verdana" panose="020B0604030504040204" pitchFamily="34" charset="0"/>
            <a:ea typeface="Verdana" panose="020B0604030504040204" pitchFamily="34" charset="0"/>
            <a:cs typeface="Verdana" panose="020B0604030504040204" pitchFamily="34" charset="0"/>
          </a:endParaRPr>
        </a:p>
      </dgm:t>
    </dgm:pt>
    <dgm:pt modelId="{AE505B33-7CC1-4682-8A96-28B170EDCFD0}" type="sibTrans" cxnId="{46B630A7-6B60-4F8E-AEF8-4A53C25155E5}">
      <dgm:prSet/>
      <dgm:spPr/>
      <dgm:t>
        <a:bodyPr/>
        <a:lstStyle/>
        <a:p>
          <a:endParaRPr lang="en-US" sz="1800">
            <a:latin typeface="Verdana" panose="020B0604030504040204" pitchFamily="34" charset="0"/>
            <a:ea typeface="Verdana" panose="020B0604030504040204" pitchFamily="34" charset="0"/>
            <a:cs typeface="Verdana" panose="020B0604030504040204" pitchFamily="34" charset="0"/>
          </a:endParaRPr>
        </a:p>
      </dgm:t>
    </dgm:pt>
    <dgm:pt modelId="{52BCAF35-1682-40AA-9554-DB375AD78B69}">
      <dgm:prSet phldrT="[Text]" custT="1"/>
      <dgm:spPr>
        <a:solidFill>
          <a:srgbClr val="69B3F0">
            <a:alpha val="89000"/>
          </a:srgbClr>
        </a:solidFill>
      </dgm:spPr>
      <dgm:t>
        <a:bodyPr/>
        <a:lstStyle/>
        <a:p>
          <a:r>
            <a:rPr lang="en-US" sz="1800" dirty="0">
              <a:latin typeface="Arial" panose="020B0604020202020204" pitchFamily="34" charset="0"/>
              <a:ea typeface="Verdana" panose="020B0604030504040204" pitchFamily="34" charset="0"/>
              <a:cs typeface="Arial" panose="020B0604020202020204" pitchFamily="34" charset="0"/>
            </a:rPr>
            <a:t>Practitioner reports </a:t>
          </a:r>
        </a:p>
      </dgm:t>
    </dgm:pt>
    <dgm:pt modelId="{4FDB4F44-E08A-42CF-BB53-4704392BD932}" type="parTrans" cxnId="{10B91600-9DE6-4DD4-97A6-1F25F03FC2B2}">
      <dgm:prSet/>
      <dgm:spPr/>
      <dgm:t>
        <a:bodyPr/>
        <a:lstStyle/>
        <a:p>
          <a:endParaRPr lang="en-US" sz="1800">
            <a:latin typeface="Verdana" panose="020B0604030504040204" pitchFamily="34" charset="0"/>
            <a:ea typeface="Verdana" panose="020B0604030504040204" pitchFamily="34" charset="0"/>
            <a:cs typeface="Verdana" panose="020B0604030504040204" pitchFamily="34" charset="0"/>
          </a:endParaRPr>
        </a:p>
      </dgm:t>
    </dgm:pt>
    <dgm:pt modelId="{4A2BED70-6B9F-44EC-AA81-09499C11E945}" type="sibTrans" cxnId="{10B91600-9DE6-4DD4-97A6-1F25F03FC2B2}">
      <dgm:prSet/>
      <dgm:spPr/>
      <dgm:t>
        <a:bodyPr/>
        <a:lstStyle/>
        <a:p>
          <a:endParaRPr lang="en-US" sz="1800">
            <a:latin typeface="Verdana" panose="020B0604030504040204" pitchFamily="34" charset="0"/>
            <a:ea typeface="Verdana" panose="020B0604030504040204" pitchFamily="34" charset="0"/>
            <a:cs typeface="Verdana" panose="020B0604030504040204" pitchFamily="34" charset="0"/>
          </a:endParaRPr>
        </a:p>
      </dgm:t>
    </dgm:pt>
    <dgm:pt modelId="{AF5FCF30-6FBD-4614-8F4B-E638A75C7D35}">
      <dgm:prSet custT="1"/>
      <dgm:spPr>
        <a:solidFill>
          <a:srgbClr val="5696CB"/>
        </a:solidFill>
      </dgm:spPr>
      <dgm:t>
        <a:bodyPr/>
        <a:lstStyle/>
        <a:p>
          <a:r>
            <a:rPr lang="en-US" sz="1800" dirty="0">
              <a:solidFill>
                <a:schemeClr val="tx1"/>
              </a:solidFill>
              <a:latin typeface="Arial" panose="020B0604020202020204" pitchFamily="34" charset="0"/>
              <a:ea typeface="Verdana" panose="020B0604030504040204" pitchFamily="34" charset="0"/>
              <a:cs typeface="Arial" panose="020B0604020202020204" pitchFamily="34" charset="0"/>
            </a:rPr>
            <a:t>Expert opinion or personal experience</a:t>
          </a:r>
        </a:p>
      </dgm:t>
    </dgm:pt>
    <dgm:pt modelId="{1CCB0C60-A42E-4BC3-AD92-268A03ACE6A6}" type="parTrans" cxnId="{7ED941F2-C08E-4181-99B7-5B84116DB00A}">
      <dgm:prSet/>
      <dgm:spPr/>
      <dgm:t>
        <a:bodyPr/>
        <a:lstStyle/>
        <a:p>
          <a:endParaRPr lang="en-US" sz="1800">
            <a:latin typeface="Verdana" panose="020B0604030504040204" pitchFamily="34" charset="0"/>
            <a:ea typeface="Verdana" panose="020B0604030504040204" pitchFamily="34" charset="0"/>
            <a:cs typeface="Verdana" panose="020B0604030504040204" pitchFamily="34" charset="0"/>
          </a:endParaRPr>
        </a:p>
      </dgm:t>
    </dgm:pt>
    <dgm:pt modelId="{2BEBFDE3-4042-4463-97C2-3AE083C5FD3D}" type="sibTrans" cxnId="{7ED941F2-C08E-4181-99B7-5B84116DB00A}">
      <dgm:prSet/>
      <dgm:spPr/>
      <dgm:t>
        <a:bodyPr/>
        <a:lstStyle/>
        <a:p>
          <a:endParaRPr lang="en-US" sz="1800">
            <a:latin typeface="Verdana" panose="020B0604030504040204" pitchFamily="34" charset="0"/>
            <a:ea typeface="Verdana" panose="020B0604030504040204" pitchFamily="34" charset="0"/>
            <a:cs typeface="Verdana" panose="020B0604030504040204" pitchFamily="34" charset="0"/>
          </a:endParaRPr>
        </a:p>
      </dgm:t>
    </dgm:pt>
    <dgm:pt modelId="{FFC02F02-36B9-44D5-AA50-4B8793159ACE}" type="pres">
      <dgm:prSet presAssocID="{4259D342-F445-41DB-B0F3-0B2902E9AE9B}" presName="Name0" presStyleCnt="0">
        <dgm:presLayoutVars>
          <dgm:dir/>
          <dgm:animLvl val="lvl"/>
          <dgm:resizeHandles val="exact"/>
        </dgm:presLayoutVars>
      </dgm:prSet>
      <dgm:spPr/>
    </dgm:pt>
    <dgm:pt modelId="{132AC67F-B056-46FE-ABD0-20FB90D3A578}" type="pres">
      <dgm:prSet presAssocID="{2468B4E8-FC8E-4872-81D3-8939D0400C80}" presName="Name8" presStyleCnt="0"/>
      <dgm:spPr/>
    </dgm:pt>
    <dgm:pt modelId="{7D59AC25-60D8-4D37-BCAE-21D4AC44CB80}" type="pres">
      <dgm:prSet presAssocID="{2468B4E8-FC8E-4872-81D3-8939D0400C80}" presName="level" presStyleLbl="node1" presStyleIdx="0" presStyleCnt="4">
        <dgm:presLayoutVars>
          <dgm:chMax val="1"/>
          <dgm:bulletEnabled val="1"/>
        </dgm:presLayoutVars>
      </dgm:prSet>
      <dgm:spPr/>
      <dgm:t>
        <a:bodyPr/>
        <a:lstStyle/>
        <a:p>
          <a:endParaRPr lang="en-US"/>
        </a:p>
      </dgm:t>
    </dgm:pt>
    <dgm:pt modelId="{B811ACA2-C543-47E2-AB1E-502075A5AEE2}" type="pres">
      <dgm:prSet presAssocID="{2468B4E8-FC8E-4872-81D3-8939D0400C80}" presName="levelTx" presStyleLbl="revTx" presStyleIdx="0" presStyleCnt="0">
        <dgm:presLayoutVars>
          <dgm:chMax val="1"/>
          <dgm:bulletEnabled val="1"/>
        </dgm:presLayoutVars>
      </dgm:prSet>
      <dgm:spPr/>
      <dgm:t>
        <a:bodyPr/>
        <a:lstStyle/>
        <a:p>
          <a:endParaRPr lang="en-US"/>
        </a:p>
      </dgm:t>
    </dgm:pt>
    <dgm:pt modelId="{B0566F20-A144-4A41-B299-C8541733EF94}" type="pres">
      <dgm:prSet presAssocID="{F8686495-3903-43EA-B0FE-D67FED5CE2AF}" presName="Name8" presStyleCnt="0"/>
      <dgm:spPr/>
    </dgm:pt>
    <dgm:pt modelId="{724D84F7-A7DF-45AA-AD90-5CB278934EDA}" type="pres">
      <dgm:prSet presAssocID="{F8686495-3903-43EA-B0FE-D67FED5CE2AF}" presName="level" presStyleLbl="node1" presStyleIdx="1" presStyleCnt="4">
        <dgm:presLayoutVars>
          <dgm:chMax val="1"/>
          <dgm:bulletEnabled val="1"/>
        </dgm:presLayoutVars>
      </dgm:prSet>
      <dgm:spPr/>
      <dgm:t>
        <a:bodyPr/>
        <a:lstStyle/>
        <a:p>
          <a:endParaRPr lang="en-US"/>
        </a:p>
      </dgm:t>
    </dgm:pt>
    <dgm:pt modelId="{2605644E-78D3-4573-BEDD-0EF0E1D33873}" type="pres">
      <dgm:prSet presAssocID="{F8686495-3903-43EA-B0FE-D67FED5CE2AF}" presName="levelTx" presStyleLbl="revTx" presStyleIdx="0" presStyleCnt="0">
        <dgm:presLayoutVars>
          <dgm:chMax val="1"/>
          <dgm:bulletEnabled val="1"/>
        </dgm:presLayoutVars>
      </dgm:prSet>
      <dgm:spPr/>
      <dgm:t>
        <a:bodyPr/>
        <a:lstStyle/>
        <a:p>
          <a:endParaRPr lang="en-US"/>
        </a:p>
      </dgm:t>
    </dgm:pt>
    <dgm:pt modelId="{5AEA122D-C4DC-4DC7-8897-154BDDD9003C}" type="pres">
      <dgm:prSet presAssocID="{52BCAF35-1682-40AA-9554-DB375AD78B69}" presName="Name8" presStyleCnt="0"/>
      <dgm:spPr/>
    </dgm:pt>
    <dgm:pt modelId="{BB5E6655-DF4F-456B-B171-8FB8BD4911E4}" type="pres">
      <dgm:prSet presAssocID="{52BCAF35-1682-40AA-9554-DB375AD78B69}" presName="level" presStyleLbl="node1" presStyleIdx="2" presStyleCnt="4">
        <dgm:presLayoutVars>
          <dgm:chMax val="1"/>
          <dgm:bulletEnabled val="1"/>
        </dgm:presLayoutVars>
      </dgm:prSet>
      <dgm:spPr/>
      <dgm:t>
        <a:bodyPr/>
        <a:lstStyle/>
        <a:p>
          <a:endParaRPr lang="en-US"/>
        </a:p>
      </dgm:t>
    </dgm:pt>
    <dgm:pt modelId="{5525D423-8FCA-4C0D-A1B2-14EC3038D660}" type="pres">
      <dgm:prSet presAssocID="{52BCAF35-1682-40AA-9554-DB375AD78B69}" presName="levelTx" presStyleLbl="revTx" presStyleIdx="0" presStyleCnt="0">
        <dgm:presLayoutVars>
          <dgm:chMax val="1"/>
          <dgm:bulletEnabled val="1"/>
        </dgm:presLayoutVars>
      </dgm:prSet>
      <dgm:spPr/>
      <dgm:t>
        <a:bodyPr/>
        <a:lstStyle/>
        <a:p>
          <a:endParaRPr lang="en-US"/>
        </a:p>
      </dgm:t>
    </dgm:pt>
    <dgm:pt modelId="{527582D8-6476-414B-A21B-C98C08520ECB}" type="pres">
      <dgm:prSet presAssocID="{AF5FCF30-6FBD-4614-8F4B-E638A75C7D35}" presName="Name8" presStyleCnt="0"/>
      <dgm:spPr/>
    </dgm:pt>
    <dgm:pt modelId="{F29765CC-ABD0-4D6E-A966-1F3D873E0E78}" type="pres">
      <dgm:prSet presAssocID="{AF5FCF30-6FBD-4614-8F4B-E638A75C7D35}" presName="level" presStyleLbl="node1" presStyleIdx="3" presStyleCnt="4">
        <dgm:presLayoutVars>
          <dgm:chMax val="1"/>
          <dgm:bulletEnabled val="1"/>
        </dgm:presLayoutVars>
      </dgm:prSet>
      <dgm:spPr/>
      <dgm:t>
        <a:bodyPr/>
        <a:lstStyle/>
        <a:p>
          <a:endParaRPr lang="en-US"/>
        </a:p>
      </dgm:t>
    </dgm:pt>
    <dgm:pt modelId="{66F4BA80-4E3A-4C81-8A71-0C3678963CE7}" type="pres">
      <dgm:prSet presAssocID="{AF5FCF30-6FBD-4614-8F4B-E638A75C7D35}" presName="levelTx" presStyleLbl="revTx" presStyleIdx="0" presStyleCnt="0">
        <dgm:presLayoutVars>
          <dgm:chMax val="1"/>
          <dgm:bulletEnabled val="1"/>
        </dgm:presLayoutVars>
      </dgm:prSet>
      <dgm:spPr/>
      <dgm:t>
        <a:bodyPr/>
        <a:lstStyle/>
        <a:p>
          <a:endParaRPr lang="en-US"/>
        </a:p>
      </dgm:t>
    </dgm:pt>
  </dgm:ptLst>
  <dgm:cxnLst>
    <dgm:cxn modelId="{10B91600-9DE6-4DD4-97A6-1F25F03FC2B2}" srcId="{4259D342-F445-41DB-B0F3-0B2902E9AE9B}" destId="{52BCAF35-1682-40AA-9554-DB375AD78B69}" srcOrd="2" destOrd="0" parTransId="{4FDB4F44-E08A-42CF-BB53-4704392BD932}" sibTransId="{4A2BED70-6B9F-44EC-AA81-09499C11E945}"/>
    <dgm:cxn modelId="{B7812785-2163-6A4F-A626-DEFAFB58D06B}" type="presOf" srcId="{2468B4E8-FC8E-4872-81D3-8939D0400C80}" destId="{7D59AC25-60D8-4D37-BCAE-21D4AC44CB80}" srcOrd="0" destOrd="0" presId="urn:microsoft.com/office/officeart/2005/8/layout/pyramid1"/>
    <dgm:cxn modelId="{7ED941F2-C08E-4181-99B7-5B84116DB00A}" srcId="{4259D342-F445-41DB-B0F3-0B2902E9AE9B}" destId="{AF5FCF30-6FBD-4614-8F4B-E638A75C7D35}" srcOrd="3" destOrd="0" parTransId="{1CCB0C60-A42E-4BC3-AD92-268A03ACE6A6}" sibTransId="{2BEBFDE3-4042-4463-97C2-3AE083C5FD3D}"/>
    <dgm:cxn modelId="{56537D69-9A77-452F-961A-1351DEA026C4}" srcId="{4259D342-F445-41DB-B0F3-0B2902E9AE9B}" destId="{2468B4E8-FC8E-4872-81D3-8939D0400C80}" srcOrd="0" destOrd="0" parTransId="{109DBEE1-DF03-47B8-9714-BF0F5AB6CA11}" sibTransId="{2B4CC556-8FCA-41CD-B86F-5BB21C96EF65}"/>
    <dgm:cxn modelId="{AAF2900C-873C-AC4D-81C1-6B6CEEEED1C2}" type="presOf" srcId="{52BCAF35-1682-40AA-9554-DB375AD78B69}" destId="{5525D423-8FCA-4C0D-A1B2-14EC3038D660}" srcOrd="1" destOrd="0" presId="urn:microsoft.com/office/officeart/2005/8/layout/pyramid1"/>
    <dgm:cxn modelId="{7BF436E1-8431-2C4D-8235-D09BFCA55248}" type="presOf" srcId="{52BCAF35-1682-40AA-9554-DB375AD78B69}" destId="{BB5E6655-DF4F-456B-B171-8FB8BD4911E4}" srcOrd="0" destOrd="0" presId="urn:microsoft.com/office/officeart/2005/8/layout/pyramid1"/>
    <dgm:cxn modelId="{46B630A7-6B60-4F8E-AEF8-4A53C25155E5}" srcId="{4259D342-F445-41DB-B0F3-0B2902E9AE9B}" destId="{F8686495-3903-43EA-B0FE-D67FED5CE2AF}" srcOrd="1" destOrd="0" parTransId="{706B9406-92A5-4B22-89BB-9DE51715F529}" sibTransId="{AE505B33-7CC1-4682-8A96-28B170EDCFD0}"/>
    <dgm:cxn modelId="{CFCBEE0F-FF75-794B-A492-9ECBC16C12A7}" type="presOf" srcId="{4259D342-F445-41DB-B0F3-0B2902E9AE9B}" destId="{FFC02F02-36B9-44D5-AA50-4B8793159ACE}" srcOrd="0" destOrd="0" presId="urn:microsoft.com/office/officeart/2005/8/layout/pyramid1"/>
    <dgm:cxn modelId="{4D062ABC-7033-0749-BB3D-31C88AB312EE}" type="presOf" srcId="{AF5FCF30-6FBD-4614-8F4B-E638A75C7D35}" destId="{66F4BA80-4E3A-4C81-8A71-0C3678963CE7}" srcOrd="1" destOrd="0" presId="urn:microsoft.com/office/officeart/2005/8/layout/pyramid1"/>
    <dgm:cxn modelId="{8A3BCF15-60DD-364C-AD29-FBAAD9C3E9CE}" type="presOf" srcId="{F8686495-3903-43EA-B0FE-D67FED5CE2AF}" destId="{2605644E-78D3-4573-BEDD-0EF0E1D33873}" srcOrd="1" destOrd="0" presId="urn:microsoft.com/office/officeart/2005/8/layout/pyramid1"/>
    <dgm:cxn modelId="{37E584A2-35DE-9144-BD4A-8B104A65671D}" type="presOf" srcId="{2468B4E8-FC8E-4872-81D3-8939D0400C80}" destId="{B811ACA2-C543-47E2-AB1E-502075A5AEE2}" srcOrd="1" destOrd="0" presId="urn:microsoft.com/office/officeart/2005/8/layout/pyramid1"/>
    <dgm:cxn modelId="{D0906F07-6A74-A74A-B4BC-3BB7C1743443}" type="presOf" srcId="{F8686495-3903-43EA-B0FE-D67FED5CE2AF}" destId="{724D84F7-A7DF-45AA-AD90-5CB278934EDA}" srcOrd="0" destOrd="0" presId="urn:microsoft.com/office/officeart/2005/8/layout/pyramid1"/>
    <dgm:cxn modelId="{D8A4B8E1-C9EA-5140-899E-1731EC50E149}" type="presOf" srcId="{AF5FCF30-6FBD-4614-8F4B-E638A75C7D35}" destId="{F29765CC-ABD0-4D6E-A966-1F3D873E0E78}" srcOrd="0" destOrd="0" presId="urn:microsoft.com/office/officeart/2005/8/layout/pyramid1"/>
    <dgm:cxn modelId="{A0B96569-13F2-384B-9C07-77B3FEDC7E4A}" type="presParOf" srcId="{FFC02F02-36B9-44D5-AA50-4B8793159ACE}" destId="{132AC67F-B056-46FE-ABD0-20FB90D3A578}" srcOrd="0" destOrd="0" presId="urn:microsoft.com/office/officeart/2005/8/layout/pyramid1"/>
    <dgm:cxn modelId="{1B94C5E4-D16A-A843-A293-075DBC7343DD}" type="presParOf" srcId="{132AC67F-B056-46FE-ABD0-20FB90D3A578}" destId="{7D59AC25-60D8-4D37-BCAE-21D4AC44CB80}" srcOrd="0" destOrd="0" presId="urn:microsoft.com/office/officeart/2005/8/layout/pyramid1"/>
    <dgm:cxn modelId="{BE1CB830-3684-0F42-B639-094253B81A38}" type="presParOf" srcId="{132AC67F-B056-46FE-ABD0-20FB90D3A578}" destId="{B811ACA2-C543-47E2-AB1E-502075A5AEE2}" srcOrd="1" destOrd="0" presId="urn:microsoft.com/office/officeart/2005/8/layout/pyramid1"/>
    <dgm:cxn modelId="{A8B48EA1-5313-B140-BCEC-B46E96C2753B}" type="presParOf" srcId="{FFC02F02-36B9-44D5-AA50-4B8793159ACE}" destId="{B0566F20-A144-4A41-B299-C8541733EF94}" srcOrd="1" destOrd="0" presId="urn:microsoft.com/office/officeart/2005/8/layout/pyramid1"/>
    <dgm:cxn modelId="{1F943065-FD11-7846-AF26-86A1B773CEC2}" type="presParOf" srcId="{B0566F20-A144-4A41-B299-C8541733EF94}" destId="{724D84F7-A7DF-45AA-AD90-5CB278934EDA}" srcOrd="0" destOrd="0" presId="urn:microsoft.com/office/officeart/2005/8/layout/pyramid1"/>
    <dgm:cxn modelId="{74AD86C7-7BF0-234D-8C90-53E540403B61}" type="presParOf" srcId="{B0566F20-A144-4A41-B299-C8541733EF94}" destId="{2605644E-78D3-4573-BEDD-0EF0E1D33873}" srcOrd="1" destOrd="0" presId="urn:microsoft.com/office/officeart/2005/8/layout/pyramid1"/>
    <dgm:cxn modelId="{B70FED5D-4D7C-F748-9928-0BAE873710FD}" type="presParOf" srcId="{FFC02F02-36B9-44D5-AA50-4B8793159ACE}" destId="{5AEA122D-C4DC-4DC7-8897-154BDDD9003C}" srcOrd="2" destOrd="0" presId="urn:microsoft.com/office/officeart/2005/8/layout/pyramid1"/>
    <dgm:cxn modelId="{5304F07F-651D-8849-84A3-3E331B4DD91F}" type="presParOf" srcId="{5AEA122D-C4DC-4DC7-8897-154BDDD9003C}" destId="{BB5E6655-DF4F-456B-B171-8FB8BD4911E4}" srcOrd="0" destOrd="0" presId="urn:microsoft.com/office/officeart/2005/8/layout/pyramid1"/>
    <dgm:cxn modelId="{735CCEBD-71E7-384C-B4B4-8B519F74245C}" type="presParOf" srcId="{5AEA122D-C4DC-4DC7-8897-154BDDD9003C}" destId="{5525D423-8FCA-4C0D-A1B2-14EC3038D660}" srcOrd="1" destOrd="0" presId="urn:microsoft.com/office/officeart/2005/8/layout/pyramid1"/>
    <dgm:cxn modelId="{F576A106-249E-0444-B9BE-037D5CB89D0D}" type="presParOf" srcId="{FFC02F02-36B9-44D5-AA50-4B8793159ACE}" destId="{527582D8-6476-414B-A21B-C98C08520ECB}" srcOrd="3" destOrd="0" presId="urn:microsoft.com/office/officeart/2005/8/layout/pyramid1"/>
    <dgm:cxn modelId="{31811B8E-DA1C-8541-B56C-9C6F1AE6170A}" type="presParOf" srcId="{527582D8-6476-414B-A21B-C98C08520ECB}" destId="{F29765CC-ABD0-4D6E-A966-1F3D873E0E78}" srcOrd="0" destOrd="0" presId="urn:microsoft.com/office/officeart/2005/8/layout/pyramid1"/>
    <dgm:cxn modelId="{267129A0-42DA-0546-84AF-0A78160EEFC8}" type="presParOf" srcId="{527582D8-6476-414B-A21B-C98C08520ECB}" destId="{66F4BA80-4E3A-4C81-8A71-0C3678963CE7}" srcOrd="1" destOrd="0" presId="urn:microsoft.com/office/officeart/2005/8/layout/pyramid1"/>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59AC25-60D8-4D37-BCAE-21D4AC44CB80}">
      <dsp:nvSpPr>
        <dsp:cNvPr id="0" name=""/>
        <dsp:cNvSpPr/>
      </dsp:nvSpPr>
      <dsp:spPr>
        <a:xfrm>
          <a:off x="2818256" y="0"/>
          <a:ext cx="1878838" cy="1165503"/>
        </a:xfrm>
        <a:prstGeom prst="trapezoid">
          <a:avLst>
            <a:gd name="adj" fmla="val 80602"/>
          </a:avLst>
        </a:prstGeom>
        <a:solidFill>
          <a:srgbClr val="D9E7F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endParaRPr lang="en-US" sz="1800" kern="1200" dirty="0" smtClean="0">
            <a:latin typeface="Arial" panose="020B0604020202020204" pitchFamily="34" charset="0"/>
            <a:ea typeface="Verdana" panose="020B0604030504040204" pitchFamily="34" charset="0"/>
            <a:cs typeface="Arial" panose="020B0604020202020204" pitchFamily="34" charset="0"/>
          </a:endParaRPr>
        </a:p>
        <a:p>
          <a:pPr lvl="0" algn="ctr" defTabSz="800100">
            <a:lnSpc>
              <a:spcPct val="90000"/>
            </a:lnSpc>
            <a:spcBef>
              <a:spcPct val="0"/>
            </a:spcBef>
            <a:spcAft>
              <a:spcPct val="35000"/>
            </a:spcAft>
          </a:pPr>
          <a:endParaRPr lang="en-US" sz="1800" kern="1200" dirty="0" smtClean="0">
            <a:latin typeface="Arial" panose="020B0604020202020204" pitchFamily="34" charset="0"/>
            <a:ea typeface="Verdana" panose="020B0604030504040204" pitchFamily="34" charset="0"/>
            <a:cs typeface="Arial" panose="020B0604020202020204" pitchFamily="34" charset="0"/>
          </a:endParaRPr>
        </a:p>
        <a:p>
          <a:pPr lvl="0" algn="ctr" defTabSz="800100">
            <a:lnSpc>
              <a:spcPct val="90000"/>
            </a:lnSpc>
            <a:spcBef>
              <a:spcPct val="0"/>
            </a:spcBef>
            <a:spcAft>
              <a:spcPct val="35000"/>
            </a:spcAft>
          </a:pPr>
          <a:r>
            <a:rPr lang="en-US" sz="1800" kern="1200" dirty="0" smtClean="0">
              <a:latin typeface="Arial" panose="020B0604020202020204" pitchFamily="34" charset="0"/>
              <a:ea typeface="Verdana" panose="020B0604030504040204" pitchFamily="34" charset="0"/>
              <a:cs typeface="Arial" panose="020B0604020202020204" pitchFamily="34" charset="0"/>
            </a:rPr>
            <a:t>Systematic reviews</a:t>
          </a:r>
          <a:endParaRPr lang="en-US" sz="1800" kern="1200" dirty="0">
            <a:latin typeface="Arial" panose="020B0604020202020204" pitchFamily="34" charset="0"/>
            <a:ea typeface="Verdana" panose="020B0604030504040204" pitchFamily="34" charset="0"/>
            <a:cs typeface="Arial" panose="020B0604020202020204" pitchFamily="34" charset="0"/>
          </a:endParaRPr>
        </a:p>
      </dsp:txBody>
      <dsp:txXfrm>
        <a:off x="2818256" y="0"/>
        <a:ext cx="1878838" cy="1165503"/>
      </dsp:txXfrm>
    </dsp:sp>
    <dsp:sp modelId="{724D84F7-A7DF-45AA-AD90-5CB278934EDA}">
      <dsp:nvSpPr>
        <dsp:cNvPr id="0" name=""/>
        <dsp:cNvSpPr/>
      </dsp:nvSpPr>
      <dsp:spPr>
        <a:xfrm>
          <a:off x="1878838" y="1165503"/>
          <a:ext cx="3757676" cy="1165503"/>
        </a:xfrm>
        <a:prstGeom prst="trapezoid">
          <a:avLst>
            <a:gd name="adj" fmla="val 80602"/>
          </a:avLst>
        </a:prstGeom>
        <a:solidFill>
          <a:srgbClr val="7FC4FF">
            <a:alpha val="65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a:latin typeface="Arial" panose="020B0604020202020204" pitchFamily="34" charset="0"/>
              <a:ea typeface="Verdana" panose="020B0604030504040204" pitchFamily="34" charset="0"/>
              <a:cs typeface="Arial" panose="020B0604020202020204" pitchFamily="34" charset="0"/>
            </a:rPr>
            <a:t>Research studies</a:t>
          </a:r>
        </a:p>
      </dsp:txBody>
      <dsp:txXfrm>
        <a:off x="2536431" y="1165503"/>
        <a:ext cx="2442489" cy="1165503"/>
      </dsp:txXfrm>
    </dsp:sp>
    <dsp:sp modelId="{BB5E6655-DF4F-456B-B171-8FB8BD4911E4}">
      <dsp:nvSpPr>
        <dsp:cNvPr id="0" name=""/>
        <dsp:cNvSpPr/>
      </dsp:nvSpPr>
      <dsp:spPr>
        <a:xfrm>
          <a:off x="939419" y="2331006"/>
          <a:ext cx="5636513" cy="1165503"/>
        </a:xfrm>
        <a:prstGeom prst="trapezoid">
          <a:avLst>
            <a:gd name="adj" fmla="val 80602"/>
          </a:avLst>
        </a:prstGeom>
        <a:solidFill>
          <a:srgbClr val="69B3F0">
            <a:alpha val="89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a:latin typeface="Arial" panose="020B0604020202020204" pitchFamily="34" charset="0"/>
              <a:ea typeface="Verdana" panose="020B0604030504040204" pitchFamily="34" charset="0"/>
              <a:cs typeface="Arial" panose="020B0604020202020204" pitchFamily="34" charset="0"/>
            </a:rPr>
            <a:t>Practitioner reports </a:t>
          </a:r>
        </a:p>
      </dsp:txBody>
      <dsp:txXfrm>
        <a:off x="1925808" y="2331006"/>
        <a:ext cx="3663734" cy="1165503"/>
      </dsp:txXfrm>
    </dsp:sp>
    <dsp:sp modelId="{F29765CC-ABD0-4D6E-A966-1F3D873E0E78}">
      <dsp:nvSpPr>
        <dsp:cNvPr id="0" name=""/>
        <dsp:cNvSpPr/>
      </dsp:nvSpPr>
      <dsp:spPr>
        <a:xfrm>
          <a:off x="0" y="3496509"/>
          <a:ext cx="7515352" cy="1165503"/>
        </a:xfrm>
        <a:prstGeom prst="trapezoid">
          <a:avLst>
            <a:gd name="adj" fmla="val 80602"/>
          </a:avLst>
        </a:prstGeom>
        <a:solidFill>
          <a:srgbClr val="5696CB"/>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a:solidFill>
                <a:schemeClr val="tx1"/>
              </a:solidFill>
              <a:latin typeface="Arial" panose="020B0604020202020204" pitchFamily="34" charset="0"/>
              <a:ea typeface="Verdana" panose="020B0604030504040204" pitchFamily="34" charset="0"/>
              <a:cs typeface="Arial" panose="020B0604020202020204" pitchFamily="34" charset="0"/>
            </a:rPr>
            <a:t>Expert opinion or personal experience</a:t>
          </a:r>
        </a:p>
      </dsp:txBody>
      <dsp:txXfrm>
        <a:off x="1315186" y="3496509"/>
        <a:ext cx="4884978" cy="1165503"/>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939466" y="5"/>
            <a:ext cx="3013764" cy="465455"/>
          </a:xfrm>
          <a:prstGeom prst="rect">
            <a:avLst/>
          </a:prstGeom>
        </p:spPr>
        <p:txBody>
          <a:bodyPr vert="horz" lIns="93304" tIns="46653" rIns="93304" bIns="46653" rtlCol="0"/>
          <a:lstStyle>
            <a:lvl1pPr algn="r">
              <a:defRPr sz="1200"/>
            </a:lvl1pPr>
          </a:lstStyle>
          <a:p>
            <a:fld id="{36875781-92B0-45B1-9181-6D63C194258A}" type="datetimeFigureOut">
              <a:rPr lang="en-US" smtClean="0"/>
              <a:pPr/>
              <a:t>11/10/17</a:t>
            </a:fld>
            <a:endParaRPr lang="en-US" dirty="0"/>
          </a:p>
        </p:txBody>
      </p:sp>
      <p:sp>
        <p:nvSpPr>
          <p:cNvPr id="4" name="Footer Placeholder 3"/>
          <p:cNvSpPr>
            <a:spLocks noGrp="1"/>
          </p:cNvSpPr>
          <p:nvPr>
            <p:ph type="ftr" sz="quarter" idx="2"/>
          </p:nvPr>
        </p:nvSpPr>
        <p:spPr>
          <a:xfrm>
            <a:off x="0" y="8842035"/>
            <a:ext cx="3013764" cy="465455"/>
          </a:xfrm>
          <a:prstGeom prst="rect">
            <a:avLst/>
          </a:prstGeom>
        </p:spPr>
        <p:txBody>
          <a:bodyPr vert="horz" lIns="93304" tIns="46653" rIns="93304" bIns="46653"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39466" y="8842035"/>
            <a:ext cx="3013764" cy="465455"/>
          </a:xfrm>
          <a:prstGeom prst="rect">
            <a:avLst/>
          </a:prstGeom>
        </p:spPr>
        <p:txBody>
          <a:bodyPr vert="horz" lIns="93304" tIns="46653" rIns="93304" bIns="46653" rtlCol="0" anchor="b"/>
          <a:lstStyle>
            <a:lvl1pPr algn="r">
              <a:defRPr sz="1200"/>
            </a:lvl1pPr>
          </a:lstStyle>
          <a:p>
            <a:fld id="{9268E24D-3B96-4486-B221-D41E284D0481}" type="slidenum">
              <a:rPr lang="en-US" smtClean="0"/>
              <a:pPr/>
              <a:t>‹#›</a:t>
            </a:fld>
            <a:endParaRPr lang="en-US" dirty="0"/>
          </a:p>
        </p:txBody>
      </p:sp>
    </p:spTree>
    <p:extLst>
      <p:ext uri="{BB962C8B-B14F-4D97-AF65-F5344CB8AC3E}">
        <p14:creationId xmlns:p14="http://schemas.microsoft.com/office/powerpoint/2010/main" val="274366678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939466" y="5"/>
            <a:ext cx="3013764" cy="465455"/>
          </a:xfrm>
          <a:prstGeom prst="rect">
            <a:avLst/>
          </a:prstGeom>
        </p:spPr>
        <p:txBody>
          <a:bodyPr vert="horz" lIns="93304" tIns="46653" rIns="93304" bIns="46653" rtlCol="0"/>
          <a:lstStyle>
            <a:lvl1pPr algn="r">
              <a:defRPr sz="1200"/>
            </a:lvl1pPr>
          </a:lstStyle>
          <a:p>
            <a:fld id="{0230BDE6-4E85-4A6F-80F6-88781F3271F9}" type="datetimeFigureOut">
              <a:rPr lang="en-US" smtClean="0"/>
              <a:pPr/>
              <a:t>11/10/17</a:t>
            </a:fld>
            <a:endParaRPr lang="en-US" dirty="0"/>
          </a:p>
        </p:txBody>
      </p:sp>
      <p:sp>
        <p:nvSpPr>
          <p:cNvPr id="4" name="Slide Image Placeholder 3"/>
          <p:cNvSpPr>
            <a:spLocks noGrp="1" noRot="1" noChangeAspect="1"/>
          </p:cNvSpPr>
          <p:nvPr>
            <p:ph type="sldImg" idx="2"/>
          </p:nvPr>
        </p:nvSpPr>
        <p:spPr>
          <a:xfrm>
            <a:off x="1150938" y="698500"/>
            <a:ext cx="4652962" cy="3490913"/>
          </a:xfrm>
          <a:prstGeom prst="rect">
            <a:avLst/>
          </a:prstGeom>
          <a:noFill/>
          <a:ln w="12700">
            <a:solidFill>
              <a:prstClr val="black"/>
            </a:solidFill>
          </a:ln>
        </p:spPr>
        <p:txBody>
          <a:bodyPr vert="horz" lIns="93304" tIns="46653" rIns="93304" bIns="46653" rtlCol="0" anchor="ctr"/>
          <a:lstStyle/>
          <a:p>
            <a:endParaRPr lang="en-US" dirty="0"/>
          </a:p>
        </p:txBody>
      </p:sp>
      <p:sp>
        <p:nvSpPr>
          <p:cNvPr id="5" name="Notes Placeholder 4"/>
          <p:cNvSpPr>
            <a:spLocks noGrp="1"/>
          </p:cNvSpPr>
          <p:nvPr>
            <p:ph type="body" sz="quarter" idx="3"/>
          </p:nvPr>
        </p:nvSpPr>
        <p:spPr>
          <a:xfrm>
            <a:off x="695485" y="4421829"/>
            <a:ext cx="5563870" cy="4189095"/>
          </a:xfrm>
          <a:prstGeom prst="rect">
            <a:avLst/>
          </a:prstGeom>
        </p:spPr>
        <p:txBody>
          <a:bodyPr vert="horz" lIns="93304" tIns="46653" rIns="93304" bIns="46653"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5"/>
            <a:ext cx="3013764" cy="465455"/>
          </a:xfrm>
          <a:prstGeom prst="rect">
            <a:avLst/>
          </a:prstGeom>
        </p:spPr>
        <p:txBody>
          <a:bodyPr vert="horz" lIns="93304" tIns="46653" rIns="93304" bIns="46653"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9466" y="8842035"/>
            <a:ext cx="3013764" cy="465455"/>
          </a:xfrm>
          <a:prstGeom prst="rect">
            <a:avLst/>
          </a:prstGeom>
        </p:spPr>
        <p:txBody>
          <a:bodyPr vert="horz" lIns="93304" tIns="46653" rIns="93304" bIns="46653" rtlCol="0" anchor="b"/>
          <a:lstStyle>
            <a:lvl1pPr algn="r">
              <a:defRPr sz="1200"/>
            </a:lvl1pPr>
          </a:lstStyle>
          <a:p>
            <a:fld id="{EB425539-E251-4053-9A4D-8F8D7FFF5CE1}" type="slidenum">
              <a:rPr lang="en-US" smtClean="0"/>
              <a:pPr/>
              <a:t>‹#›</a:t>
            </a:fld>
            <a:endParaRPr lang="en-US" dirty="0"/>
          </a:p>
        </p:txBody>
      </p:sp>
    </p:spTree>
    <p:extLst>
      <p:ext uri="{BB962C8B-B14F-4D97-AF65-F5344CB8AC3E}">
        <p14:creationId xmlns:p14="http://schemas.microsoft.com/office/powerpoint/2010/main" val="366509526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itchFamily="34" charset="0"/>
              <a:buNone/>
            </a:pPr>
            <a:r>
              <a:rPr lang="en-US" b="1" u="sng" dirty="0"/>
              <a:t>Talking Points:</a:t>
            </a:r>
          </a:p>
          <a:p>
            <a:pPr marL="0" indent="0">
              <a:buFont typeface="Arial" pitchFamily="34" charset="0"/>
              <a:buNone/>
            </a:pPr>
            <a:endParaRPr lang="en-US" dirty="0"/>
          </a:p>
          <a:p>
            <a:pPr marL="171450" indent="-171450">
              <a:buFont typeface="Arial" pitchFamily="34" charset="0"/>
              <a:buChar char="•"/>
            </a:pPr>
            <a:r>
              <a:rPr lang="en-US" dirty="0"/>
              <a:t>In</a:t>
            </a:r>
            <a:r>
              <a:rPr lang="en-US" baseline="0" dirty="0"/>
              <a:t> this session we will cover online resources for finding evidence-based packaged programs, policies, and/or strategies.</a:t>
            </a:r>
            <a:endParaRPr lang="en-US" dirty="0"/>
          </a:p>
        </p:txBody>
      </p:sp>
      <p:sp>
        <p:nvSpPr>
          <p:cNvPr id="4" name="Slide Number Placeholder 3"/>
          <p:cNvSpPr>
            <a:spLocks noGrp="1"/>
          </p:cNvSpPr>
          <p:nvPr>
            <p:ph type="sldNum" sz="quarter" idx="10"/>
          </p:nvPr>
        </p:nvSpPr>
        <p:spPr/>
        <p:txBody>
          <a:bodyPr/>
          <a:lstStyle/>
          <a:p>
            <a:fld id="{EB425539-E251-4053-9A4D-8F8D7FFF5CE1}" type="slidenum">
              <a:rPr lang="en-US" smtClean="0"/>
              <a:pPr/>
              <a:t>1</a:t>
            </a:fld>
            <a:endParaRPr lang="en-US" dirty="0"/>
          </a:p>
        </p:txBody>
      </p:sp>
    </p:spTree>
    <p:extLst>
      <p:ext uri="{BB962C8B-B14F-4D97-AF65-F5344CB8AC3E}">
        <p14:creationId xmlns:p14="http://schemas.microsoft.com/office/powerpoint/2010/main" val="39615070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a:xfrm>
            <a:off x="1143000" y="685800"/>
            <a:ext cx="4572000" cy="3429000"/>
          </a:xfrm>
          <a:ln/>
        </p:spPr>
      </p:sp>
      <p:sp>
        <p:nvSpPr>
          <p:cNvPr id="1064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u="sng" dirty="0"/>
              <a:t>Talking Points:</a:t>
            </a:r>
          </a:p>
          <a:p>
            <a:endParaRPr lang="en-US" dirty="0">
              <a:latin typeface="Arial" charset="0"/>
            </a:endParaRPr>
          </a:p>
          <a:p>
            <a:pPr marL="171450" indent="-171450">
              <a:buFont typeface="Arial" panose="020B0604020202020204" pitchFamily="34" charset="0"/>
              <a:buChar char="•"/>
            </a:pPr>
            <a:r>
              <a:rPr lang="en-US" dirty="0">
                <a:latin typeface="Arial" charset="0"/>
              </a:rPr>
              <a:t>As we go through</a:t>
            </a:r>
            <a:r>
              <a:rPr lang="en-US" baseline="0" dirty="0">
                <a:latin typeface="Arial" charset="0"/>
              </a:rPr>
              <a:t> each of these websites, we will be addressing the following questions. </a:t>
            </a:r>
          </a:p>
          <a:p>
            <a:endParaRPr lang="en-US" baseline="0" dirty="0">
              <a:latin typeface="Arial" charset="0"/>
            </a:endParaRPr>
          </a:p>
          <a:p>
            <a:r>
              <a:rPr lang="en-US" b="1" baseline="0" dirty="0">
                <a:latin typeface="Arial" charset="0"/>
              </a:rPr>
              <a:t>Consider writing this questions on a flip chart or white board.</a:t>
            </a:r>
          </a:p>
          <a:p>
            <a:r>
              <a:rPr lang="en-US" b="1" baseline="0" dirty="0">
                <a:latin typeface="Arial" charset="0"/>
              </a:rPr>
              <a:t>Then as you proceed through each of the websites that follow, point out where they would find the answers to each of these questions.</a:t>
            </a:r>
            <a:endParaRPr lang="en-US" b="1" dirty="0">
              <a:latin typeface="Arial" charset="0"/>
            </a:endParaRPr>
          </a:p>
        </p:txBody>
      </p:sp>
      <p:sp>
        <p:nvSpPr>
          <p:cNvPr id="1065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35882" indent="-283032">
              <a:defRPr>
                <a:solidFill>
                  <a:schemeClr val="tx1"/>
                </a:solidFill>
                <a:latin typeface="Arial" charset="0"/>
              </a:defRPr>
            </a:lvl2pPr>
            <a:lvl3pPr marL="1132127" indent="-226426">
              <a:defRPr>
                <a:solidFill>
                  <a:schemeClr val="tx1"/>
                </a:solidFill>
                <a:latin typeface="Arial" charset="0"/>
              </a:defRPr>
            </a:lvl3pPr>
            <a:lvl4pPr marL="1584977" indent="-226426">
              <a:defRPr>
                <a:solidFill>
                  <a:schemeClr val="tx1"/>
                </a:solidFill>
                <a:latin typeface="Arial" charset="0"/>
              </a:defRPr>
            </a:lvl4pPr>
            <a:lvl5pPr marL="2037827" indent="-226426">
              <a:defRPr>
                <a:solidFill>
                  <a:schemeClr val="tx1"/>
                </a:solidFill>
                <a:latin typeface="Arial" charset="0"/>
              </a:defRPr>
            </a:lvl5pPr>
            <a:lvl6pPr marL="2490678" indent="-226426" eaLnBrk="0" fontAlgn="base" hangingPunct="0">
              <a:spcBef>
                <a:spcPct val="0"/>
              </a:spcBef>
              <a:spcAft>
                <a:spcPct val="0"/>
              </a:spcAft>
              <a:defRPr>
                <a:solidFill>
                  <a:schemeClr val="tx1"/>
                </a:solidFill>
                <a:latin typeface="Arial" charset="0"/>
              </a:defRPr>
            </a:lvl6pPr>
            <a:lvl7pPr marL="2943528" indent="-226426" eaLnBrk="0" fontAlgn="base" hangingPunct="0">
              <a:spcBef>
                <a:spcPct val="0"/>
              </a:spcBef>
              <a:spcAft>
                <a:spcPct val="0"/>
              </a:spcAft>
              <a:defRPr>
                <a:solidFill>
                  <a:schemeClr val="tx1"/>
                </a:solidFill>
                <a:latin typeface="Arial" charset="0"/>
              </a:defRPr>
            </a:lvl7pPr>
            <a:lvl8pPr marL="3396379" indent="-226426" eaLnBrk="0" fontAlgn="base" hangingPunct="0">
              <a:spcBef>
                <a:spcPct val="0"/>
              </a:spcBef>
              <a:spcAft>
                <a:spcPct val="0"/>
              </a:spcAft>
              <a:defRPr>
                <a:solidFill>
                  <a:schemeClr val="tx1"/>
                </a:solidFill>
                <a:latin typeface="Arial" charset="0"/>
              </a:defRPr>
            </a:lvl8pPr>
            <a:lvl9pPr marL="3849229" indent="-226426" eaLnBrk="0" fontAlgn="base" hangingPunct="0">
              <a:spcBef>
                <a:spcPct val="0"/>
              </a:spcBef>
              <a:spcAft>
                <a:spcPct val="0"/>
              </a:spcAft>
              <a:defRPr>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A372E838-EC5C-4630-A089-F8DFEA1C4D35}" type="slidenum">
              <a:rPr kumimoji="0" lang="en-US" sz="1200" b="0" i="0" u="none" strike="noStrike" kern="1200" cap="none" spc="0" normalizeH="0" baseline="0" noProof="0">
                <a:ln>
                  <a:noFill/>
                </a:ln>
                <a:solidFill>
                  <a:prstClr val="black"/>
                </a:solidFill>
                <a:effectLst/>
                <a:uLnTx/>
                <a:uFillTx/>
                <a:latin typeface="Calibri" pitchFamily="34" charset="0"/>
                <a:ea typeface="+mn-ea"/>
                <a:cs typeface="Arial" charset="0"/>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itchFamily="34" charset="0"/>
              <a:ea typeface="+mn-ea"/>
              <a:cs typeface="Arial" charset="0"/>
            </a:endParaRPr>
          </a:p>
        </p:txBody>
      </p:sp>
    </p:spTree>
    <p:extLst>
      <p:ext uri="{BB962C8B-B14F-4D97-AF65-F5344CB8AC3E}">
        <p14:creationId xmlns:p14="http://schemas.microsoft.com/office/powerpoint/2010/main" val="19488863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itchFamily="34" charset="0"/>
              <a:buNone/>
            </a:pPr>
            <a:r>
              <a:rPr lang="en-US" b="1" u="sng" dirty="0"/>
              <a:t>Talking Points:</a:t>
            </a:r>
          </a:p>
          <a:p>
            <a:pPr marL="171450" indent="-171450">
              <a:buFont typeface="Arial" pitchFamily="34" charset="0"/>
              <a:buChar char="•"/>
            </a:pPr>
            <a:endParaRPr lang="en-US" dirty="0"/>
          </a:p>
          <a:p>
            <a:pPr marL="171450" indent="-171450">
              <a:buFont typeface="Arial" pitchFamily="34" charset="0"/>
              <a:buChar char="•"/>
            </a:pPr>
            <a:r>
              <a:rPr lang="en-US" dirty="0"/>
              <a:t>The first resource is the Community</a:t>
            </a:r>
            <a:r>
              <a:rPr lang="en-US" baseline="0" dirty="0"/>
              <a:t> Guide to Preventive Services.  It covers a spectrum of public health documents.</a:t>
            </a:r>
          </a:p>
          <a:p>
            <a:pPr marL="0" indent="0">
              <a:buFont typeface="Arial" pitchFamily="34" charset="0"/>
              <a:buNone/>
            </a:pPr>
            <a:endParaRPr lang="en-US" baseline="0" dirty="0"/>
          </a:p>
          <a:p>
            <a:pPr marL="171450" indent="-171450">
              <a:buFont typeface="Arial" pitchFamily="34" charset="0"/>
              <a:buChar char="•"/>
            </a:pPr>
            <a:r>
              <a:rPr lang="en-US" baseline="0" dirty="0"/>
              <a:t>It presents </a:t>
            </a:r>
            <a:r>
              <a:rPr lang="en-US" baseline="0" dirty="0" smtClean="0"/>
              <a:t>strategies </a:t>
            </a:r>
            <a:r>
              <a:rPr lang="en-US" baseline="0" dirty="0"/>
              <a:t>for prevention from systematic reviews. </a:t>
            </a:r>
            <a:endParaRPr lang="en-US" dirty="0"/>
          </a:p>
        </p:txBody>
      </p:sp>
      <p:sp>
        <p:nvSpPr>
          <p:cNvPr id="4" name="Slide Number Placeholder 3"/>
          <p:cNvSpPr>
            <a:spLocks noGrp="1"/>
          </p:cNvSpPr>
          <p:nvPr>
            <p:ph type="sldNum" sz="quarter" idx="10"/>
          </p:nvPr>
        </p:nvSpPr>
        <p:spPr/>
        <p:txBody>
          <a:bodyPr/>
          <a:lstStyle/>
          <a:p>
            <a:fld id="{EB425539-E251-4053-9A4D-8F8D7FFF5CE1}" type="slidenum">
              <a:rPr lang="en-US" smtClean="0"/>
              <a:pPr/>
              <a:t>11</a:t>
            </a:fld>
            <a:endParaRPr lang="en-US" dirty="0"/>
          </a:p>
        </p:txBody>
      </p:sp>
    </p:spTree>
    <p:extLst>
      <p:ext uri="{BB962C8B-B14F-4D97-AF65-F5344CB8AC3E}">
        <p14:creationId xmlns:p14="http://schemas.microsoft.com/office/powerpoint/2010/main" val="41640192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8660" y="4451984"/>
            <a:ext cx="5669280" cy="4577715"/>
          </a:xfrm>
        </p:spPr>
        <p:txBody>
          <a:bodyPr>
            <a:normAutofit/>
          </a:bodyPr>
          <a:lstStyle/>
          <a:p>
            <a:pPr marL="0" indent="0">
              <a:buFont typeface="Arial"/>
              <a:buNone/>
            </a:pPr>
            <a:r>
              <a:rPr lang="en-US" sz="1400" b="1" i="0" u="sng" dirty="0">
                <a:latin typeface="Calibri" panose="020F0502020204030204" pitchFamily="34" charset="0"/>
              </a:rPr>
              <a:t>Ask the Audience:</a:t>
            </a:r>
          </a:p>
          <a:p>
            <a:pPr marL="293894" indent="-293894">
              <a:buFont typeface="Arial"/>
              <a:buChar char="•"/>
            </a:pPr>
            <a:endParaRPr lang="en-US" sz="1400" dirty="0">
              <a:latin typeface="Calibri" panose="020F0502020204030204" pitchFamily="34" charset="0"/>
            </a:endParaRPr>
          </a:p>
          <a:p>
            <a:pPr marL="293894" indent="-293894">
              <a:buFont typeface="Arial"/>
              <a:buChar char="•"/>
            </a:pPr>
            <a:r>
              <a:rPr lang="en-US" sz="1400" dirty="0">
                <a:latin typeface="Calibri" panose="020F0502020204030204" pitchFamily="34" charset="0"/>
              </a:rPr>
              <a:t>Who </a:t>
            </a:r>
            <a:r>
              <a:rPr lang="en-US" sz="1400" baseline="0" dirty="0">
                <a:latin typeface="Calibri" panose="020F0502020204030204" pitchFamily="34" charset="0"/>
              </a:rPr>
              <a:t>has </a:t>
            </a:r>
            <a:r>
              <a:rPr lang="en-US" sz="1400" dirty="0">
                <a:latin typeface="Calibri" panose="020F0502020204030204" pitchFamily="34" charset="0"/>
              </a:rPr>
              <a:t>used the </a:t>
            </a:r>
            <a:r>
              <a:rPr lang="en-US" sz="1400" b="1" dirty="0">
                <a:latin typeface="Calibri" panose="020F0502020204030204" pitchFamily="34" charset="0"/>
              </a:rPr>
              <a:t>Community Guide to Preventive Services</a:t>
            </a:r>
            <a:r>
              <a:rPr lang="en-US" sz="1400" dirty="0">
                <a:latin typeface="Calibri" panose="020F0502020204030204" pitchFamily="34" charset="0"/>
              </a:rPr>
              <a:t>?</a:t>
            </a:r>
          </a:p>
          <a:p>
            <a:pPr marL="293894" indent="-293894">
              <a:buFont typeface="Arial"/>
              <a:buChar char="•"/>
            </a:pPr>
            <a:r>
              <a:rPr lang="en-US" sz="1400" baseline="0" dirty="0">
                <a:latin typeface="Calibri" panose="020F0502020204030204" pitchFamily="34" charset="0"/>
              </a:rPr>
              <a:t>How have you used it?</a:t>
            </a:r>
          </a:p>
          <a:p>
            <a:pPr marL="0" indent="0">
              <a:buFont typeface="Arial"/>
              <a:buNone/>
            </a:pPr>
            <a:endParaRPr lang="en-US" sz="1400" baseline="0" dirty="0">
              <a:latin typeface="Calibri" panose="020F0502020204030204" pitchFamily="34" charset="0"/>
            </a:endParaRPr>
          </a:p>
          <a:p>
            <a:pPr marL="0" indent="0">
              <a:buFont typeface="Arial"/>
              <a:buNone/>
            </a:pPr>
            <a:r>
              <a:rPr lang="en-US" sz="1400" b="1" baseline="0" dirty="0">
                <a:latin typeface="Calibri" panose="020F0502020204030204" pitchFamily="34" charset="0"/>
              </a:rPr>
              <a:t>Refer to the Criteria for Evaluating the resource – </a:t>
            </a:r>
            <a:r>
              <a:rPr lang="en-US" sz="1400" b="0" baseline="0" dirty="0">
                <a:latin typeface="Calibri" panose="020F0502020204030204" pitchFamily="34" charset="0"/>
              </a:rPr>
              <a:t>Note that you can go to “about us” to see who created the resource (CDC). </a:t>
            </a:r>
            <a:r>
              <a:rPr lang="en-US" sz="1400" b="1" baseline="0" dirty="0">
                <a:latin typeface="Calibri" panose="020F0502020204030204" pitchFamily="34" charset="0"/>
              </a:rPr>
              <a:t> </a:t>
            </a:r>
            <a:r>
              <a:rPr lang="en-US" sz="1400" b="0" baseline="0" dirty="0">
                <a:latin typeface="Calibri" panose="020F0502020204030204" pitchFamily="34" charset="0"/>
              </a:rPr>
              <a:t>Do they have profit or ideological motives? Note that you can go to the methods menu tab to learn about the Community Guides methods and criteria for systematically reviewing the literature. </a:t>
            </a:r>
            <a:endParaRPr lang="en-US" sz="1400" b="1" baseline="0" dirty="0">
              <a:latin typeface="Calibri" panose="020F0502020204030204" pitchFamily="34" charset="0"/>
            </a:endParaRPr>
          </a:p>
        </p:txBody>
      </p:sp>
      <p:sp>
        <p:nvSpPr>
          <p:cNvPr id="4" name="Slide Number Placeholder 3"/>
          <p:cNvSpPr>
            <a:spLocks noGrp="1"/>
          </p:cNvSpPr>
          <p:nvPr>
            <p:ph type="sldNum" sz="quarter" idx="10"/>
          </p:nvPr>
        </p:nvSpPr>
        <p:spPr/>
        <p:txBody>
          <a:bodyPr/>
          <a:lstStyle/>
          <a:p>
            <a:fld id="{DB4606FB-CE6D-4B7E-A8F4-0735D50C0DF7}" type="slidenum">
              <a:rPr lang="en-US" smtClean="0"/>
              <a:pPr/>
              <a:t>12</a:t>
            </a:fld>
            <a:endParaRPr lang="en-US"/>
          </a:p>
        </p:txBody>
      </p:sp>
    </p:spTree>
    <p:extLst>
      <p:ext uri="{BB962C8B-B14F-4D97-AF65-F5344CB8AC3E}">
        <p14:creationId xmlns:p14="http://schemas.microsoft.com/office/powerpoint/2010/main" val="26632481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a:spcBef>
                <a:spcPct val="0"/>
              </a:spcBef>
            </a:pPr>
            <a:r>
              <a:rPr lang="en-US" b="1" u="sng" dirty="0">
                <a:latin typeface="Calibri" charset="0"/>
              </a:rPr>
              <a:t>Methods – </a:t>
            </a:r>
            <a:r>
              <a:rPr lang="en-US" dirty="0">
                <a:latin typeface="Calibri" charset="0"/>
              </a:rPr>
              <a:t>systematic review of the literature</a:t>
            </a:r>
          </a:p>
          <a:p>
            <a:pPr>
              <a:spcBef>
                <a:spcPct val="0"/>
              </a:spcBef>
            </a:pPr>
            <a:endParaRPr lang="en-US" b="1" u="sng" dirty="0">
              <a:latin typeface="Calibri" charset="0"/>
            </a:endParaRPr>
          </a:p>
          <a:p>
            <a:pPr>
              <a:spcBef>
                <a:spcPct val="0"/>
              </a:spcBef>
            </a:pPr>
            <a:r>
              <a:rPr lang="en-US" b="1" u="sng" dirty="0">
                <a:latin typeface="Calibri" charset="0"/>
              </a:rPr>
              <a:t>Criteria </a:t>
            </a:r>
          </a:p>
          <a:p>
            <a:pPr marL="0" indent="0">
              <a:spcBef>
                <a:spcPct val="0"/>
              </a:spcBef>
              <a:buFont typeface="Arial" pitchFamily="34" charset="0"/>
              <a:buNone/>
            </a:pPr>
            <a:r>
              <a:rPr lang="en-US" b="0" u="none" dirty="0">
                <a:latin typeface="Calibri" charset="0"/>
              </a:rPr>
              <a:t>What</a:t>
            </a:r>
            <a:r>
              <a:rPr lang="en-US" b="0" u="none" baseline="0" dirty="0">
                <a:latin typeface="Calibri" charset="0"/>
              </a:rPr>
              <a:t> </a:t>
            </a:r>
            <a:r>
              <a:rPr lang="en-US" b="0" u="none" dirty="0">
                <a:latin typeface="Calibri" charset="0"/>
              </a:rPr>
              <a:t>criteria</a:t>
            </a:r>
            <a:r>
              <a:rPr lang="en-US" b="0" u="none" baseline="0" dirty="0">
                <a:latin typeface="Calibri" charset="0"/>
              </a:rPr>
              <a:t> does the Community Guide use to rate evidence?</a:t>
            </a:r>
            <a:endParaRPr lang="en-US" b="0" u="none" dirty="0">
              <a:latin typeface="Calibri" charset="0"/>
            </a:endParaRPr>
          </a:p>
          <a:p>
            <a:pPr marL="171450" indent="-171450">
              <a:spcBef>
                <a:spcPct val="0"/>
              </a:spcBef>
              <a:buFont typeface="Arial" pitchFamily="34" charset="0"/>
              <a:buChar char="•"/>
            </a:pPr>
            <a:endParaRPr lang="en-US" dirty="0">
              <a:latin typeface="Calibri" charset="0"/>
            </a:endParaRPr>
          </a:p>
          <a:p>
            <a:pPr marL="171450" indent="-171450">
              <a:spcBef>
                <a:spcPct val="0"/>
              </a:spcBef>
              <a:buFont typeface="Arial" pitchFamily="34" charset="0"/>
              <a:buChar char="•"/>
            </a:pPr>
            <a:r>
              <a:rPr lang="en-US" baseline="0" dirty="0">
                <a:latin typeface="Calibri" charset="0"/>
              </a:rPr>
              <a:t>Reports using the following </a:t>
            </a:r>
            <a:r>
              <a:rPr lang="en-US" dirty="0">
                <a:latin typeface="Calibri" charset="0"/>
              </a:rPr>
              <a:t>criteria</a:t>
            </a:r>
            <a:r>
              <a:rPr lang="en-US" baseline="0" dirty="0">
                <a:latin typeface="Calibri" charset="0"/>
              </a:rPr>
              <a:t>:</a:t>
            </a:r>
          </a:p>
          <a:p>
            <a:pPr marL="628650" lvl="1" indent="-171450">
              <a:buFont typeface="Arial" pitchFamily="34" charset="0"/>
              <a:buChar char="•"/>
            </a:pPr>
            <a:r>
              <a:rPr lang="en-US" sz="1200" b="0" i="0" u="none" strike="noStrike" kern="1200" baseline="0" dirty="0">
                <a:solidFill>
                  <a:schemeClr val="tx1"/>
                </a:solidFill>
                <a:latin typeface="+mn-lt"/>
                <a:ea typeface="+mn-ea"/>
                <a:cs typeface="+mn-cs"/>
              </a:rPr>
              <a:t>Recommended: Strong or sufficient evidence that the strategy is effective; Based on study design, number of studies, and consistency of effect across studies. Not based on the expected magnitude of benefits.</a:t>
            </a:r>
          </a:p>
          <a:p>
            <a:pPr marL="628650" lvl="1" indent="-171450">
              <a:buFont typeface="Arial" pitchFamily="34" charset="0"/>
              <a:buChar char="•"/>
            </a:pPr>
            <a:r>
              <a:rPr lang="en-US" sz="1200" b="0" i="0" u="none" strike="noStrike" kern="1200" baseline="0" dirty="0">
                <a:solidFill>
                  <a:schemeClr val="tx1"/>
                </a:solidFill>
                <a:latin typeface="+mn-lt"/>
                <a:ea typeface="+mn-ea"/>
                <a:cs typeface="+mn-cs"/>
              </a:rPr>
              <a:t>Insufficient Evidence: The available studies do not provide sufficient evidence to determine if the strategy is, or is not, effective. More research is needed. </a:t>
            </a:r>
          </a:p>
          <a:p>
            <a:pPr marL="171450" indent="-171450">
              <a:buFont typeface="Arial" pitchFamily="34" charset="0"/>
              <a:buChar char="•"/>
            </a:pPr>
            <a:endParaRPr lang="en-US" sz="1200" b="0" i="0" u="none" strike="noStrike" kern="1200" baseline="0" dirty="0">
              <a:solidFill>
                <a:schemeClr val="tx1"/>
              </a:solidFill>
              <a:latin typeface="+mn-lt"/>
              <a:ea typeface="+mn-ea"/>
              <a:cs typeface="+mn-cs"/>
            </a:endParaRPr>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64124" indent="-293894">
              <a:defRPr>
                <a:solidFill>
                  <a:schemeClr val="tx1"/>
                </a:solidFill>
                <a:latin typeface="Calibri" charset="0"/>
                <a:ea typeface="ＭＳ Ｐゴシック" charset="0"/>
              </a:defRPr>
            </a:lvl2pPr>
            <a:lvl3pPr marL="1175576" indent="-235115">
              <a:defRPr>
                <a:solidFill>
                  <a:schemeClr val="tx1"/>
                </a:solidFill>
                <a:latin typeface="Calibri" charset="0"/>
                <a:ea typeface="ＭＳ Ｐゴシック" charset="0"/>
              </a:defRPr>
            </a:lvl3pPr>
            <a:lvl4pPr marL="1645806" indent="-235115">
              <a:defRPr>
                <a:solidFill>
                  <a:schemeClr val="tx1"/>
                </a:solidFill>
                <a:latin typeface="Calibri" charset="0"/>
                <a:ea typeface="ＭＳ Ｐゴシック" charset="0"/>
              </a:defRPr>
            </a:lvl4pPr>
            <a:lvl5pPr marL="2116036" indent="-235115">
              <a:defRPr>
                <a:solidFill>
                  <a:schemeClr val="tx1"/>
                </a:solidFill>
                <a:latin typeface="Calibri" charset="0"/>
                <a:ea typeface="ＭＳ Ｐゴシック" charset="0"/>
              </a:defRPr>
            </a:lvl5pPr>
            <a:lvl6pPr marL="2586266" indent="-235115" fontAlgn="base">
              <a:spcBef>
                <a:spcPct val="0"/>
              </a:spcBef>
              <a:spcAft>
                <a:spcPct val="0"/>
              </a:spcAft>
              <a:defRPr>
                <a:solidFill>
                  <a:schemeClr val="tx1"/>
                </a:solidFill>
                <a:latin typeface="Calibri" charset="0"/>
                <a:ea typeface="ＭＳ Ｐゴシック" charset="0"/>
              </a:defRPr>
            </a:lvl6pPr>
            <a:lvl7pPr marL="3056496" indent="-235115" fontAlgn="base">
              <a:spcBef>
                <a:spcPct val="0"/>
              </a:spcBef>
              <a:spcAft>
                <a:spcPct val="0"/>
              </a:spcAft>
              <a:defRPr>
                <a:solidFill>
                  <a:schemeClr val="tx1"/>
                </a:solidFill>
                <a:latin typeface="Calibri" charset="0"/>
                <a:ea typeface="ＭＳ Ｐゴシック" charset="0"/>
              </a:defRPr>
            </a:lvl7pPr>
            <a:lvl8pPr marL="3526727" indent="-235115" fontAlgn="base">
              <a:spcBef>
                <a:spcPct val="0"/>
              </a:spcBef>
              <a:spcAft>
                <a:spcPct val="0"/>
              </a:spcAft>
              <a:defRPr>
                <a:solidFill>
                  <a:schemeClr val="tx1"/>
                </a:solidFill>
                <a:latin typeface="Calibri" charset="0"/>
                <a:ea typeface="ＭＳ Ｐゴシック" charset="0"/>
              </a:defRPr>
            </a:lvl8pPr>
            <a:lvl9pPr marL="3996957" indent="-235115" fontAlgn="base">
              <a:spcBef>
                <a:spcPct val="0"/>
              </a:spcBef>
              <a:spcAft>
                <a:spcPct val="0"/>
              </a:spcAft>
              <a:defRPr>
                <a:solidFill>
                  <a:schemeClr val="tx1"/>
                </a:solidFill>
                <a:latin typeface="Calibri" charset="0"/>
                <a:ea typeface="ＭＳ Ｐゴシック" charset="0"/>
              </a:defRPr>
            </a:lvl9pPr>
          </a:lstStyle>
          <a:p>
            <a:fld id="{BD059D42-CDDA-F44E-BCBF-7C1BB72BD1BE}" type="slidenum">
              <a:rPr lang="en-US"/>
              <a:pPr/>
              <a:t>13</a:t>
            </a:fld>
            <a:endParaRPr lang="en-US"/>
          </a:p>
        </p:txBody>
      </p:sp>
    </p:spTree>
    <p:extLst>
      <p:ext uri="{BB962C8B-B14F-4D97-AF65-F5344CB8AC3E}">
        <p14:creationId xmlns:p14="http://schemas.microsoft.com/office/powerpoint/2010/main" val="38263495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8660" y="4451984"/>
            <a:ext cx="5669280" cy="4577715"/>
          </a:xfrm>
        </p:spPr>
        <p:txBody>
          <a:bodyPr>
            <a:normAutofit/>
          </a:bodyPr>
          <a:lstStyle/>
          <a:p>
            <a:pPr marL="0" indent="0">
              <a:buFont typeface="Arial"/>
              <a:buNone/>
            </a:pPr>
            <a:r>
              <a:rPr lang="en-US" sz="1400" b="1" i="0" u="sng" dirty="0">
                <a:latin typeface="Calibri" panose="020F0502020204030204" pitchFamily="34" charset="0"/>
              </a:rPr>
              <a:t>Talking Points:</a:t>
            </a:r>
          </a:p>
          <a:p>
            <a:pPr marL="293370" indent="-293370">
              <a:buFont typeface="Arial"/>
              <a:buChar char="•"/>
            </a:pPr>
            <a:r>
              <a:rPr lang="en-US" dirty="0">
                <a:latin typeface="Calibri" panose="020F0502020204030204" pitchFamily="34" charset="0"/>
              </a:rPr>
              <a:t>Let’s look at</a:t>
            </a:r>
            <a:r>
              <a:rPr lang="en-US" baseline="0" dirty="0">
                <a:latin typeface="Calibri" panose="020F0502020204030204" pitchFamily="34" charset="0"/>
              </a:rPr>
              <a:t> what the recommendations look like for the physical activity topic.</a:t>
            </a:r>
            <a:endParaRPr lang="en-US" b="1" baseline="0" dirty="0">
              <a:latin typeface="Calibri" panose="020F0502020204030204" pitchFamily="34" charset="0"/>
            </a:endParaRPr>
          </a:p>
        </p:txBody>
      </p:sp>
      <p:sp>
        <p:nvSpPr>
          <p:cNvPr id="4" name="Slide Number Placeholder 3"/>
          <p:cNvSpPr>
            <a:spLocks noGrp="1"/>
          </p:cNvSpPr>
          <p:nvPr>
            <p:ph type="sldNum" sz="quarter" idx="10"/>
          </p:nvPr>
        </p:nvSpPr>
        <p:spPr/>
        <p:txBody>
          <a:bodyPr/>
          <a:lstStyle/>
          <a:p>
            <a:fld id="{DB4606FB-CE6D-4B7E-A8F4-0735D50C0DF7}" type="slidenum">
              <a:rPr lang="en-US" smtClean="0"/>
              <a:pPr/>
              <a:t>14</a:t>
            </a:fld>
            <a:endParaRPr lang="en-US"/>
          </a:p>
        </p:txBody>
      </p:sp>
    </p:spTree>
    <p:extLst>
      <p:ext uri="{BB962C8B-B14F-4D97-AF65-F5344CB8AC3E}">
        <p14:creationId xmlns:p14="http://schemas.microsoft.com/office/powerpoint/2010/main" val="28514459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itchFamily="34" charset="0"/>
              <a:buNone/>
            </a:pPr>
            <a:r>
              <a:rPr lang="en-US" b="1" u="sng" dirty="0"/>
              <a:t>Talking Points:</a:t>
            </a:r>
          </a:p>
          <a:p>
            <a:pPr marL="171450" indent="-171450">
              <a:buFont typeface="Arial" pitchFamily="34" charset="0"/>
              <a:buChar char="•"/>
            </a:pPr>
            <a:r>
              <a:rPr lang="en-US" dirty="0"/>
              <a:t>The Task</a:t>
            </a:r>
            <a:r>
              <a:rPr lang="en-US" baseline="0" dirty="0"/>
              <a:t> Force provides recommendations for behavioral/social strategies, campaigns and informational strategies, and environmental/policy strategies. This is an example of the environmental and policy strategies. </a:t>
            </a:r>
          </a:p>
          <a:p>
            <a:pPr marL="171450" indent="-171450">
              <a:buFont typeface="Arial" pitchFamily="34" charset="0"/>
              <a:buChar char="•"/>
            </a:pPr>
            <a:endParaRPr lang="en-US" baseline="0" dirty="0"/>
          </a:p>
          <a:p>
            <a:pPr marL="171450" indent="-171450">
              <a:buFont typeface="Arial" pitchFamily="34" charset="0"/>
              <a:buChar char="•"/>
            </a:pPr>
            <a:r>
              <a:rPr lang="en-US" dirty="0"/>
              <a:t>Also note date</a:t>
            </a:r>
            <a:r>
              <a:rPr lang="en-US" baseline="0" dirty="0"/>
              <a:t> recommended.</a:t>
            </a:r>
            <a:r>
              <a:rPr lang="en-US" dirty="0"/>
              <a:t>  The Community Guide is a great source for </a:t>
            </a:r>
            <a:r>
              <a:rPr lang="en-US" dirty="0" smtClean="0"/>
              <a:t>strategies </a:t>
            </a:r>
            <a:r>
              <a:rPr lang="en-US" dirty="0"/>
              <a:t>but some of its reviews are old - (point to criteria – is it current). When the last review as along time ago, you may want to search for more recent research studies or better yet systematic reviews and use those in addition to the community guide. Shortly we will be looking at a great website where you can get more current systematic reviews.</a:t>
            </a:r>
          </a:p>
          <a:p>
            <a:pPr marL="171450" indent="-171450">
              <a:buFont typeface="Arial" pitchFamily="34" charset="0"/>
              <a:buChar char="•"/>
            </a:pPr>
            <a:endParaRPr lang="en-US" dirty="0"/>
          </a:p>
          <a:p>
            <a:endParaRPr lang="en-US" dirty="0"/>
          </a:p>
        </p:txBody>
      </p:sp>
      <p:sp>
        <p:nvSpPr>
          <p:cNvPr id="4" name="Slide Number Placeholder 3"/>
          <p:cNvSpPr>
            <a:spLocks noGrp="1"/>
          </p:cNvSpPr>
          <p:nvPr>
            <p:ph type="sldNum" sz="quarter" idx="10"/>
          </p:nvPr>
        </p:nvSpPr>
        <p:spPr/>
        <p:txBody>
          <a:bodyPr/>
          <a:lstStyle/>
          <a:p>
            <a:fld id="{EB425539-E251-4053-9A4D-8F8D7FFF5CE1}" type="slidenum">
              <a:rPr lang="en-US" smtClean="0"/>
              <a:pPr/>
              <a:t>15</a:t>
            </a:fld>
            <a:endParaRPr lang="en-US" dirty="0"/>
          </a:p>
        </p:txBody>
      </p:sp>
    </p:spTree>
    <p:extLst>
      <p:ext uri="{BB962C8B-B14F-4D97-AF65-F5344CB8AC3E}">
        <p14:creationId xmlns:p14="http://schemas.microsoft.com/office/powerpoint/2010/main" val="4544370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itchFamily="34" charset="0"/>
              <a:buNone/>
            </a:pPr>
            <a:r>
              <a:rPr lang="en-US" b="1" u="sng" dirty="0"/>
              <a:t>Talking Points:</a:t>
            </a:r>
          </a:p>
          <a:p>
            <a:pPr marL="171450" indent="-171450">
              <a:buFont typeface="Arial" pitchFamily="34" charset="0"/>
              <a:buChar char="•"/>
            </a:pPr>
            <a:r>
              <a:rPr lang="en-US" dirty="0"/>
              <a:t>The Community Guide provides a snapshot, findings, supporting materials, and considerations for implementation. </a:t>
            </a:r>
          </a:p>
          <a:p>
            <a:pPr marL="171450" indent="-171450">
              <a:buFont typeface="Arial" pitchFamily="34" charset="0"/>
              <a:buChar char="•"/>
            </a:pPr>
            <a:r>
              <a:rPr lang="en-US" dirty="0"/>
              <a:t>You can see here under</a:t>
            </a:r>
            <a:r>
              <a:rPr lang="en-US" baseline="0" dirty="0"/>
              <a:t> Supporting Materials for </a:t>
            </a:r>
            <a:r>
              <a:rPr lang="en-US" dirty="0"/>
              <a:t>Point-of-Decision</a:t>
            </a:r>
            <a:r>
              <a:rPr lang="en-US" baseline="0" dirty="0"/>
              <a:t> Prompts to Encourage Use of Stairs, a summary evidence table summarizing the included studies. </a:t>
            </a:r>
            <a:endParaRPr lang="en-US" dirty="0"/>
          </a:p>
          <a:p>
            <a:endParaRPr lang="en-US" dirty="0"/>
          </a:p>
        </p:txBody>
      </p:sp>
      <p:sp>
        <p:nvSpPr>
          <p:cNvPr id="4" name="Slide Number Placeholder 3"/>
          <p:cNvSpPr>
            <a:spLocks noGrp="1"/>
          </p:cNvSpPr>
          <p:nvPr>
            <p:ph type="sldNum" sz="quarter" idx="10"/>
          </p:nvPr>
        </p:nvSpPr>
        <p:spPr/>
        <p:txBody>
          <a:bodyPr/>
          <a:lstStyle/>
          <a:p>
            <a:fld id="{EB425539-E251-4053-9A4D-8F8D7FFF5CE1}" type="slidenum">
              <a:rPr lang="en-US" smtClean="0"/>
              <a:pPr/>
              <a:t>16</a:t>
            </a:fld>
            <a:endParaRPr lang="en-US" dirty="0"/>
          </a:p>
        </p:txBody>
      </p:sp>
    </p:spTree>
    <p:extLst>
      <p:ext uri="{BB962C8B-B14F-4D97-AF65-F5344CB8AC3E}">
        <p14:creationId xmlns:p14="http://schemas.microsoft.com/office/powerpoint/2010/main" val="20744068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3"/>
          <p:cNvSpPr>
            <a:spLocks noGrp="1" noChangeArrowheads="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35882" indent="-283032">
              <a:defRPr>
                <a:solidFill>
                  <a:schemeClr val="tx1"/>
                </a:solidFill>
                <a:latin typeface="Arial" charset="0"/>
              </a:defRPr>
            </a:lvl2pPr>
            <a:lvl3pPr marL="1132127" indent="-226426">
              <a:defRPr>
                <a:solidFill>
                  <a:schemeClr val="tx1"/>
                </a:solidFill>
                <a:latin typeface="Arial" charset="0"/>
              </a:defRPr>
            </a:lvl3pPr>
            <a:lvl4pPr marL="1584977" indent="-226426">
              <a:defRPr>
                <a:solidFill>
                  <a:schemeClr val="tx1"/>
                </a:solidFill>
                <a:latin typeface="Arial" charset="0"/>
              </a:defRPr>
            </a:lvl4pPr>
            <a:lvl5pPr marL="2037827" indent="-226426">
              <a:defRPr>
                <a:solidFill>
                  <a:schemeClr val="tx1"/>
                </a:solidFill>
                <a:latin typeface="Arial" charset="0"/>
              </a:defRPr>
            </a:lvl5pPr>
            <a:lvl6pPr marL="2490678" indent="-226426" eaLnBrk="0" fontAlgn="base" hangingPunct="0">
              <a:spcBef>
                <a:spcPct val="0"/>
              </a:spcBef>
              <a:spcAft>
                <a:spcPct val="0"/>
              </a:spcAft>
              <a:defRPr>
                <a:solidFill>
                  <a:schemeClr val="tx1"/>
                </a:solidFill>
                <a:latin typeface="Arial" charset="0"/>
              </a:defRPr>
            </a:lvl6pPr>
            <a:lvl7pPr marL="2943528" indent="-226426" eaLnBrk="0" fontAlgn="base" hangingPunct="0">
              <a:spcBef>
                <a:spcPct val="0"/>
              </a:spcBef>
              <a:spcAft>
                <a:spcPct val="0"/>
              </a:spcAft>
              <a:defRPr>
                <a:solidFill>
                  <a:schemeClr val="tx1"/>
                </a:solidFill>
                <a:latin typeface="Arial" charset="0"/>
              </a:defRPr>
            </a:lvl7pPr>
            <a:lvl8pPr marL="3396379" indent="-226426" eaLnBrk="0" fontAlgn="base" hangingPunct="0">
              <a:spcBef>
                <a:spcPct val="0"/>
              </a:spcBef>
              <a:spcAft>
                <a:spcPct val="0"/>
              </a:spcAft>
              <a:defRPr>
                <a:solidFill>
                  <a:schemeClr val="tx1"/>
                </a:solidFill>
                <a:latin typeface="Arial" charset="0"/>
              </a:defRPr>
            </a:lvl8pPr>
            <a:lvl9pPr marL="3849229" indent="-226426" eaLnBrk="0" fontAlgn="base" hangingPunct="0">
              <a:spcBef>
                <a:spcPct val="0"/>
              </a:spcBef>
              <a:spcAft>
                <a:spcPct val="0"/>
              </a:spcAft>
              <a:defRPr>
                <a:solidFill>
                  <a:schemeClr val="tx1"/>
                </a:solidFill>
                <a:latin typeface="Arial" charset="0"/>
              </a:defRPr>
            </a:lvl9pPr>
          </a:lstStyle>
          <a:p>
            <a:fld id="{05F23544-D301-4ACA-8FF4-635FC8EE26E1}" type="datetime5">
              <a:rPr lang="en-US" smtClean="0">
                <a:solidFill>
                  <a:prstClr val="black"/>
                </a:solidFill>
                <a:latin typeface="Times New Roman" pitchFamily="18" charset="0"/>
              </a:rPr>
              <a:pPr/>
              <a:t>10-Nov-17</a:t>
            </a:fld>
            <a:endParaRPr lang="en-US">
              <a:solidFill>
                <a:prstClr val="black"/>
              </a:solidFill>
              <a:latin typeface="Times New Roman" pitchFamily="18" charset="0"/>
            </a:endParaRPr>
          </a:p>
        </p:txBody>
      </p:sp>
      <p:sp>
        <p:nvSpPr>
          <p:cNvPr id="100355" name="Rectangle 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35882" indent="-283032">
              <a:defRPr>
                <a:solidFill>
                  <a:schemeClr val="tx1"/>
                </a:solidFill>
                <a:latin typeface="Arial" charset="0"/>
              </a:defRPr>
            </a:lvl2pPr>
            <a:lvl3pPr marL="1132127" indent="-226426">
              <a:defRPr>
                <a:solidFill>
                  <a:schemeClr val="tx1"/>
                </a:solidFill>
                <a:latin typeface="Arial" charset="0"/>
              </a:defRPr>
            </a:lvl3pPr>
            <a:lvl4pPr marL="1584977" indent="-226426">
              <a:defRPr>
                <a:solidFill>
                  <a:schemeClr val="tx1"/>
                </a:solidFill>
                <a:latin typeface="Arial" charset="0"/>
              </a:defRPr>
            </a:lvl4pPr>
            <a:lvl5pPr marL="2037827" indent="-226426">
              <a:defRPr>
                <a:solidFill>
                  <a:schemeClr val="tx1"/>
                </a:solidFill>
                <a:latin typeface="Arial" charset="0"/>
              </a:defRPr>
            </a:lvl5pPr>
            <a:lvl6pPr marL="2490678" indent="-226426" eaLnBrk="0" fontAlgn="base" hangingPunct="0">
              <a:spcBef>
                <a:spcPct val="0"/>
              </a:spcBef>
              <a:spcAft>
                <a:spcPct val="0"/>
              </a:spcAft>
              <a:defRPr>
                <a:solidFill>
                  <a:schemeClr val="tx1"/>
                </a:solidFill>
                <a:latin typeface="Arial" charset="0"/>
              </a:defRPr>
            </a:lvl6pPr>
            <a:lvl7pPr marL="2943528" indent="-226426" eaLnBrk="0" fontAlgn="base" hangingPunct="0">
              <a:spcBef>
                <a:spcPct val="0"/>
              </a:spcBef>
              <a:spcAft>
                <a:spcPct val="0"/>
              </a:spcAft>
              <a:defRPr>
                <a:solidFill>
                  <a:schemeClr val="tx1"/>
                </a:solidFill>
                <a:latin typeface="Arial" charset="0"/>
              </a:defRPr>
            </a:lvl7pPr>
            <a:lvl8pPr marL="3396379" indent="-226426" eaLnBrk="0" fontAlgn="base" hangingPunct="0">
              <a:spcBef>
                <a:spcPct val="0"/>
              </a:spcBef>
              <a:spcAft>
                <a:spcPct val="0"/>
              </a:spcAft>
              <a:defRPr>
                <a:solidFill>
                  <a:schemeClr val="tx1"/>
                </a:solidFill>
                <a:latin typeface="Arial" charset="0"/>
              </a:defRPr>
            </a:lvl8pPr>
            <a:lvl9pPr marL="3849229" indent="-226426" eaLnBrk="0" fontAlgn="base" hangingPunct="0">
              <a:spcBef>
                <a:spcPct val="0"/>
              </a:spcBef>
              <a:spcAft>
                <a:spcPct val="0"/>
              </a:spcAft>
              <a:defRPr>
                <a:solidFill>
                  <a:schemeClr val="tx1"/>
                </a:solidFill>
                <a:latin typeface="Arial" charset="0"/>
              </a:defRPr>
            </a:lvl9pPr>
          </a:lstStyle>
          <a:p>
            <a:fld id="{0FDD99D3-6E7E-424E-A836-EE967A369191}" type="slidenum">
              <a:rPr lang="en-US" smtClean="0">
                <a:solidFill>
                  <a:prstClr val="black"/>
                </a:solidFill>
                <a:latin typeface="Times New Roman" pitchFamily="18" charset="0"/>
              </a:rPr>
              <a:pPr/>
              <a:t>17</a:t>
            </a:fld>
            <a:endParaRPr lang="en-US">
              <a:solidFill>
                <a:prstClr val="black"/>
              </a:solidFill>
              <a:latin typeface="Times New Roman" pitchFamily="18" charset="0"/>
            </a:endParaRPr>
          </a:p>
        </p:txBody>
      </p:sp>
      <p:sp>
        <p:nvSpPr>
          <p:cNvPr id="100356" name="Rectangle 2"/>
          <p:cNvSpPr>
            <a:spLocks noGrp="1" noRot="1" noChangeAspect="1" noChangeArrowheads="1" noTextEdit="1"/>
          </p:cNvSpPr>
          <p:nvPr>
            <p:ph type="sldImg"/>
          </p:nvPr>
        </p:nvSpPr>
        <p:spPr>
          <a:xfrm>
            <a:off x="1143000" y="685800"/>
            <a:ext cx="4572000" cy="3429000"/>
          </a:xfrm>
          <a:ln/>
        </p:spPr>
      </p:sp>
      <p:sp>
        <p:nvSpPr>
          <p:cNvPr id="10035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u="sng" dirty="0"/>
              <a:t>Talking Points:</a:t>
            </a:r>
          </a:p>
          <a:p>
            <a:endParaRPr lang="en-US" dirty="0">
              <a:latin typeface="Arial" charset="0"/>
            </a:endParaRPr>
          </a:p>
          <a:p>
            <a:pPr marL="171450" indent="-171450">
              <a:buFont typeface="Arial" panose="020B0604020202020204" pitchFamily="34" charset="0"/>
              <a:buChar char="•"/>
            </a:pPr>
            <a:r>
              <a:rPr lang="en-US" dirty="0">
                <a:latin typeface="Arial" charset="0"/>
              </a:rPr>
              <a:t>Some of the additional sources of strategies available on the Internet.  Mention Cochrane specifically and Guide</a:t>
            </a:r>
            <a:r>
              <a:rPr lang="en-US" baseline="0" dirty="0">
                <a:latin typeface="Arial" charset="0"/>
              </a:rPr>
              <a:t> to Clinical Preventive Services.</a:t>
            </a:r>
          </a:p>
          <a:p>
            <a:pPr marL="0" indent="0">
              <a:buFont typeface="Arial" panose="020B0604020202020204" pitchFamily="34" charset="0"/>
              <a:buNone/>
            </a:pPr>
            <a:endParaRPr lang="en-US" baseline="0" dirty="0">
              <a:latin typeface="Arial" charset="0"/>
            </a:endParaRPr>
          </a:p>
          <a:p>
            <a:pPr marL="0" indent="0">
              <a:buFont typeface="Arial" panose="020B0604020202020204" pitchFamily="34" charset="0"/>
              <a:buNone/>
            </a:pPr>
            <a:r>
              <a:rPr lang="en-US" b="1" baseline="0" dirty="0">
                <a:latin typeface="Arial" charset="0"/>
              </a:rPr>
              <a:t>Note Handout providing a list of sources and other websites for topic-specific evidence.</a:t>
            </a:r>
            <a:endParaRPr lang="en-US" b="1" dirty="0">
              <a:latin typeface="Arial" charset="0"/>
            </a:endParaRPr>
          </a:p>
        </p:txBody>
      </p:sp>
    </p:spTree>
    <p:extLst>
      <p:ext uri="{BB962C8B-B14F-4D97-AF65-F5344CB8AC3E}">
        <p14:creationId xmlns:p14="http://schemas.microsoft.com/office/powerpoint/2010/main" val="25187572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u="sng" dirty="0"/>
              <a:t>Talking Points:</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a:defRPr/>
            </a:pPr>
            <a:r>
              <a:rPr lang="en-US" dirty="0"/>
              <a:t>Let's spend a few minutes looking at one more source of recommendations from systematic reviews.</a:t>
            </a:r>
          </a:p>
        </p:txBody>
      </p:sp>
      <p:sp>
        <p:nvSpPr>
          <p:cNvPr id="4" name="Slide Number Placeholder 3"/>
          <p:cNvSpPr>
            <a:spLocks noGrp="1"/>
          </p:cNvSpPr>
          <p:nvPr>
            <p:ph type="sldNum" sz="quarter" idx="10"/>
          </p:nvPr>
        </p:nvSpPr>
        <p:spPr/>
        <p:txBody>
          <a:bodyPr/>
          <a:lstStyle/>
          <a:p>
            <a:fld id="{EB425539-E251-4053-9A4D-8F8D7FFF5CE1}" type="slidenum">
              <a:rPr lang="en-US" smtClean="0"/>
              <a:pPr/>
              <a:t>18</a:t>
            </a:fld>
            <a:endParaRPr lang="en-US" dirty="0"/>
          </a:p>
        </p:txBody>
      </p:sp>
    </p:spTree>
    <p:extLst>
      <p:ext uri="{BB962C8B-B14F-4D97-AF65-F5344CB8AC3E}">
        <p14:creationId xmlns:p14="http://schemas.microsoft.com/office/powerpoint/2010/main" val="15602210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u="sng" dirty="0"/>
              <a:t>Talking Points:</a:t>
            </a:r>
          </a:p>
          <a:p>
            <a:pPr marL="171450" indent="-171450">
              <a:buFont typeface="Arial" panose="020B0604020202020204" pitchFamily="34" charset="0"/>
              <a:buChar char="•"/>
            </a:pPr>
            <a:endParaRPr lang="en-US" sz="1200" kern="1200" baseline="0" dirty="0">
              <a:solidFill>
                <a:schemeClr val="tx1"/>
              </a:solidFill>
              <a:effectLst/>
              <a:latin typeface="+mn-lt"/>
              <a:ea typeface="+mn-ea"/>
              <a:cs typeface="+mn-cs"/>
            </a:endParaRPr>
          </a:p>
          <a:p>
            <a:endParaRPr lang="en-US" sz="1200" dirty="0">
              <a:solidFill>
                <a:schemeClr val="tx1"/>
              </a:solidFill>
              <a:latin typeface="+mn-lt"/>
            </a:endParaRPr>
          </a:p>
          <a:p>
            <a:pPr marL="171450" indent="-171450">
              <a:buFont typeface="Arial" panose="020B0604020202020204" pitchFamily="34" charset="0"/>
              <a:buChar char="•"/>
            </a:pPr>
            <a:r>
              <a:rPr lang="en-US" sz="1200" kern="1200" dirty="0">
                <a:solidFill>
                  <a:schemeClr val="tx1"/>
                </a:solidFill>
                <a:effectLst/>
                <a:latin typeface="+mn-lt"/>
                <a:ea typeface="+mn-ea"/>
                <a:cs typeface="+mn-cs"/>
              </a:rPr>
              <a:t>Using our checklist,</a:t>
            </a:r>
            <a:r>
              <a:rPr lang="en-US" sz="1200" kern="1200" baseline="0" dirty="0">
                <a:solidFill>
                  <a:schemeClr val="tx1"/>
                </a:solidFill>
                <a:effectLst/>
                <a:latin typeface="+mn-lt"/>
                <a:ea typeface="+mn-ea"/>
                <a:cs typeface="+mn-cs"/>
              </a:rPr>
              <a:t> review h</a:t>
            </a:r>
            <a:r>
              <a:rPr lang="en-US" sz="1200" kern="1200" dirty="0">
                <a:solidFill>
                  <a:schemeClr val="tx1"/>
                </a:solidFill>
                <a:effectLst/>
                <a:latin typeface="+mn-lt"/>
                <a:ea typeface="+mn-ea"/>
                <a:cs typeface="+mn-cs"/>
              </a:rPr>
              <a:t>ome page:</a:t>
            </a:r>
            <a:r>
              <a:rPr lang="en-US" sz="1200" kern="1200" baseline="0" dirty="0">
                <a:solidFill>
                  <a:schemeClr val="tx1"/>
                </a:solidFill>
                <a:effectLst/>
                <a:latin typeface="+mn-lt"/>
                <a:ea typeface="+mn-ea"/>
                <a:cs typeface="+mn-cs"/>
              </a:rPr>
              <a:t> Who (RJWF), methods, etc.</a:t>
            </a:r>
            <a:endParaRPr lang="en-US" sz="1200" kern="120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625E11B-EB3B-455C-8FAE-613C315C805D}"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759132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Talking Points:</a:t>
            </a:r>
          </a:p>
          <a:p>
            <a:endParaRPr lang="en-US" dirty="0"/>
          </a:p>
          <a:p>
            <a:pPr marL="171450" indent="-171450">
              <a:buFont typeface="Arial" pitchFamily="34" charset="0"/>
              <a:buChar char="•"/>
            </a:pPr>
            <a:r>
              <a:rPr lang="en-US" dirty="0"/>
              <a:t>In this session you will find resources that will be useful tools for your work. Please also share about other tools where you’ve found useful evidence.</a:t>
            </a:r>
          </a:p>
          <a:p>
            <a:endParaRPr lang="en-US" dirty="0"/>
          </a:p>
          <a:p>
            <a:pPr marL="171450" indent="-171450">
              <a:buFont typeface="Arial" pitchFamily="34" charset="0"/>
              <a:buChar char="•"/>
            </a:pPr>
            <a:r>
              <a:rPr lang="en-US" dirty="0"/>
              <a:t>Once you know your audience and the disease or behavior you want to address, it is time to start the search for an evidence-based strategy that may already be available and can be adapted to fit your needs.</a:t>
            </a:r>
          </a:p>
          <a:p>
            <a:endParaRPr lang="en-US" dirty="0">
              <a:solidFill>
                <a:srgbClr val="FF0000"/>
              </a:solidFill>
            </a:endParaRPr>
          </a:p>
          <a:p>
            <a:pPr marL="171450" indent="-171450">
              <a:buFont typeface="Arial" pitchFamily="34" charset="0"/>
              <a:buChar char="•"/>
              <a:defRPr/>
            </a:pPr>
            <a:r>
              <a:rPr lang="en-US" dirty="0">
                <a:ea typeface="ＭＳ Ｐゴシック" charset="0"/>
                <a:cs typeface="ＭＳ Ｐゴシック" charset="0"/>
              </a:rPr>
              <a:t>We have defined evidence and talked about the importance of using evidence. Now we wi</a:t>
            </a:r>
            <a:r>
              <a:rPr lang="en-US" altLang="ja-JP" dirty="0">
                <a:ea typeface="ＭＳ Ｐゴシック" charset="0"/>
                <a:cs typeface="ＭＳ Ｐゴシック" charset="0"/>
              </a:rPr>
              <a:t>ll focus on </a:t>
            </a:r>
            <a:r>
              <a:rPr lang="en-US" dirty="0">
                <a:ea typeface="ＭＳ Ｐゴシック" charset="0"/>
                <a:cs typeface="ＭＳ Ｐゴシック" charset="0"/>
              </a:rPr>
              <a:t>how and where to find those evidence-based programs, policies and recommendations.</a:t>
            </a:r>
          </a:p>
          <a:p>
            <a:endParaRPr lang="en-US" dirty="0"/>
          </a:p>
        </p:txBody>
      </p:sp>
      <p:sp>
        <p:nvSpPr>
          <p:cNvPr id="5" name="Slide Number Placeholder 4"/>
          <p:cNvSpPr>
            <a:spLocks noGrp="1"/>
          </p:cNvSpPr>
          <p:nvPr>
            <p:ph type="sldNum" sz="quarter" idx="11"/>
          </p:nvPr>
        </p:nvSpPr>
        <p:spPr>
          <a:xfrm>
            <a:off x="3978136" y="8842036"/>
            <a:ext cx="3043344" cy="465455"/>
          </a:xfrm>
          <a:prstGeom prst="rect">
            <a:avLst/>
          </a:prstGeom>
        </p:spPr>
        <p:txBody>
          <a:bodyPr/>
          <a:lstStyle/>
          <a:p>
            <a:fld id="{EB425539-E251-4053-9A4D-8F8D7FFF5CE1}"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32854902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u="sng" dirty="0"/>
              <a:t>Talking Points:</a:t>
            </a:r>
          </a:p>
          <a:p>
            <a:endParaRPr lang="en-US"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US" dirty="0" err="1"/>
              <a:t>NOte</a:t>
            </a:r>
            <a:r>
              <a:rPr lang="en-US" dirty="0"/>
              <a:t> the </a:t>
            </a:r>
            <a:r>
              <a:rPr lang="en-US" kern="1200" dirty="0">
                <a:effectLst/>
                <a:latin typeface="+mn-lt"/>
                <a:ea typeface="+mn-ea"/>
                <a:cs typeface="+mn-cs"/>
              </a:rPr>
              <a:t>2</a:t>
            </a:r>
            <a:r>
              <a:rPr lang="en-US" kern="1200" baseline="30000" dirty="0">
                <a:effectLst/>
                <a:latin typeface="+mn-lt"/>
                <a:ea typeface="+mn-ea"/>
                <a:cs typeface="+mn-cs"/>
              </a:rPr>
              <a:t>nd</a:t>
            </a:r>
            <a:r>
              <a:rPr lang="en-US" kern="1200" baseline="0" dirty="0">
                <a:effectLst/>
                <a:latin typeface="+mn-lt"/>
                <a:ea typeface="+mn-ea"/>
                <a:cs typeface="+mn-cs"/>
              </a:rPr>
              <a:t> sentence: review </a:t>
            </a:r>
            <a:r>
              <a:rPr lang="en-US" dirty="0"/>
              <a:t>systematic reviews and also review unpublished</a:t>
            </a:r>
            <a:r>
              <a:rPr lang="en-US" kern="1200" baseline="0" dirty="0">
                <a:effectLst/>
                <a:latin typeface="+mn-lt"/>
                <a:ea typeface="+mn-ea"/>
                <a:cs typeface="+mn-cs"/>
              </a:rPr>
              <a:t> literature (called grey lit) in addition to systematic reviews.</a:t>
            </a:r>
            <a:r>
              <a:rPr lang="en-US" dirty="0"/>
              <a:t> </a:t>
            </a:r>
            <a:endParaRPr lang="en-US" baseline="0" dirty="0">
              <a:latin typeface="+mn-lt"/>
            </a:endParaRPr>
          </a:p>
          <a:p>
            <a:pPr marL="171450" indent="-171450">
              <a:buFont typeface="Arial" panose="020B0604020202020204" pitchFamily="34" charset="0"/>
              <a:buChar char="•"/>
            </a:pPr>
            <a:r>
              <a:rPr lang="en-US" kern="1200" baseline="0" dirty="0">
                <a:effectLst/>
                <a:latin typeface="+mn-lt"/>
                <a:ea typeface="+mn-ea"/>
                <a:cs typeface="+mn-cs"/>
              </a:rPr>
              <a:t>Grey literature could be white papers, briefs, reports – lots of organizations share evidence in that form vs. submitting papers for peer review.</a:t>
            </a:r>
            <a:r>
              <a:rPr lang="en-US" dirty="0"/>
              <a:t> </a:t>
            </a:r>
          </a:p>
          <a:p>
            <a:pPr marL="171450" indent="-171450">
              <a:buFont typeface="Arial" panose="020B0604020202020204" pitchFamily="34" charset="0"/>
              <a:buChar char="•"/>
            </a:pPr>
            <a:r>
              <a:rPr lang="en-US" dirty="0"/>
              <a:t>The methods here are not as rigorous as the Community Guide – There goal is to get the latest information out there quickly and they do a great job of it. </a:t>
            </a:r>
            <a:endParaRPr lang="en-US" dirty="0">
              <a:latin typeface="+mn-lt"/>
            </a:endParaRP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625E11B-EB3B-455C-8FAE-613C315C805D}"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006216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u="sng" dirty="0"/>
              <a:t>Talking Points:</a:t>
            </a:r>
          </a:p>
          <a:p>
            <a:pPr>
              <a:defRPr/>
            </a:pPr>
            <a:r>
              <a:rPr lang="en-US" b="1" dirty="0"/>
              <a:t>Note that the terms are different than we saw for the Community Guide and this is one of the challenges.</a:t>
            </a:r>
            <a:endParaRPr lang="en-US" b="1" baseline="0" dirty="0"/>
          </a:p>
          <a:p>
            <a:r>
              <a:rPr lang="en-US" b="1" baseline="0" dirty="0"/>
              <a:t>Ask the Audience: Why would you want to use a strategy that’s only expert opinion? </a:t>
            </a:r>
          </a:p>
          <a:p>
            <a:pPr marL="171450" indent="-171450">
              <a:buFont typeface="Arial" panose="020B0604020202020204" pitchFamily="34" charset="0"/>
              <a:buChar char="•"/>
            </a:pPr>
            <a:r>
              <a:rPr lang="en-US" b="0" baseline="0" dirty="0"/>
              <a:t>May be something that is emerging but the research has not caught up with the practice</a:t>
            </a:r>
            <a:r>
              <a:rPr lang="en-US" dirty="0"/>
              <a:t>.</a:t>
            </a:r>
            <a:r>
              <a:rPr lang="en-US" b="0" baseline="0" dirty="0"/>
              <a:t> Example is complete streets </a:t>
            </a:r>
            <a:r>
              <a:rPr lang="en-US" dirty="0"/>
              <a:t>policies </a:t>
            </a:r>
            <a:r>
              <a:rPr lang="en-US" b="0" baseline="0" dirty="0"/>
              <a:t>– experts </a:t>
            </a:r>
            <a:r>
              <a:rPr lang="en-US" dirty="0"/>
              <a:t>recommended that </a:t>
            </a:r>
            <a:r>
              <a:rPr lang="en-US" b="0" baseline="0" dirty="0"/>
              <a:t>this would help increase physical activity, but took several years to </a:t>
            </a:r>
            <a:r>
              <a:rPr lang="en-US" dirty="0"/>
              <a:t>start to </a:t>
            </a:r>
            <a:r>
              <a:rPr lang="en-US" b="0" baseline="0" dirty="0"/>
              <a:t>see </a:t>
            </a:r>
            <a:r>
              <a:rPr lang="en-US" dirty="0"/>
              <a:t>research findings that supported a connection between complete street policies and physical activity)</a:t>
            </a:r>
            <a:endParaRPr lang="en-US" b="1" baseline="0"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625E11B-EB3B-455C-8FAE-613C315C805D}"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627999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u="sng" dirty="0"/>
              <a:t>Talking Points:</a:t>
            </a:r>
          </a:p>
          <a:p>
            <a:endParaRPr lang="en-US" dirty="0"/>
          </a:p>
          <a:p>
            <a:pPr marL="171450" indent="-171450">
              <a:buFont typeface="Arial" panose="020B0604020202020204" pitchFamily="34" charset="0"/>
              <a:buChar char="•"/>
            </a:pPr>
            <a:r>
              <a:rPr lang="en-US" dirty="0"/>
              <a:t>Browse All Policies &amp;</a:t>
            </a:r>
            <a:r>
              <a:rPr lang="en-US" baseline="0" dirty="0"/>
              <a:t> Programs from home page</a:t>
            </a:r>
          </a:p>
          <a:p>
            <a:pPr marL="171450" indent="-171450">
              <a:buFont typeface="Arial" panose="020B0604020202020204" pitchFamily="34" charset="0"/>
              <a:buChar char="•"/>
            </a:pPr>
            <a:endParaRPr lang="en-US" baseline="0" dirty="0"/>
          </a:p>
          <a:p>
            <a:pPr marL="171450" indent="-171450">
              <a:buFont typeface="Arial" panose="020B0604020202020204" pitchFamily="34" charset="0"/>
              <a:buChar char="•"/>
            </a:pPr>
            <a:r>
              <a:rPr lang="en-US" baseline="0" dirty="0"/>
              <a:t>Also note New Policies &amp; Programs – these are released within the past 30 days so very current</a:t>
            </a: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625E11B-EB3B-455C-8FAE-613C315C805D}"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709794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u="sng" dirty="0"/>
              <a:t>Talking Points:</a:t>
            </a:r>
          </a:p>
          <a:p>
            <a:pPr marL="171450" indent="-171450">
              <a:buFont typeface="Arial" panose="020B0604020202020204" pitchFamily="34" charset="0"/>
              <a:buChar char="•"/>
            </a:pPr>
            <a:r>
              <a:rPr lang="en-US" dirty="0"/>
              <a:t>Use</a:t>
            </a:r>
            <a:r>
              <a:rPr lang="en-US" baseline="0" dirty="0"/>
              <a:t> this link to access their webpage about </a:t>
            </a:r>
            <a:r>
              <a:rPr lang="en-US" dirty="0"/>
              <a:t>places for physical activity</a:t>
            </a:r>
            <a:r>
              <a:rPr lang="en-US" baseline="0" dirty="0"/>
              <a:t>.</a:t>
            </a:r>
            <a:r>
              <a:rPr lang="en-US" dirty="0"/>
              <a:t> </a:t>
            </a:r>
            <a:endParaRPr lang="en-US" baseline="0" dirty="0"/>
          </a:p>
          <a:p>
            <a:pPr marL="171450" indent="-171450">
              <a:buFont typeface="Arial" panose="020B0604020202020204" pitchFamily="34" charset="0"/>
              <a:buChar char="•"/>
            </a:pPr>
            <a:r>
              <a:rPr lang="en-US" baseline="0" dirty="0"/>
              <a:t>Note that the website references the Community Guide (CG) and also provides easy access to more recent systematic reviews that you can use to make the case that this strategy is evidence based. </a:t>
            </a:r>
            <a:r>
              <a:rPr lang="en-US" dirty="0"/>
              <a:t>When making a case for the evidence-base, cite both the </a:t>
            </a:r>
            <a:r>
              <a:rPr lang="en-US" dirty="0" err="1"/>
              <a:t>COmmunity</a:t>
            </a:r>
            <a:r>
              <a:rPr lang="en-US" dirty="0"/>
              <a:t> </a:t>
            </a:r>
            <a:r>
              <a:rPr lang="en-US" dirty="0" err="1"/>
              <a:t>GUide</a:t>
            </a:r>
            <a:r>
              <a:rPr lang="en-US" dirty="0"/>
              <a:t> and these more recent </a:t>
            </a:r>
            <a:r>
              <a:rPr lang="en-US" dirty="0" err="1"/>
              <a:t>webistes</a:t>
            </a:r>
            <a:r>
              <a:rPr lang="en-US" dirty="0"/>
              <a:t>. You can use this website to do this for many of the community guide sites.</a:t>
            </a:r>
            <a:endParaRPr lang="en-US" baseline="0" dirty="0"/>
          </a:p>
          <a:p>
            <a:pPr marL="171450" indent="-171450">
              <a:buFont typeface="Arial" panose="020B0604020202020204" pitchFamily="34" charset="0"/>
              <a:buChar char="•"/>
            </a:pPr>
            <a:r>
              <a:rPr lang="en-US" baseline="0" dirty="0"/>
              <a:t>Note also the implementation examples and the links to other websites that provide resources to support implementation of this strategy.</a:t>
            </a: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B425539-E251-4053-9A4D-8F8D7FFF5CE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913286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u="sng" dirty="0"/>
              <a:t>Talking Points:</a:t>
            </a:r>
          </a:p>
          <a:p>
            <a:pPr lvl="0">
              <a:buFont typeface="Arial" panose="020B0604020202020204" pitchFamily="34" charset="0"/>
              <a:buNone/>
              <a:defRPr/>
            </a:pPr>
            <a:r>
              <a:rPr lang="en-US" altLang="en-US" dirty="0">
                <a:latin typeface="Calibri" panose="020F0502020204030204" pitchFamily="34" charset="0"/>
                <a:ea typeface="MS PGothic" pitchFamily="34" charset="-128"/>
              </a:rPr>
              <a:t>Now</a:t>
            </a:r>
            <a:r>
              <a:rPr lang="en-US" altLang="en-US" baseline="0" dirty="0">
                <a:latin typeface="Calibri" panose="020F0502020204030204" pitchFamily="34" charset="0"/>
                <a:ea typeface="MS PGothic" pitchFamily="34" charset="-128"/>
              </a:rPr>
              <a:t> we are going to talk about sources of packaged programs</a:t>
            </a:r>
            <a:endParaRPr lang="en-US" altLang="en-US" dirty="0">
              <a:latin typeface="Calibri" panose="020F0502020204030204" pitchFamily="34" charset="0"/>
              <a:ea typeface="MS PGothic" pitchFamily="34" charset="-128"/>
            </a:endParaRPr>
          </a:p>
        </p:txBody>
      </p:sp>
      <p:sp>
        <p:nvSpPr>
          <p:cNvPr id="297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ＭＳ Ｐゴシック" panose="020B0600070205080204" pitchFamily="34" charset="-128"/>
              </a:defRPr>
            </a:lvl1pPr>
            <a:lvl2pPr marL="742950" indent="-285750">
              <a:defRPr sz="2400">
                <a:solidFill>
                  <a:schemeClr val="tx1"/>
                </a:solidFill>
                <a:latin typeface="Times" panose="02020603050405020304" pitchFamily="18" charset="0"/>
                <a:ea typeface="ＭＳ Ｐゴシック" panose="020B0600070205080204" pitchFamily="34" charset="-128"/>
              </a:defRPr>
            </a:lvl2pPr>
            <a:lvl3pPr marL="1143000" indent="-228600">
              <a:defRPr sz="2400">
                <a:solidFill>
                  <a:schemeClr val="tx1"/>
                </a:solidFill>
                <a:latin typeface="Times" panose="02020603050405020304" pitchFamily="18" charset="0"/>
                <a:ea typeface="ＭＳ Ｐゴシック" panose="020B0600070205080204" pitchFamily="34" charset="-128"/>
              </a:defRPr>
            </a:lvl3pPr>
            <a:lvl4pPr marL="1600200" indent="-228600">
              <a:defRPr sz="2400">
                <a:solidFill>
                  <a:schemeClr val="tx1"/>
                </a:solidFill>
                <a:latin typeface="Times" panose="02020603050405020304" pitchFamily="18" charset="0"/>
                <a:ea typeface="ＭＳ Ｐゴシック" panose="020B0600070205080204" pitchFamily="34" charset="-128"/>
              </a:defRPr>
            </a:lvl4pPr>
            <a:lvl5pPr marL="2057400" indent="-228600">
              <a:defRPr sz="24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fld id="{3B55C0B0-2622-4C04-AEC6-C493572C7827}" type="slidenum">
              <a:rPr lang="en-US" altLang="en-US" sz="1200" smtClean="0">
                <a:solidFill>
                  <a:srgbClr val="000000"/>
                </a:solidFill>
              </a:rPr>
              <a:pPr/>
              <a:t>24</a:t>
            </a:fld>
            <a:endParaRPr lang="en-US" altLang="en-US" sz="1200">
              <a:solidFill>
                <a:srgbClr val="000000"/>
              </a:solidFill>
            </a:endParaRPr>
          </a:p>
        </p:txBody>
      </p:sp>
    </p:spTree>
    <p:extLst>
      <p:ext uri="{BB962C8B-B14F-4D97-AF65-F5344CB8AC3E}">
        <p14:creationId xmlns:p14="http://schemas.microsoft.com/office/powerpoint/2010/main" val="18413458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itchFamily="34" charset="0"/>
              <a:buNone/>
            </a:pPr>
            <a:r>
              <a:rPr lang="en-US" b="1" u="sng" dirty="0"/>
              <a:t>Talking Points:</a:t>
            </a:r>
          </a:p>
          <a:p>
            <a:pPr marL="171450" indent="-171450">
              <a:buFont typeface="Arial" pitchFamily="34" charset="0"/>
              <a:buChar char="•"/>
            </a:pPr>
            <a:endParaRPr lang="en-US" dirty="0"/>
          </a:p>
          <a:p>
            <a:pPr marL="171450" indent="-171450">
              <a:buFont typeface="Arial" pitchFamily="34" charset="0"/>
              <a:buChar char="•"/>
            </a:pPr>
            <a:r>
              <a:rPr lang="en-US" dirty="0"/>
              <a:t>This next resource</a:t>
            </a:r>
            <a:r>
              <a:rPr lang="en-US" baseline="0" dirty="0"/>
              <a:t> is the Research-tested strategies Programs (RTIPS) website.  It is sponsored by National Cancer Institute and the Substance Abuse and Mental Health Services Administration.</a:t>
            </a:r>
          </a:p>
          <a:p>
            <a:pPr marL="171450" indent="-171450">
              <a:buFont typeface="Arial" pitchFamily="34" charset="0"/>
              <a:buChar char="•"/>
            </a:pPr>
            <a:endParaRPr lang="en-US" baseline="0" dirty="0"/>
          </a:p>
          <a:p>
            <a:pPr marL="171450" indent="-171450">
              <a:buFont typeface="Arial" pitchFamily="34" charset="0"/>
              <a:buChar char="•"/>
            </a:pPr>
            <a:r>
              <a:rPr lang="en-US" baseline="0" dirty="0"/>
              <a:t>It covers many cancer topics. The type of evidence available here are packaged evidence-based programs.</a:t>
            </a: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B425539-E251-4053-9A4D-8F8D7FFF5CE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093544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Arial"/>
              <a:buNone/>
            </a:pPr>
            <a:r>
              <a:rPr lang="en-US" b="1" u="sng" dirty="0">
                <a:latin typeface="Arial" charset="0"/>
              </a:rPr>
              <a:t>Ask the Audience:</a:t>
            </a:r>
          </a:p>
          <a:p>
            <a:pPr marL="0" indent="0">
              <a:buFont typeface="Arial"/>
              <a:buNone/>
            </a:pPr>
            <a:endParaRPr lang="en-US" dirty="0">
              <a:latin typeface="Arial" charset="0"/>
            </a:endParaRPr>
          </a:p>
          <a:p>
            <a:pPr marL="293894" indent="-293894">
              <a:buFont typeface="Arial"/>
              <a:buChar char="•"/>
            </a:pPr>
            <a:r>
              <a:rPr lang="en-US" b="1" dirty="0">
                <a:latin typeface="Arial" charset="0"/>
              </a:rPr>
              <a:t>Who here</a:t>
            </a:r>
            <a:r>
              <a:rPr lang="en-US" b="1" baseline="0" dirty="0">
                <a:latin typeface="Arial" charset="0"/>
              </a:rPr>
              <a:t> has </a:t>
            </a:r>
            <a:r>
              <a:rPr lang="en-US" b="1" dirty="0">
                <a:latin typeface="Arial" charset="0"/>
              </a:rPr>
              <a:t>heard of RTIPs?</a:t>
            </a:r>
          </a:p>
          <a:p>
            <a:pPr marL="293894" indent="-293894">
              <a:buFont typeface="Arial"/>
              <a:buChar char="•"/>
            </a:pPr>
            <a:endParaRPr lang="en-US" dirty="0">
              <a:latin typeface="Arial" charset="0"/>
            </a:endParaRPr>
          </a:p>
          <a:p>
            <a:pPr>
              <a:spcBef>
                <a:spcPct val="0"/>
              </a:spcBef>
            </a:pPr>
            <a:r>
              <a:rPr lang="en-US" dirty="0">
                <a:latin typeface="Arial" charset="0"/>
                <a:ea typeface="ＭＳ Ｐゴシック" pitchFamily="34" charset="-128"/>
              </a:rPr>
              <a:t>RTIPS from National Cancer</a:t>
            </a:r>
            <a:r>
              <a:rPr lang="en-US" baseline="0" dirty="0">
                <a:latin typeface="Arial" charset="0"/>
                <a:ea typeface="ＭＳ Ｐゴシック" pitchFamily="34" charset="-128"/>
              </a:rPr>
              <a:t> Institute</a:t>
            </a:r>
          </a:p>
          <a:p>
            <a:pPr marL="171450" indent="-171450">
              <a:spcBef>
                <a:spcPct val="0"/>
              </a:spcBef>
              <a:buFont typeface="Arial" panose="020B0604020202020204" pitchFamily="34" charset="0"/>
              <a:buChar char="•"/>
            </a:pPr>
            <a:r>
              <a:rPr lang="en-US" baseline="0" dirty="0">
                <a:latin typeface="Arial" charset="0"/>
                <a:ea typeface="ＭＳ Ｐゴシック" pitchFamily="34" charset="-128"/>
              </a:rPr>
              <a:t>Provides a lot of programs for behavioral health change</a:t>
            </a:r>
          </a:p>
          <a:p>
            <a:pPr marL="171450" indent="-171450">
              <a:spcBef>
                <a:spcPct val="0"/>
              </a:spcBef>
              <a:buFont typeface="Arial" panose="020B0604020202020204" pitchFamily="34" charset="0"/>
              <a:buChar char="•"/>
            </a:pPr>
            <a:r>
              <a:rPr lang="en-US" baseline="0" dirty="0">
                <a:latin typeface="Arial" charset="0"/>
                <a:ea typeface="ＭＳ Ｐゴシック" pitchFamily="34" charset="-128"/>
              </a:rPr>
              <a:t>There are 175+ programs (use strategies only in past 10 years)</a:t>
            </a:r>
          </a:p>
          <a:p>
            <a:pPr defTabSz="940460">
              <a:defRPr/>
            </a:pPr>
            <a:endParaRPr lang="en-US" dirty="0">
              <a:latin typeface="Arial" charset="0"/>
            </a:endParaRPr>
          </a:p>
          <a:p>
            <a:pPr defTabSz="940460">
              <a:defRPr/>
            </a:pPr>
            <a:r>
              <a:rPr lang="en-US" b="1" dirty="0">
                <a:latin typeface="Arial" charset="0"/>
              </a:rPr>
              <a:t>Criteria</a:t>
            </a:r>
          </a:p>
          <a:p>
            <a:pPr marL="171450" marR="0" indent="-171450" algn="l" defTabSz="94046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Who created the resource? Are they credible and relatively unbiased?</a:t>
            </a:r>
          </a:p>
          <a:p>
            <a:pPr marL="171450" marR="0" indent="-171450" algn="l" defTabSz="94046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171450" marR="0" indent="-171450" algn="l" defTabSz="94046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See</a:t>
            </a:r>
            <a:r>
              <a:rPr lang="en-US" baseline="0" dirty="0"/>
              <a:t> RTIPS Submission and review process: A guide for program developers to see their methods.</a:t>
            </a:r>
          </a:p>
          <a:p>
            <a:pPr marL="171450" marR="0" indent="-171450" algn="l" defTabSz="94046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aseline="0" dirty="0"/>
          </a:p>
          <a:p>
            <a:pPr marL="171450" marR="0" indent="-171450" algn="l" defTabSz="94046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Click on the strategy program links to start our search.</a:t>
            </a:r>
            <a:endParaRPr lang="en-US" dirty="0"/>
          </a:p>
          <a:p>
            <a:pPr defTabSz="940460">
              <a:defRPr/>
            </a:pPr>
            <a:endParaRPr lang="en-US" dirty="0">
              <a:latin typeface="Arial" charset="0"/>
            </a:endParaRP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B4606FB-CE6D-4B7E-A8F4-0735D50C0DF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2921527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marL="0" indent="0">
              <a:spcBef>
                <a:spcPct val="0"/>
              </a:spcBef>
              <a:buFont typeface="Arial" pitchFamily="34" charset="0"/>
              <a:buNone/>
            </a:pPr>
            <a:r>
              <a:rPr lang="en-US" b="1" u="sng" dirty="0">
                <a:ea typeface="ＭＳ Ｐゴシック" charset="0"/>
                <a:cs typeface="ＭＳ Ｐゴシック" charset="0"/>
              </a:rPr>
              <a:t>Talking Points:</a:t>
            </a:r>
          </a:p>
          <a:p>
            <a:pPr marL="171450" indent="-171450">
              <a:spcBef>
                <a:spcPct val="0"/>
              </a:spcBef>
              <a:buFont typeface="Arial" pitchFamily="34" charset="0"/>
              <a:buChar char="•"/>
            </a:pPr>
            <a:endParaRPr lang="en-US" dirty="0">
              <a:ea typeface="ＭＳ Ｐゴシック" charset="0"/>
              <a:cs typeface="ＭＳ Ｐゴシック" charset="0"/>
            </a:endParaRPr>
          </a:p>
          <a:p>
            <a:pPr marL="171450" indent="-171450">
              <a:spcBef>
                <a:spcPct val="0"/>
              </a:spcBef>
              <a:buFont typeface="Arial" pitchFamily="34" charset="0"/>
              <a:buChar char="•"/>
            </a:pPr>
            <a:r>
              <a:rPr lang="en-US" dirty="0">
                <a:ea typeface="ＭＳ Ｐゴシック" charset="0"/>
                <a:cs typeface="ＭＳ Ｐゴシック" charset="0"/>
              </a:rPr>
              <a:t>This</a:t>
            </a:r>
            <a:r>
              <a:rPr lang="en-US" baseline="0" dirty="0">
                <a:ea typeface="ＭＳ Ｐゴシック" charset="0"/>
                <a:cs typeface="ＭＳ Ｐゴシック" charset="0"/>
              </a:rPr>
              <a:t> is the search engine for RTIPs.</a:t>
            </a:r>
          </a:p>
          <a:p>
            <a:pPr marL="171450" indent="-171450">
              <a:spcBef>
                <a:spcPct val="0"/>
              </a:spcBef>
              <a:buFont typeface="Arial" pitchFamily="34" charset="0"/>
              <a:buChar char="•"/>
            </a:pPr>
            <a:endParaRPr lang="en-US" baseline="0" dirty="0">
              <a:ea typeface="ＭＳ Ｐゴシック" charset="0"/>
              <a:cs typeface="ＭＳ Ｐゴシック" charset="0"/>
            </a:endParaRPr>
          </a:p>
          <a:p>
            <a:pPr marL="171450" indent="-171450">
              <a:spcBef>
                <a:spcPct val="0"/>
              </a:spcBef>
              <a:buFont typeface="Arial" pitchFamily="34" charset="0"/>
              <a:buChar char="•"/>
            </a:pPr>
            <a:r>
              <a:rPr lang="en-US" dirty="0">
                <a:ea typeface="ＭＳ Ｐゴシック" charset="0"/>
                <a:cs typeface="ＭＳ Ｐゴシック" charset="0"/>
              </a:rPr>
              <a:t>RTIPs gives you a tool to refine your search and once you run that query on Colorectal cancer</a:t>
            </a:r>
            <a:r>
              <a:rPr lang="en-US" baseline="0" dirty="0">
                <a:ea typeface="ＭＳ Ｐゴシック" charset="0"/>
                <a:cs typeface="ＭＳ Ｐゴシック" charset="0"/>
              </a:rPr>
              <a:t> (CRC), for example, the list of</a:t>
            </a:r>
            <a:r>
              <a:rPr lang="en-US" dirty="0">
                <a:ea typeface="ＭＳ Ｐゴシック" charset="0"/>
                <a:cs typeface="ＭＳ Ｐゴシック" charset="0"/>
              </a:rPr>
              <a:t> possible programs is reduced to that</a:t>
            </a:r>
            <a:r>
              <a:rPr lang="en-US" baseline="0" dirty="0">
                <a:ea typeface="ＭＳ Ｐゴシック" charset="0"/>
                <a:cs typeface="ＭＳ Ｐゴシック" charset="0"/>
              </a:rPr>
              <a:t> that </a:t>
            </a:r>
            <a:r>
              <a:rPr lang="en-US" dirty="0">
                <a:ea typeface="ＭＳ Ｐゴシック" charset="0"/>
                <a:cs typeface="ＭＳ Ｐゴシック" charset="0"/>
              </a:rPr>
              <a:t>have a focus</a:t>
            </a:r>
            <a:r>
              <a:rPr lang="en-US" baseline="0" dirty="0">
                <a:ea typeface="ＭＳ Ｐゴシック" charset="0"/>
                <a:cs typeface="ＭＳ Ｐゴシック" charset="0"/>
              </a:rPr>
              <a:t> on CRC.  You could further narrow the search by clicking on items under setting or gender or race/ethnicity for example.</a:t>
            </a:r>
            <a:endParaRPr lang="en-US" dirty="0">
              <a:latin typeface="Calibri" charset="0"/>
            </a:endParaRPr>
          </a:p>
        </p:txBody>
      </p:sp>
      <p:sp>
        <p:nvSpPr>
          <p:cNvPr id="686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64124" indent="-293894">
              <a:defRPr>
                <a:solidFill>
                  <a:schemeClr val="tx1"/>
                </a:solidFill>
                <a:latin typeface="Calibri" charset="0"/>
                <a:ea typeface="ＭＳ Ｐゴシック" charset="0"/>
              </a:defRPr>
            </a:lvl2pPr>
            <a:lvl3pPr marL="1175576" indent="-235115">
              <a:defRPr>
                <a:solidFill>
                  <a:schemeClr val="tx1"/>
                </a:solidFill>
                <a:latin typeface="Calibri" charset="0"/>
                <a:ea typeface="ＭＳ Ｐゴシック" charset="0"/>
              </a:defRPr>
            </a:lvl3pPr>
            <a:lvl4pPr marL="1645806" indent="-235115">
              <a:defRPr>
                <a:solidFill>
                  <a:schemeClr val="tx1"/>
                </a:solidFill>
                <a:latin typeface="Calibri" charset="0"/>
                <a:ea typeface="ＭＳ Ｐゴシック" charset="0"/>
              </a:defRPr>
            </a:lvl4pPr>
            <a:lvl5pPr marL="2116036" indent="-235115">
              <a:defRPr>
                <a:solidFill>
                  <a:schemeClr val="tx1"/>
                </a:solidFill>
                <a:latin typeface="Calibri" charset="0"/>
                <a:ea typeface="ＭＳ Ｐゴシック" charset="0"/>
              </a:defRPr>
            </a:lvl5pPr>
            <a:lvl6pPr marL="2586266" indent="-235115" fontAlgn="base">
              <a:spcBef>
                <a:spcPct val="0"/>
              </a:spcBef>
              <a:spcAft>
                <a:spcPct val="0"/>
              </a:spcAft>
              <a:defRPr>
                <a:solidFill>
                  <a:schemeClr val="tx1"/>
                </a:solidFill>
                <a:latin typeface="Calibri" charset="0"/>
                <a:ea typeface="ＭＳ Ｐゴシック" charset="0"/>
              </a:defRPr>
            </a:lvl6pPr>
            <a:lvl7pPr marL="3056496" indent="-235115" fontAlgn="base">
              <a:spcBef>
                <a:spcPct val="0"/>
              </a:spcBef>
              <a:spcAft>
                <a:spcPct val="0"/>
              </a:spcAft>
              <a:defRPr>
                <a:solidFill>
                  <a:schemeClr val="tx1"/>
                </a:solidFill>
                <a:latin typeface="Calibri" charset="0"/>
                <a:ea typeface="ＭＳ Ｐゴシック" charset="0"/>
              </a:defRPr>
            </a:lvl7pPr>
            <a:lvl8pPr marL="3526727" indent="-235115" fontAlgn="base">
              <a:spcBef>
                <a:spcPct val="0"/>
              </a:spcBef>
              <a:spcAft>
                <a:spcPct val="0"/>
              </a:spcAft>
              <a:defRPr>
                <a:solidFill>
                  <a:schemeClr val="tx1"/>
                </a:solidFill>
                <a:latin typeface="Calibri" charset="0"/>
                <a:ea typeface="ＭＳ Ｐゴシック" charset="0"/>
              </a:defRPr>
            </a:lvl8pPr>
            <a:lvl9pPr marL="3996957" indent="-235115" fontAlgn="base">
              <a:spcBef>
                <a:spcPct val="0"/>
              </a:spcBef>
              <a:spcAft>
                <a:spcPct val="0"/>
              </a:spcAft>
              <a:defRPr>
                <a:solidFill>
                  <a:schemeClr val="tx1"/>
                </a:solidFill>
                <a:latin typeface="Calibri" charset="0"/>
                <a:ea typeface="ＭＳ Ｐゴシック" charset="0"/>
              </a:defRPr>
            </a:lvl9pPr>
          </a:lstStyle>
          <a:p>
            <a:fld id="{B328DDC4-8D6C-3B49-8F00-1A6E9F26032A}" type="slidenum">
              <a:rPr lang="en-US"/>
              <a:pPr/>
              <a:t>27</a:t>
            </a:fld>
            <a:endParaRPr lang="en-US" dirty="0"/>
          </a:p>
        </p:txBody>
      </p:sp>
    </p:spTree>
    <p:extLst>
      <p:ext uri="{BB962C8B-B14F-4D97-AF65-F5344CB8AC3E}">
        <p14:creationId xmlns:p14="http://schemas.microsoft.com/office/powerpoint/2010/main" val="4536973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marL="0" indent="0">
              <a:spcBef>
                <a:spcPct val="0"/>
              </a:spcBef>
              <a:buFont typeface="Arial" pitchFamily="34" charset="0"/>
              <a:buNone/>
            </a:pPr>
            <a:r>
              <a:rPr lang="en-US" b="1" u="sng" dirty="0">
                <a:latin typeface="Calibri" charset="0"/>
              </a:rPr>
              <a:t>Talking Points:</a:t>
            </a:r>
          </a:p>
          <a:p>
            <a:pPr marL="171450" indent="-171450">
              <a:spcBef>
                <a:spcPct val="0"/>
              </a:spcBef>
              <a:buFont typeface="Arial" pitchFamily="34" charset="0"/>
              <a:buChar char="•"/>
            </a:pPr>
            <a:endParaRPr lang="en-US" dirty="0">
              <a:latin typeface="Calibri" charset="0"/>
            </a:endParaRPr>
          </a:p>
          <a:p>
            <a:pPr marL="171450" indent="-171450">
              <a:spcBef>
                <a:spcPct val="0"/>
              </a:spcBef>
              <a:buFont typeface="Arial" pitchFamily="34" charset="0"/>
              <a:buChar char="•"/>
            </a:pPr>
            <a:r>
              <a:rPr lang="en-US" dirty="0">
                <a:latin typeface="Calibri" charset="0"/>
              </a:rPr>
              <a:t>Before submitting the colorectal cancer search it looks like we could have narrowed the search even further.  Had we searched on CRC and African Americans (AAs), the search would have yielded</a:t>
            </a:r>
            <a:r>
              <a:rPr lang="en-US" baseline="0" dirty="0">
                <a:latin typeface="Calibri" charset="0"/>
              </a:rPr>
              <a:t> only 4 results, those for which AAs were the target population. Including materials available on RTIPs yields only three results.  </a:t>
            </a:r>
            <a:endParaRPr lang="en-US" dirty="0">
              <a:latin typeface="Calibri" charset="0"/>
            </a:endParaRPr>
          </a:p>
        </p:txBody>
      </p:sp>
      <p:sp>
        <p:nvSpPr>
          <p:cNvPr id="696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64124" indent="-293894">
              <a:defRPr>
                <a:solidFill>
                  <a:schemeClr val="tx1"/>
                </a:solidFill>
                <a:latin typeface="Calibri" charset="0"/>
                <a:ea typeface="ＭＳ Ｐゴシック" charset="0"/>
              </a:defRPr>
            </a:lvl2pPr>
            <a:lvl3pPr marL="1175576" indent="-235115">
              <a:defRPr>
                <a:solidFill>
                  <a:schemeClr val="tx1"/>
                </a:solidFill>
                <a:latin typeface="Calibri" charset="0"/>
                <a:ea typeface="ＭＳ Ｐゴシック" charset="0"/>
              </a:defRPr>
            </a:lvl3pPr>
            <a:lvl4pPr marL="1645806" indent="-235115">
              <a:defRPr>
                <a:solidFill>
                  <a:schemeClr val="tx1"/>
                </a:solidFill>
                <a:latin typeface="Calibri" charset="0"/>
                <a:ea typeface="ＭＳ Ｐゴシック" charset="0"/>
              </a:defRPr>
            </a:lvl4pPr>
            <a:lvl5pPr marL="2116036" indent="-235115">
              <a:defRPr>
                <a:solidFill>
                  <a:schemeClr val="tx1"/>
                </a:solidFill>
                <a:latin typeface="Calibri" charset="0"/>
                <a:ea typeface="ＭＳ Ｐゴシック" charset="0"/>
              </a:defRPr>
            </a:lvl5pPr>
            <a:lvl6pPr marL="2586266" indent="-235115" fontAlgn="base">
              <a:spcBef>
                <a:spcPct val="0"/>
              </a:spcBef>
              <a:spcAft>
                <a:spcPct val="0"/>
              </a:spcAft>
              <a:defRPr>
                <a:solidFill>
                  <a:schemeClr val="tx1"/>
                </a:solidFill>
                <a:latin typeface="Calibri" charset="0"/>
                <a:ea typeface="ＭＳ Ｐゴシック" charset="0"/>
              </a:defRPr>
            </a:lvl6pPr>
            <a:lvl7pPr marL="3056496" indent="-235115" fontAlgn="base">
              <a:spcBef>
                <a:spcPct val="0"/>
              </a:spcBef>
              <a:spcAft>
                <a:spcPct val="0"/>
              </a:spcAft>
              <a:defRPr>
                <a:solidFill>
                  <a:schemeClr val="tx1"/>
                </a:solidFill>
                <a:latin typeface="Calibri" charset="0"/>
                <a:ea typeface="ＭＳ Ｐゴシック" charset="0"/>
              </a:defRPr>
            </a:lvl7pPr>
            <a:lvl8pPr marL="3526727" indent="-235115" fontAlgn="base">
              <a:spcBef>
                <a:spcPct val="0"/>
              </a:spcBef>
              <a:spcAft>
                <a:spcPct val="0"/>
              </a:spcAft>
              <a:defRPr>
                <a:solidFill>
                  <a:schemeClr val="tx1"/>
                </a:solidFill>
                <a:latin typeface="Calibri" charset="0"/>
                <a:ea typeface="ＭＳ Ｐゴシック" charset="0"/>
              </a:defRPr>
            </a:lvl8pPr>
            <a:lvl9pPr marL="3996957" indent="-235115" fontAlgn="base">
              <a:spcBef>
                <a:spcPct val="0"/>
              </a:spcBef>
              <a:spcAft>
                <a:spcPct val="0"/>
              </a:spcAft>
              <a:defRPr>
                <a:solidFill>
                  <a:schemeClr val="tx1"/>
                </a:solidFill>
                <a:latin typeface="Calibri" charset="0"/>
                <a:ea typeface="ＭＳ Ｐゴシック" charset="0"/>
              </a:defRPr>
            </a:lvl9pPr>
          </a:lstStyle>
          <a:p>
            <a:fld id="{BA4FE723-D054-8A40-A9DB-D57FC183F70D}" type="slidenum">
              <a:rPr lang="en-US"/>
              <a:pPr/>
              <a:t>28</a:t>
            </a:fld>
            <a:endParaRPr lang="en-US" dirty="0"/>
          </a:p>
        </p:txBody>
      </p:sp>
    </p:spTree>
    <p:extLst>
      <p:ext uri="{BB962C8B-B14F-4D97-AF65-F5344CB8AC3E}">
        <p14:creationId xmlns:p14="http://schemas.microsoft.com/office/powerpoint/2010/main" val="12942298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0659" name="Notes Placeholder 2"/>
          <p:cNvSpPr>
            <a:spLocks noGrp="1"/>
          </p:cNvSpPr>
          <p:nvPr>
            <p:ph type="body" idx="1"/>
          </p:nvPr>
        </p:nvSpPr>
        <p:spPr bwMode="auto">
          <a:xfrm>
            <a:off x="708660" y="4451985"/>
            <a:ext cx="5669280" cy="445035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indent="0">
              <a:spcBef>
                <a:spcPct val="0"/>
              </a:spcBef>
              <a:buFont typeface="Arial" pitchFamily="34" charset="0"/>
              <a:buNone/>
            </a:pPr>
            <a:r>
              <a:rPr lang="en-US" b="1" i="0" u="sng" dirty="0">
                <a:latin typeface="Calibri" charset="0"/>
              </a:rPr>
              <a:t>Criteria</a:t>
            </a:r>
          </a:p>
          <a:p>
            <a:pPr marL="171450" indent="-171450">
              <a:spcBef>
                <a:spcPct val="0"/>
              </a:spcBef>
              <a:buFont typeface="Arial" panose="020B0604020202020204" pitchFamily="34" charset="0"/>
              <a:buChar char="•"/>
            </a:pPr>
            <a:r>
              <a:rPr lang="en-US" b="0" i="1" dirty="0">
                <a:latin typeface="Calibri" charset="0"/>
              </a:rPr>
              <a:t> </a:t>
            </a:r>
            <a:r>
              <a:rPr lang="en-US" b="0" i="0" dirty="0">
                <a:latin typeface="Calibri" charset="0"/>
              </a:rPr>
              <a:t>Criteria</a:t>
            </a:r>
            <a:r>
              <a:rPr lang="en-US" b="0" i="0" baseline="0" dirty="0">
                <a:latin typeface="Calibri" charset="0"/>
              </a:rPr>
              <a:t> for rating – point out the RTIPs Scores. Research integrity relates to the design and execution of research testing the strategy. Unlike the Community Guide, they do look at size of benefits (strategy impact). </a:t>
            </a:r>
          </a:p>
          <a:p>
            <a:pPr marL="171450" indent="-171450">
              <a:spcBef>
                <a:spcPct val="0"/>
              </a:spcBef>
              <a:buFont typeface="Arial" panose="020B0604020202020204" pitchFamily="34" charset="0"/>
              <a:buChar char="•"/>
            </a:pPr>
            <a:r>
              <a:rPr lang="en-US" b="0" i="0" baseline="0" dirty="0">
                <a:latin typeface="Calibri" charset="0"/>
              </a:rPr>
              <a:t>Also look at how ready is for others to use (dissemination capability). Also note the RE-AIM criteria. Looks at evidence related to reach to intended population, adoption by providers and settings for which it was designed, and quality of implementation.  </a:t>
            </a:r>
          </a:p>
          <a:p>
            <a:pPr marL="171450" indent="-171450">
              <a:spcBef>
                <a:spcPct val="0"/>
              </a:spcBef>
              <a:buFont typeface="Arial" panose="020B0604020202020204" pitchFamily="34" charset="0"/>
              <a:buChar char="•"/>
            </a:pPr>
            <a:endParaRPr lang="en-US" b="1" i="0" baseline="0" dirty="0">
              <a:latin typeface="Calibri" charset="0"/>
            </a:endParaRPr>
          </a:p>
          <a:p>
            <a:pPr marL="0" indent="0">
              <a:spcBef>
                <a:spcPct val="0"/>
              </a:spcBef>
              <a:buFont typeface="Arial" panose="020B0604020202020204" pitchFamily="34" charset="0"/>
              <a:buNone/>
            </a:pPr>
            <a:r>
              <a:rPr lang="en-US" b="1" i="0" baseline="0" dirty="0">
                <a:latin typeface="Calibri" charset="0"/>
              </a:rPr>
              <a:t>Ask the audience:</a:t>
            </a:r>
          </a:p>
          <a:p>
            <a:pPr marL="171450" indent="-171450">
              <a:spcBef>
                <a:spcPct val="0"/>
              </a:spcBef>
              <a:buFont typeface="Arial" panose="020B0604020202020204" pitchFamily="34" charset="0"/>
              <a:buChar char="•"/>
            </a:pPr>
            <a:r>
              <a:rPr lang="en-US" b="0" i="0" baseline="0" dirty="0">
                <a:latin typeface="Calibri" charset="0"/>
              </a:rPr>
              <a:t>Is the information current? Look at date under purpose (2010). </a:t>
            </a:r>
          </a:p>
          <a:p>
            <a:pPr marL="0" indent="0">
              <a:spcBef>
                <a:spcPct val="0"/>
              </a:spcBef>
              <a:buFont typeface="Arial" panose="020B0604020202020204" pitchFamily="34" charset="0"/>
              <a:buNone/>
            </a:pPr>
            <a:endParaRPr lang="en-US" b="0" i="0" dirty="0">
              <a:latin typeface="Calibri" charset="0"/>
            </a:endParaRPr>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64124" indent="-293894">
              <a:defRPr>
                <a:solidFill>
                  <a:schemeClr val="tx1"/>
                </a:solidFill>
                <a:latin typeface="Calibri" charset="0"/>
                <a:ea typeface="ＭＳ Ｐゴシック" charset="0"/>
              </a:defRPr>
            </a:lvl2pPr>
            <a:lvl3pPr marL="1175576" indent="-235115">
              <a:defRPr>
                <a:solidFill>
                  <a:schemeClr val="tx1"/>
                </a:solidFill>
                <a:latin typeface="Calibri" charset="0"/>
                <a:ea typeface="ＭＳ Ｐゴシック" charset="0"/>
              </a:defRPr>
            </a:lvl3pPr>
            <a:lvl4pPr marL="1645806" indent="-235115">
              <a:defRPr>
                <a:solidFill>
                  <a:schemeClr val="tx1"/>
                </a:solidFill>
                <a:latin typeface="Calibri" charset="0"/>
                <a:ea typeface="ＭＳ Ｐゴシック" charset="0"/>
              </a:defRPr>
            </a:lvl4pPr>
            <a:lvl5pPr marL="2116036" indent="-235115">
              <a:defRPr>
                <a:solidFill>
                  <a:schemeClr val="tx1"/>
                </a:solidFill>
                <a:latin typeface="Calibri" charset="0"/>
                <a:ea typeface="ＭＳ Ｐゴシック" charset="0"/>
              </a:defRPr>
            </a:lvl5pPr>
            <a:lvl6pPr marL="2586266" indent="-235115" fontAlgn="base">
              <a:spcBef>
                <a:spcPct val="0"/>
              </a:spcBef>
              <a:spcAft>
                <a:spcPct val="0"/>
              </a:spcAft>
              <a:defRPr>
                <a:solidFill>
                  <a:schemeClr val="tx1"/>
                </a:solidFill>
                <a:latin typeface="Calibri" charset="0"/>
                <a:ea typeface="ＭＳ Ｐゴシック" charset="0"/>
              </a:defRPr>
            </a:lvl6pPr>
            <a:lvl7pPr marL="3056496" indent="-235115" fontAlgn="base">
              <a:spcBef>
                <a:spcPct val="0"/>
              </a:spcBef>
              <a:spcAft>
                <a:spcPct val="0"/>
              </a:spcAft>
              <a:defRPr>
                <a:solidFill>
                  <a:schemeClr val="tx1"/>
                </a:solidFill>
                <a:latin typeface="Calibri" charset="0"/>
                <a:ea typeface="ＭＳ Ｐゴシック" charset="0"/>
              </a:defRPr>
            </a:lvl7pPr>
            <a:lvl8pPr marL="3526727" indent="-235115" fontAlgn="base">
              <a:spcBef>
                <a:spcPct val="0"/>
              </a:spcBef>
              <a:spcAft>
                <a:spcPct val="0"/>
              </a:spcAft>
              <a:defRPr>
                <a:solidFill>
                  <a:schemeClr val="tx1"/>
                </a:solidFill>
                <a:latin typeface="Calibri" charset="0"/>
                <a:ea typeface="ＭＳ Ｐゴシック" charset="0"/>
              </a:defRPr>
            </a:lvl8pPr>
            <a:lvl9pPr marL="3996957" indent="-235115" fontAlgn="base">
              <a:spcBef>
                <a:spcPct val="0"/>
              </a:spcBef>
              <a:spcAft>
                <a:spcPct val="0"/>
              </a:spcAft>
              <a:defRPr>
                <a:solidFill>
                  <a:schemeClr val="tx1"/>
                </a:solidFill>
                <a:latin typeface="Calibri" charset="0"/>
                <a:ea typeface="ＭＳ Ｐゴシック" charset="0"/>
              </a:defRPr>
            </a:lvl9pPr>
          </a:lstStyle>
          <a:p>
            <a:fld id="{3302815C-67E7-4D40-B1BE-6F95BC2E1CFE}" type="slidenum">
              <a:rPr lang="en-US"/>
              <a:pPr/>
              <a:t>29</a:t>
            </a:fld>
            <a:endParaRPr lang="en-US" dirty="0"/>
          </a:p>
        </p:txBody>
      </p:sp>
    </p:spTree>
    <p:extLst>
      <p:ext uri="{BB962C8B-B14F-4D97-AF65-F5344CB8AC3E}">
        <p14:creationId xmlns:p14="http://schemas.microsoft.com/office/powerpoint/2010/main" val="34797835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Arial" pitchFamily="34" charset="0"/>
              <a:buNone/>
            </a:pPr>
            <a:r>
              <a:rPr lang="en-US" b="1" i="1" baseline="0" dirty="0"/>
              <a:t>*What we expect to accomplish during this session</a:t>
            </a:r>
          </a:p>
          <a:p>
            <a:pPr marL="0" indent="0">
              <a:buFont typeface="Arial" pitchFamily="34" charset="0"/>
              <a:buNone/>
            </a:pPr>
            <a:endParaRPr lang="en-US" b="1" i="1" baseline="0" dirty="0"/>
          </a:p>
          <a:p>
            <a:pPr marL="0" indent="0">
              <a:buFont typeface="Arial" pitchFamily="34" charset="0"/>
              <a:buNone/>
            </a:pPr>
            <a:r>
              <a:rPr lang="en-US" b="1" i="1" baseline="0" dirty="0"/>
              <a:t>*Questions welcome throughout.</a:t>
            </a:r>
          </a:p>
          <a:p>
            <a:pPr marL="0" indent="0">
              <a:buFont typeface="Arial" pitchFamily="34" charset="0"/>
              <a:buNone/>
            </a:pPr>
            <a:endParaRPr lang="en-US" baseline="0" dirty="0"/>
          </a:p>
          <a:p>
            <a:pPr marL="171450" indent="-171450">
              <a:buFont typeface="Arial" pitchFamily="34" charset="0"/>
              <a:buChar char="•"/>
            </a:pPr>
            <a:endParaRPr lang="en-US" dirty="0"/>
          </a:p>
          <a:p>
            <a:endParaRPr lang="en-US" dirty="0"/>
          </a:p>
          <a:p>
            <a:pPr marL="171450" indent="-17145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EB425539-E251-4053-9A4D-8F8D7FFF5CE1}" type="slidenum">
              <a:rPr lang="en-US" smtClean="0"/>
              <a:pPr/>
              <a:t>3</a:t>
            </a:fld>
            <a:endParaRPr lang="en-US" dirty="0"/>
          </a:p>
        </p:txBody>
      </p:sp>
    </p:spTree>
    <p:extLst>
      <p:ext uri="{BB962C8B-B14F-4D97-AF65-F5344CB8AC3E}">
        <p14:creationId xmlns:p14="http://schemas.microsoft.com/office/powerpoint/2010/main" val="308915429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indent="0">
              <a:spcBef>
                <a:spcPct val="0"/>
              </a:spcBef>
              <a:buFont typeface="Arial" pitchFamily="34" charset="0"/>
              <a:buNone/>
            </a:pPr>
            <a:r>
              <a:rPr lang="en-US" b="1" u="sng" dirty="0">
                <a:latin typeface="Calibri" charset="0"/>
              </a:rPr>
              <a:t>Talking</a:t>
            </a:r>
            <a:r>
              <a:rPr lang="en-US" b="1" u="sng" baseline="0" dirty="0">
                <a:latin typeface="Calibri" charset="0"/>
              </a:rPr>
              <a:t> Points:</a:t>
            </a:r>
          </a:p>
          <a:p>
            <a:pPr marL="0" indent="0">
              <a:spcBef>
                <a:spcPct val="0"/>
              </a:spcBef>
              <a:buFont typeface="Arial" pitchFamily="34" charset="0"/>
              <a:buNone/>
            </a:pPr>
            <a:r>
              <a:rPr lang="en-US" b="1" u="sng" baseline="0" dirty="0">
                <a:latin typeface="Calibri" charset="0"/>
              </a:rPr>
              <a:t>Additional guidance on implementation</a:t>
            </a:r>
            <a:endParaRPr lang="en-US" b="1" u="sng" dirty="0">
              <a:latin typeface="Calibri" charset="0"/>
            </a:endParaRPr>
          </a:p>
          <a:p>
            <a:pPr marL="171450" indent="-171450">
              <a:spcBef>
                <a:spcPct val="0"/>
              </a:spcBef>
              <a:buFont typeface="Arial" pitchFamily="34" charset="0"/>
              <a:buChar char="•"/>
            </a:pPr>
            <a:endParaRPr lang="en-US" dirty="0">
              <a:latin typeface="Calibri" charset="0"/>
            </a:endParaRPr>
          </a:p>
          <a:p>
            <a:pPr marL="171450" indent="-171450">
              <a:spcBef>
                <a:spcPct val="0"/>
              </a:spcBef>
              <a:buFont typeface="Arial" pitchFamily="34" charset="0"/>
              <a:buChar char="•"/>
            </a:pPr>
            <a:r>
              <a:rPr lang="en-US" dirty="0">
                <a:latin typeface="Calibri" charset="0"/>
              </a:rPr>
              <a:t>For each RTIP, there is a page that provides basic information on that program such as its</a:t>
            </a:r>
            <a:r>
              <a:rPr lang="en-US" baseline="0" dirty="0">
                <a:latin typeface="Calibri" charset="0"/>
              </a:rPr>
              <a:t> descriptions, results, and what Community Guide Preventive Services strategy type that it represents.</a:t>
            </a:r>
            <a:endParaRPr lang="en-US" dirty="0">
              <a:latin typeface="Calibri" charset="0"/>
            </a:endParaRPr>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charset="0"/>
                <a:ea typeface="ＭＳ Ｐゴシック" charset="0"/>
              </a:defRPr>
            </a:lvl1pPr>
            <a:lvl2pPr marL="764124" indent="-293894">
              <a:defRPr>
                <a:solidFill>
                  <a:schemeClr val="tx1"/>
                </a:solidFill>
                <a:latin typeface="Calibri" charset="0"/>
                <a:ea typeface="ＭＳ Ｐゴシック" charset="0"/>
              </a:defRPr>
            </a:lvl2pPr>
            <a:lvl3pPr marL="1175576" indent="-235115">
              <a:defRPr>
                <a:solidFill>
                  <a:schemeClr val="tx1"/>
                </a:solidFill>
                <a:latin typeface="Calibri" charset="0"/>
                <a:ea typeface="ＭＳ Ｐゴシック" charset="0"/>
              </a:defRPr>
            </a:lvl3pPr>
            <a:lvl4pPr marL="1645806" indent="-235115">
              <a:defRPr>
                <a:solidFill>
                  <a:schemeClr val="tx1"/>
                </a:solidFill>
                <a:latin typeface="Calibri" charset="0"/>
                <a:ea typeface="ＭＳ Ｐゴシック" charset="0"/>
              </a:defRPr>
            </a:lvl4pPr>
            <a:lvl5pPr marL="2116036" indent="-235115">
              <a:defRPr>
                <a:solidFill>
                  <a:schemeClr val="tx1"/>
                </a:solidFill>
                <a:latin typeface="Calibri" charset="0"/>
                <a:ea typeface="ＭＳ Ｐゴシック" charset="0"/>
              </a:defRPr>
            </a:lvl5pPr>
            <a:lvl6pPr marL="2586266" indent="-235115" fontAlgn="base">
              <a:spcBef>
                <a:spcPct val="0"/>
              </a:spcBef>
              <a:spcAft>
                <a:spcPct val="0"/>
              </a:spcAft>
              <a:defRPr>
                <a:solidFill>
                  <a:schemeClr val="tx1"/>
                </a:solidFill>
                <a:latin typeface="Calibri" charset="0"/>
                <a:ea typeface="ＭＳ Ｐゴシック" charset="0"/>
              </a:defRPr>
            </a:lvl6pPr>
            <a:lvl7pPr marL="3056496" indent="-235115" fontAlgn="base">
              <a:spcBef>
                <a:spcPct val="0"/>
              </a:spcBef>
              <a:spcAft>
                <a:spcPct val="0"/>
              </a:spcAft>
              <a:defRPr>
                <a:solidFill>
                  <a:schemeClr val="tx1"/>
                </a:solidFill>
                <a:latin typeface="Calibri" charset="0"/>
                <a:ea typeface="ＭＳ Ｐゴシック" charset="0"/>
              </a:defRPr>
            </a:lvl7pPr>
            <a:lvl8pPr marL="3526727" indent="-235115" fontAlgn="base">
              <a:spcBef>
                <a:spcPct val="0"/>
              </a:spcBef>
              <a:spcAft>
                <a:spcPct val="0"/>
              </a:spcAft>
              <a:defRPr>
                <a:solidFill>
                  <a:schemeClr val="tx1"/>
                </a:solidFill>
                <a:latin typeface="Calibri" charset="0"/>
                <a:ea typeface="ＭＳ Ｐゴシック" charset="0"/>
              </a:defRPr>
            </a:lvl8pPr>
            <a:lvl9pPr marL="3996957" indent="-235115" fontAlgn="base">
              <a:spcBef>
                <a:spcPct val="0"/>
              </a:spcBef>
              <a:spcAft>
                <a:spcPct val="0"/>
              </a:spcAft>
              <a:defRPr>
                <a:solidFill>
                  <a:schemeClr val="tx1"/>
                </a:solidFill>
                <a:latin typeface="Calibri" charset="0"/>
                <a:ea typeface="ＭＳ Ｐゴシック" charset="0"/>
              </a:defRPr>
            </a:lvl9pPr>
          </a:lstStyle>
          <a:p>
            <a:fld id="{3302815C-67E7-4D40-B1BE-6F95BC2E1CFE}" type="slidenum">
              <a:rPr lang="en-US"/>
              <a:pPr/>
              <a:t>30</a:t>
            </a:fld>
            <a:endParaRPr lang="en-US" dirty="0"/>
          </a:p>
        </p:txBody>
      </p:sp>
    </p:spTree>
    <p:extLst>
      <p:ext uri="{BB962C8B-B14F-4D97-AF65-F5344CB8AC3E}">
        <p14:creationId xmlns:p14="http://schemas.microsoft.com/office/powerpoint/2010/main" val="121664814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Rot="1" noChangeAspect="1" noChangeArrowheads="1" noTextEdit="1"/>
          </p:cNvSpPr>
          <p:nvPr>
            <p:ph type="sldImg"/>
          </p:nvPr>
        </p:nvSpPr>
        <p:spPr>
          <a:xfrm>
            <a:off x="1143000" y="685800"/>
            <a:ext cx="4572000" cy="3429000"/>
          </a:xfrm>
          <a:ln/>
        </p:spPr>
      </p:sp>
      <p:sp>
        <p:nvSpPr>
          <p:cNvPr id="1085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u="sng" dirty="0">
                <a:latin typeface="+mj-lt"/>
              </a:rPr>
              <a:t>Talking Points: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latin typeface="+mj-lt"/>
                <a:cs typeface="Arial" panose="020B0604020202020204" pitchFamily="34" charset="0"/>
              </a:rPr>
              <a:t>There are many different</a:t>
            </a:r>
            <a:r>
              <a:rPr lang="en-US" sz="1200" baseline="0" dirty="0">
                <a:latin typeface="+mj-lt"/>
                <a:cs typeface="Arial" panose="020B0604020202020204" pitchFamily="34" charset="0"/>
              </a:rPr>
              <a:t> sources of evidence, just remember organizations vary on criteria they use.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aseline="0" dirty="0">
                <a:latin typeface="+mj-lt"/>
                <a:cs typeface="Arial" panose="020B0604020202020204" pitchFamily="34" charset="0"/>
              </a:rPr>
              <a:t>Important to use list of questions we shared as you are going through a source of evidence.</a:t>
            </a:r>
            <a:endParaRPr lang="en-US" b="1" dirty="0">
              <a:latin typeface="Arial" charset="0"/>
            </a:endParaRPr>
          </a:p>
        </p:txBody>
      </p:sp>
    </p:spTree>
    <p:extLst>
      <p:ext uri="{BB962C8B-B14F-4D97-AF65-F5344CB8AC3E}">
        <p14:creationId xmlns:p14="http://schemas.microsoft.com/office/powerpoint/2010/main" val="389158587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Rot="1" noChangeAspect="1" noChangeArrowheads="1" noTextEdit="1"/>
          </p:cNvSpPr>
          <p:nvPr>
            <p:ph type="sldImg"/>
          </p:nvPr>
        </p:nvSpPr>
        <p:spPr>
          <a:xfrm>
            <a:off x="1143000" y="685800"/>
            <a:ext cx="4572000" cy="3429000"/>
          </a:xfrm>
          <a:ln/>
        </p:spPr>
      </p:sp>
      <p:sp>
        <p:nvSpPr>
          <p:cNvPr id="1085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u="sng" dirty="0">
                <a:latin typeface="+mj-lt"/>
              </a:rPr>
              <a:t>Talking Points: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latin typeface="+mj-lt"/>
                <a:cs typeface="Arial" panose="020B0604020202020204" pitchFamily="34" charset="0"/>
              </a:rPr>
              <a:t>There are many different</a:t>
            </a:r>
            <a:r>
              <a:rPr lang="en-US" sz="1200" baseline="0" dirty="0">
                <a:latin typeface="+mj-lt"/>
                <a:cs typeface="Arial" panose="020B0604020202020204" pitchFamily="34" charset="0"/>
              </a:rPr>
              <a:t> sources of evidence, just remember organizations vary on criteria they use.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aseline="0" dirty="0">
                <a:latin typeface="+mj-lt"/>
                <a:cs typeface="Arial" panose="020B0604020202020204" pitchFamily="34" charset="0"/>
              </a:rPr>
              <a:t>Important to use list of questions we shared as you are going through a source of evidence</a:t>
            </a:r>
            <a:endParaRPr lang="en-US" b="1" dirty="0">
              <a:latin typeface="Arial" charset="0"/>
            </a:endParaRPr>
          </a:p>
        </p:txBody>
      </p:sp>
    </p:spTree>
    <p:extLst>
      <p:ext uri="{BB962C8B-B14F-4D97-AF65-F5344CB8AC3E}">
        <p14:creationId xmlns:p14="http://schemas.microsoft.com/office/powerpoint/2010/main" val="381018753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Ask the Audience:</a:t>
            </a:r>
          </a:p>
          <a:p>
            <a:r>
              <a:rPr lang="en-US"/>
              <a:t>Do you have any questions?</a:t>
            </a:r>
            <a:endParaRPr lang="en-US" dirty="0"/>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B65CA0A1-9738-434D-BD52-E4B073A3D162}" type="slidenum">
              <a:rPr lang="en-US" smtClean="0"/>
              <a:pPr>
                <a:defRPr/>
              </a:pPr>
              <a:t>33</a:t>
            </a:fld>
            <a:endParaRPr lang="en-US"/>
          </a:p>
        </p:txBody>
      </p:sp>
    </p:spTree>
    <p:extLst>
      <p:ext uri="{BB962C8B-B14F-4D97-AF65-F5344CB8AC3E}">
        <p14:creationId xmlns:p14="http://schemas.microsoft.com/office/powerpoint/2010/main" val="20281670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Talking Points:</a:t>
            </a:r>
          </a:p>
          <a:p>
            <a:endParaRPr lang="en-US" dirty="0"/>
          </a:p>
          <a:p>
            <a:pPr marL="171450" indent="-171450">
              <a:buFont typeface="Arial" pitchFamily="34" charset="0"/>
              <a:buChar char="•"/>
            </a:pPr>
            <a:r>
              <a:rPr lang="en-US" dirty="0"/>
              <a:t>The benefits of using evidence are many – not</a:t>
            </a:r>
            <a:r>
              <a:rPr lang="en-US" baseline="0" dirty="0"/>
              <a:t> only does it help share and build upon what is working in public health, but it also adds credibility to your work (which is really important for various stakeholders, community members, and funders). </a:t>
            </a:r>
          </a:p>
          <a:p>
            <a:pPr marL="171450" indent="-171450">
              <a:buFont typeface="Arial" pitchFamily="34" charset="0"/>
              <a:buChar char="•"/>
            </a:pPr>
            <a:r>
              <a:rPr lang="en-US" baseline="0" dirty="0"/>
              <a:t>To maintain this credibility it helps to cite the source of your strategies as you are working with partners and stakeholder. </a:t>
            </a: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625E11B-EB3B-455C-8FAE-613C315C805D}"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007547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u="sng" dirty="0"/>
              <a:t>Talking Points:</a:t>
            </a:r>
          </a:p>
          <a:p>
            <a:endParaRPr lang="en-US"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US" sz="1200" kern="1200" dirty="0">
                <a:solidFill>
                  <a:schemeClr val="tx1"/>
                </a:solidFill>
                <a:effectLst/>
                <a:latin typeface="+mn-lt"/>
                <a:ea typeface="+mn-ea"/>
                <a:cs typeface="+mn-cs"/>
              </a:rPr>
              <a:t>Here is a quote from</a:t>
            </a:r>
            <a:r>
              <a:rPr lang="en-US" sz="1200" kern="1200" baseline="0" dirty="0">
                <a:solidFill>
                  <a:schemeClr val="tx1"/>
                </a:solidFill>
                <a:effectLst/>
                <a:latin typeface="+mn-lt"/>
                <a:ea typeface="+mn-ea"/>
                <a:cs typeface="+mn-cs"/>
              </a:rPr>
              <a:t> a public health practitioner working in obesity.</a:t>
            </a:r>
          </a:p>
          <a:p>
            <a:pPr marL="171450" indent="-171450">
              <a:buFont typeface="Arial" panose="020B0604020202020204" pitchFamily="34" charset="0"/>
              <a:buChar char="•"/>
            </a:pPr>
            <a:r>
              <a:rPr lang="en-US" sz="1200" kern="1200" baseline="0" dirty="0">
                <a:solidFill>
                  <a:schemeClr val="tx1"/>
                </a:solidFill>
                <a:effectLst/>
                <a:latin typeface="+mn-lt"/>
                <a:ea typeface="+mn-ea"/>
                <a:cs typeface="+mn-cs"/>
              </a:rPr>
              <a:t>It’s easy to get overwhelmed with the various sources and amount of evidence. The goal of today’s session is to show you options of where to go and what to look for.</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625E11B-EB3B-455C-8FAE-613C315C805D}"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370731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a:xfrm>
            <a:off x="379413" y="4348163"/>
            <a:ext cx="6376987" cy="4586287"/>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2500" lnSpcReduction="10000"/>
          </a:bodyPr>
          <a:lstStyle/>
          <a:p>
            <a:pPr marL="0" marR="0" indent="0" algn="l" defTabSz="914400" rtl="0" eaLnBrk="0" fontAlgn="base" latinLnBrk="0" hangingPunct="0">
              <a:lnSpc>
                <a:spcPct val="100000"/>
              </a:lnSpc>
              <a:spcBef>
                <a:spcPts val="0"/>
              </a:spcBef>
              <a:spcAft>
                <a:spcPts val="0"/>
              </a:spcAft>
              <a:buClrTx/>
              <a:buSzTx/>
              <a:buFontTx/>
              <a:buNone/>
              <a:tabLst/>
              <a:defRPr/>
            </a:pPr>
            <a:r>
              <a:rPr lang="en-US" b="1" u="sng" dirty="0"/>
              <a:t>Talking Points:</a:t>
            </a:r>
          </a:p>
          <a:p>
            <a:pPr>
              <a:spcBef>
                <a:spcPts val="0"/>
              </a:spcBef>
              <a:spcAft>
                <a:spcPts val="0"/>
              </a:spcAft>
              <a:defRPr/>
            </a:pPr>
            <a:r>
              <a:rPr lang="en-US" altLang="en-US" sz="1100" dirty="0">
                <a:cs typeface="Arial" panose="020B0604020202020204" pitchFamily="34" charset="0"/>
              </a:rPr>
              <a:t>Evidence to guide practice can be derived from different types of research as</a:t>
            </a:r>
            <a:r>
              <a:rPr lang="en-US" altLang="en-US" sz="1100" baseline="0" dirty="0">
                <a:cs typeface="Arial" panose="020B0604020202020204" pitchFamily="34" charset="0"/>
              </a:rPr>
              <a:t> well as </a:t>
            </a:r>
            <a:r>
              <a:rPr lang="en-US" altLang="en-US" sz="1100" dirty="0">
                <a:cs typeface="Arial" panose="020B0604020202020204" pitchFamily="34" charset="0"/>
              </a:rPr>
              <a:t>practical experience. Health professionals make decisions based on various types of evidence, spanning the spectrum from more subjective evidence—such as their direct experience with the populations they work with—to more objective sources of evidence—including the results of well-designed research studies.</a:t>
            </a:r>
          </a:p>
          <a:p>
            <a:pPr>
              <a:spcBef>
                <a:spcPts val="0"/>
              </a:spcBef>
              <a:spcAft>
                <a:spcPts val="0"/>
              </a:spcAft>
              <a:defRPr/>
            </a:pPr>
            <a:endParaRPr lang="en-US" altLang="en-US" sz="1100" dirty="0">
              <a:cs typeface="Arial" panose="020B0604020202020204" pitchFamily="34" charset="0"/>
            </a:endParaRPr>
          </a:p>
          <a:p>
            <a:pPr marL="171450" indent="-171450">
              <a:spcBef>
                <a:spcPts val="0"/>
              </a:spcBef>
              <a:spcAft>
                <a:spcPts val="0"/>
              </a:spcAft>
              <a:buFont typeface="Arial" panose="020B0604020202020204" pitchFamily="34" charset="0"/>
              <a:buChar char="•"/>
              <a:defRPr/>
            </a:pPr>
            <a:r>
              <a:rPr lang="en-US" altLang="en-US" b="0" dirty="0">
                <a:cs typeface="Arial" panose="020B0604020202020204" pitchFamily="34" charset="0"/>
              </a:rPr>
              <a:t>Systematic Reviews</a:t>
            </a:r>
            <a:r>
              <a:rPr lang="en-US" altLang="en-US" b="0" baseline="0" dirty="0">
                <a:cs typeface="Arial" panose="020B0604020202020204" pitchFamily="34" charset="0"/>
              </a:rPr>
              <a:t> are </a:t>
            </a:r>
            <a:r>
              <a:rPr lang="en-US" altLang="en-US" b="0" dirty="0">
                <a:cs typeface="Arial" panose="020B0604020202020204" pitchFamily="34" charset="0"/>
              </a:rPr>
              <a:t>generated by a team of researchers and practitioners who examine methods and findings of multiple, rigorously conducted studies to summarize evidence </a:t>
            </a:r>
            <a:r>
              <a:rPr lang="en-US" altLang="en-US" dirty="0"/>
              <a:t>into recommendations for what works</a:t>
            </a:r>
            <a:r>
              <a:rPr lang="en-US" altLang="en-US" b="0" dirty="0">
                <a:cs typeface="Arial" panose="020B0604020202020204" pitchFamily="34" charset="0"/>
              </a:rPr>
              <a:t>, such as </a:t>
            </a:r>
            <a:r>
              <a:rPr lang="en-US" altLang="en-US" dirty="0"/>
              <a:t>recommendations related to worksite</a:t>
            </a:r>
            <a:r>
              <a:rPr lang="en-US" altLang="en-US" b="0" dirty="0">
                <a:cs typeface="Arial" panose="020B0604020202020204" pitchFamily="34" charset="0"/>
              </a:rPr>
              <a:t> wellness programs to reduce obesity. The Community Guide, </a:t>
            </a:r>
            <a:r>
              <a:rPr lang="en-SG" b="0" dirty="0"/>
              <a:t>a collection of evidence-based findings from the Community Preventive Services</a:t>
            </a:r>
            <a:r>
              <a:rPr lang="en-SG" b="0" baseline="0" dirty="0"/>
              <a:t> </a:t>
            </a:r>
            <a:r>
              <a:rPr lang="en-SG" b="0" dirty="0"/>
              <a:t>Task Force, </a:t>
            </a:r>
            <a:r>
              <a:rPr lang="en-US" altLang="en-US" b="0" dirty="0">
                <a:cs typeface="Arial" panose="020B0604020202020204" pitchFamily="34" charset="0"/>
              </a:rPr>
              <a:t>is one example. </a:t>
            </a:r>
          </a:p>
          <a:p>
            <a:pPr marL="171450" indent="-171450">
              <a:spcBef>
                <a:spcPts val="0"/>
              </a:spcBef>
              <a:spcAft>
                <a:spcPts val="0"/>
              </a:spcAft>
              <a:buFont typeface="Arial" panose="020B0604020202020204" pitchFamily="34" charset="0"/>
              <a:buChar char="•"/>
              <a:defRPr/>
            </a:pPr>
            <a:endParaRPr lang="en-US" altLang="en-US" sz="1100" b="0" dirty="0">
              <a:solidFill>
                <a:srgbClr val="FF00FF"/>
              </a:solidFill>
              <a:cs typeface="Arial" panose="020B0604020202020204" pitchFamily="34" charset="0"/>
            </a:endParaRPr>
          </a:p>
          <a:p>
            <a:pPr marL="171450" indent="-171450">
              <a:spcBef>
                <a:spcPts val="0"/>
              </a:spcBef>
              <a:spcAft>
                <a:spcPts val="0"/>
              </a:spcAft>
              <a:buFont typeface="Arial" panose="020B0604020202020204" pitchFamily="34" charset="0"/>
              <a:buChar char="•"/>
              <a:defRPr/>
            </a:pPr>
            <a:r>
              <a:rPr lang="en-US" altLang="en-US" sz="1100" b="0" dirty="0">
                <a:cs typeface="Arial" panose="020B0604020202020204" pitchFamily="34" charset="0"/>
              </a:rPr>
              <a:t>Research studies refer to individual studies that test the efficacy of a specific strategy</a:t>
            </a:r>
            <a:r>
              <a:rPr lang="en-US" altLang="en-US" sz="1100" b="0" baseline="0" dirty="0">
                <a:cs typeface="Arial" panose="020B0604020202020204" pitchFamily="34" charset="0"/>
              </a:rPr>
              <a:t>.  The results </a:t>
            </a:r>
            <a:r>
              <a:rPr lang="en-US" altLang="en-US" sz="1100" b="0" dirty="0">
                <a:cs typeface="Arial" panose="020B0604020202020204" pitchFamily="34" charset="0"/>
              </a:rPr>
              <a:t>might be packaged for dissemination or described in a peer-reviewed journal publication.</a:t>
            </a:r>
            <a:r>
              <a:rPr lang="en-US" altLang="en-US" sz="1100" b="0" dirty="0">
                <a:solidFill>
                  <a:srgbClr val="FF00FF"/>
                </a:solidFill>
                <a:cs typeface="Arial" panose="020B0604020202020204" pitchFamily="34" charset="0"/>
              </a:rPr>
              <a:t/>
            </a:r>
            <a:br>
              <a:rPr lang="en-US" altLang="en-US" sz="1100" b="0" dirty="0">
                <a:solidFill>
                  <a:srgbClr val="FF00FF"/>
                </a:solidFill>
                <a:cs typeface="Arial" panose="020B0604020202020204" pitchFamily="34" charset="0"/>
              </a:rPr>
            </a:br>
            <a:endParaRPr lang="en-US" altLang="en-US" sz="1100" b="0" dirty="0">
              <a:solidFill>
                <a:srgbClr val="FF00FF"/>
              </a:solidFill>
              <a:cs typeface="Arial" panose="020B0604020202020204" pitchFamily="34" charset="0"/>
            </a:endParaRPr>
          </a:p>
          <a:p>
            <a:pPr marL="171450" indent="-171450">
              <a:spcBef>
                <a:spcPts val="0"/>
              </a:spcBef>
              <a:spcAft>
                <a:spcPts val="0"/>
              </a:spcAft>
              <a:buFont typeface="Arial" panose="020B0604020202020204" pitchFamily="34" charset="0"/>
              <a:buChar char="•"/>
              <a:defRPr/>
            </a:pPr>
            <a:r>
              <a:rPr lang="en-US" altLang="en-US" sz="1100" b="0" dirty="0">
                <a:cs typeface="Arial" panose="020B0604020202020204" pitchFamily="34" charset="0"/>
              </a:rPr>
              <a:t>Practitioner reports of implementation: include reports on the findings of an evaluation of a strategy.  As a practitioner, this could also be your own program evaluation. These might be shared through reports, briefs, or success stories.</a:t>
            </a:r>
            <a:r>
              <a:rPr lang="en-US" altLang="en-US" sz="1100" b="0" dirty="0">
                <a:solidFill>
                  <a:srgbClr val="FF00FF"/>
                </a:solidFill>
                <a:cs typeface="Arial" panose="020B0604020202020204" pitchFamily="34" charset="0"/>
              </a:rPr>
              <a:t/>
            </a:r>
            <a:br>
              <a:rPr lang="en-US" altLang="en-US" sz="1100" b="0" dirty="0">
                <a:solidFill>
                  <a:srgbClr val="FF00FF"/>
                </a:solidFill>
                <a:cs typeface="Arial" panose="020B0604020202020204" pitchFamily="34" charset="0"/>
              </a:rPr>
            </a:br>
            <a:endParaRPr lang="en-US" altLang="en-US" sz="1100" b="0" u="sng" dirty="0">
              <a:solidFill>
                <a:srgbClr val="FF00FF"/>
              </a:solidFill>
              <a:cs typeface="Arial" panose="020B0604020202020204" pitchFamily="34" charset="0"/>
            </a:endParaRPr>
          </a:p>
          <a:p>
            <a:pPr marL="171450" indent="-171450">
              <a:spcBef>
                <a:spcPts val="0"/>
              </a:spcBef>
              <a:spcAft>
                <a:spcPts val="0"/>
              </a:spcAft>
              <a:buFont typeface="Arial" panose="020B0604020202020204" pitchFamily="34" charset="0"/>
              <a:buChar char="•"/>
              <a:defRPr/>
            </a:pPr>
            <a:r>
              <a:rPr lang="en-US" altLang="en-US" sz="1100" b="0" dirty="0">
                <a:cs typeface="Arial" panose="020B0604020202020204" pitchFamily="34" charset="0"/>
              </a:rPr>
              <a:t>Expert opinion or personal experience: could be recommendations made by credible groups in support of strategies that have not yet been tested. An example of this is “Complete Street” policies, which are policies and design strategies that require streets to be planned, designed, operated, and maintained to be safe and convenient for all users regardless of their mode for transportation. Many credible experts recommend “Complete Street” policies, but it will take years for these strategies to be tested. You might also use personal experience. For example, you might have discovered that text message reminders are more effective than phone calls for reminding parents in your population to bring adolescents in for vaccinations.</a:t>
            </a:r>
          </a:p>
          <a:p>
            <a:pPr>
              <a:spcBef>
                <a:spcPts val="0"/>
              </a:spcBef>
              <a:spcAft>
                <a:spcPts val="0"/>
              </a:spcAft>
              <a:defRPr/>
            </a:pPr>
            <a:endParaRPr lang="en-US" altLang="en-US" sz="1100" dirty="0">
              <a:cs typeface="Arial" panose="020B0604020202020204" pitchFamily="34" charset="0"/>
            </a:endParaRPr>
          </a:p>
          <a:p>
            <a:pPr>
              <a:spcBef>
                <a:spcPts val="0"/>
              </a:spcBef>
              <a:spcAft>
                <a:spcPts val="0"/>
              </a:spcAft>
              <a:defRPr/>
            </a:pPr>
            <a:r>
              <a:rPr lang="en-US" altLang="en-US" sz="1100" dirty="0">
                <a:cs typeface="Arial" panose="020B0604020202020204" pitchFamily="34" charset="0"/>
              </a:rPr>
              <a:t>It is important to note that only the top two tiers—Systematic Reviews and Research Studies—are generally referred to as “evidence-based </a:t>
            </a:r>
            <a:r>
              <a:rPr lang="en-US" altLang="en-US" sz="1100" dirty="0" smtClean="0">
                <a:cs typeface="Arial" panose="020B0604020202020204" pitchFamily="34" charset="0"/>
              </a:rPr>
              <a:t>interventions”.</a:t>
            </a:r>
            <a:endParaRPr lang="en-US" altLang="en-US" sz="1100" dirty="0">
              <a:cs typeface="Arial" panose="020B0604020202020204" pitchFamily="34" charset="0"/>
            </a:endParaRPr>
          </a:p>
          <a:p>
            <a:pPr>
              <a:spcBef>
                <a:spcPts val="0"/>
              </a:spcBef>
              <a:spcAft>
                <a:spcPts val="0"/>
              </a:spcAft>
              <a:defRPr/>
            </a:pPr>
            <a:endParaRPr lang="en-US" altLang="en-US" dirty="0">
              <a:latin typeface="+mj-lt"/>
            </a:endParaRPr>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602CFF7-B079-4D35-87FB-CC86C6D4DA73}" type="slidenum">
              <a:rPr lang="en-US" altLang="en-US" smtClean="0">
                <a:latin typeface="Times" panose="02020603050405020304" pitchFamily="18" charset="0"/>
              </a:rPr>
              <a:pPr/>
              <a:t>6</a:t>
            </a:fld>
            <a:endParaRPr lang="en-US" altLang="en-US">
              <a:latin typeface="Times" panose="02020603050405020304" pitchFamily="18" charset="0"/>
            </a:endParaRPr>
          </a:p>
        </p:txBody>
      </p:sp>
    </p:spTree>
    <p:extLst>
      <p:ext uri="{BB962C8B-B14F-4D97-AF65-F5344CB8AC3E}">
        <p14:creationId xmlns:p14="http://schemas.microsoft.com/office/powerpoint/2010/main" val="15621079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Arial" pitchFamily="34" charset="0"/>
              <a:buNone/>
            </a:pPr>
            <a:r>
              <a:rPr lang="en-US" b="1" i="1" u="none" dirty="0"/>
              <a:t> </a:t>
            </a:r>
            <a:r>
              <a:rPr lang="en-US" b="1" u="sng" dirty="0"/>
              <a:t>Talking Points:</a:t>
            </a:r>
          </a:p>
          <a:p>
            <a:pPr marL="171450" indent="-171450">
              <a:buFont typeface="Arial" pitchFamily="34" charset="0"/>
              <a:buChar char="•"/>
            </a:pPr>
            <a:endParaRPr lang="en-US" dirty="0"/>
          </a:p>
          <a:p>
            <a:pPr marL="171450" indent="-171450">
              <a:buFont typeface="Arial" pitchFamily="34" charset="0"/>
              <a:buChar char="•"/>
            </a:pPr>
            <a:r>
              <a:rPr lang="en-US" dirty="0"/>
              <a:t>A number of resources</a:t>
            </a:r>
            <a:r>
              <a:rPr lang="en-US" baseline="0" dirty="0"/>
              <a:t> will be covered in this presentation.  We will not cover all resources that disseminate evidence-based program,</a:t>
            </a:r>
            <a:r>
              <a:rPr lang="en-US" dirty="0"/>
              <a:t> policy, or </a:t>
            </a:r>
            <a:r>
              <a:rPr lang="en-US" dirty="0" smtClean="0"/>
              <a:t>strategy</a:t>
            </a:r>
            <a:r>
              <a:rPr lang="en-US" baseline="0" dirty="0" smtClean="0"/>
              <a:t>.  </a:t>
            </a:r>
            <a:r>
              <a:rPr lang="en-US" baseline="0" dirty="0"/>
              <a:t>But, we will provide an overview of useful resources that are easily accessible.</a:t>
            </a:r>
          </a:p>
          <a:p>
            <a:pPr marL="171450" indent="-171450">
              <a:buFont typeface="Arial" pitchFamily="34" charset="0"/>
              <a:buChar char="•"/>
            </a:pPr>
            <a:endParaRPr lang="en-US" baseline="0" dirty="0"/>
          </a:p>
          <a:p>
            <a:pPr marL="0" indent="0">
              <a:buFont typeface="Arial" pitchFamily="34" charset="0"/>
              <a:buNone/>
            </a:pPr>
            <a:endParaRPr lang="en-US" baseline="0" dirty="0"/>
          </a:p>
        </p:txBody>
      </p:sp>
      <p:sp>
        <p:nvSpPr>
          <p:cNvPr id="4" name="Slide Number Placeholder 3"/>
          <p:cNvSpPr>
            <a:spLocks noGrp="1"/>
          </p:cNvSpPr>
          <p:nvPr>
            <p:ph type="sldNum" sz="quarter" idx="10"/>
          </p:nvPr>
        </p:nvSpPr>
        <p:spPr/>
        <p:txBody>
          <a:bodyPr/>
          <a:lstStyle/>
          <a:p>
            <a:fld id="{EB425539-E251-4053-9A4D-8F8D7FFF5CE1}" type="slidenum">
              <a:rPr lang="en-US" smtClean="0"/>
              <a:pPr/>
              <a:t>7</a:t>
            </a:fld>
            <a:endParaRPr lang="en-US" dirty="0"/>
          </a:p>
        </p:txBody>
      </p:sp>
    </p:spTree>
    <p:extLst>
      <p:ext uri="{BB962C8B-B14F-4D97-AF65-F5344CB8AC3E}">
        <p14:creationId xmlns:p14="http://schemas.microsoft.com/office/powerpoint/2010/main" val="21984822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en-US" altLang="en-US" b="1" u="sng" dirty="0">
                <a:latin typeface="Calibri" panose="020F0502020204030204" pitchFamily="34" charset="0"/>
                <a:ea typeface="MS PGothic" pitchFamily="34" charset="-128"/>
              </a:rPr>
              <a:t>Talking Points:</a:t>
            </a:r>
          </a:p>
          <a:p>
            <a:pPr>
              <a:defRPr/>
            </a:pPr>
            <a:endParaRPr lang="en-US" altLang="en-US" b="1" u="sng" dirty="0">
              <a:latin typeface="Calibri" panose="020F0502020204030204" pitchFamily="34" charset="0"/>
              <a:ea typeface="MS PGothic" pitchFamily="34" charset="-128"/>
            </a:endParaRPr>
          </a:p>
          <a:p>
            <a:pPr marL="171450" indent="-171450">
              <a:buFontTx/>
              <a:buChar char="•"/>
              <a:defRPr/>
            </a:pPr>
            <a:r>
              <a:rPr lang="en-US" altLang="en-US" dirty="0">
                <a:latin typeface="Calibri" panose="020F0502020204030204" pitchFamily="34" charset="0"/>
                <a:ea typeface="MS PGothic" pitchFamily="34" charset="-128"/>
              </a:rPr>
              <a:t>In the session</a:t>
            </a:r>
            <a:r>
              <a:rPr lang="en-US" altLang="en-US" baseline="0" dirty="0">
                <a:latin typeface="Calibri" panose="020F0502020204030204" pitchFamily="34" charset="0"/>
                <a:ea typeface="MS PGothic" pitchFamily="34" charset="-128"/>
              </a:rPr>
              <a:t> on “Defining Evidence” that you did as an online module prior to the workshop, you learned about </a:t>
            </a:r>
            <a:r>
              <a:rPr lang="en-US" altLang="ja-JP" dirty="0">
                <a:latin typeface="Calibri" panose="020F0502020204030204" pitchFamily="34" charset="0"/>
                <a:ea typeface="MS PGothic" pitchFamily="34" charset="-128"/>
              </a:rPr>
              <a:t>3 categories of evidence-based </a:t>
            </a:r>
            <a:r>
              <a:rPr lang="en-US" altLang="ja-JP" dirty="0" smtClean="0">
                <a:latin typeface="Calibri" panose="020F0502020204030204" pitchFamily="34" charset="0"/>
                <a:ea typeface="MS PGothic" pitchFamily="34" charset="-128"/>
              </a:rPr>
              <a:t>interventions: </a:t>
            </a:r>
            <a:r>
              <a:rPr lang="en-US" altLang="ja-JP" dirty="0">
                <a:latin typeface="Calibri" panose="020F0502020204030204" pitchFamily="34" charset="0"/>
                <a:ea typeface="MS PGothic" pitchFamily="34" charset="-128"/>
              </a:rPr>
              <a:t>Programs, Policies, and </a:t>
            </a:r>
            <a:r>
              <a:rPr lang="en-US" altLang="ja-JP" dirty="0" smtClean="0">
                <a:latin typeface="Calibri" panose="020F0502020204030204" pitchFamily="34" charset="0"/>
                <a:ea typeface="MS PGothic" pitchFamily="34" charset="-128"/>
              </a:rPr>
              <a:t>Strategies.</a:t>
            </a:r>
            <a:endParaRPr lang="en-US" altLang="ja-JP" dirty="0">
              <a:latin typeface="Calibri" panose="020F0502020204030204" pitchFamily="34" charset="0"/>
              <a:ea typeface="MS PGothic" pitchFamily="34" charset="-128"/>
            </a:endParaRPr>
          </a:p>
          <a:p>
            <a:pPr marL="628650" lvl="1" indent="-171450">
              <a:buFont typeface="Arial" panose="020B0604020202020204" pitchFamily="34" charset="0"/>
              <a:buChar char="•"/>
              <a:defRPr/>
            </a:pPr>
            <a:r>
              <a:rPr lang="en-US" altLang="en-US" dirty="0">
                <a:latin typeface="Calibri" panose="020F0502020204030204" pitchFamily="34" charset="0"/>
                <a:ea typeface="MS PGothic" pitchFamily="34" charset="-128"/>
              </a:rPr>
              <a:t>Packaged programs;</a:t>
            </a:r>
          </a:p>
          <a:p>
            <a:pPr marL="628650" lvl="1" indent="-171450">
              <a:buFont typeface="Arial" panose="020B0604020202020204" pitchFamily="34" charset="0"/>
              <a:buChar char="•"/>
              <a:defRPr/>
            </a:pPr>
            <a:r>
              <a:rPr lang="en-US" altLang="en-US" dirty="0">
                <a:latin typeface="Calibri" panose="020F0502020204030204" pitchFamily="34" charset="0"/>
                <a:ea typeface="MS PGothic" pitchFamily="34" charset="-128"/>
              </a:rPr>
              <a:t>Policies – at both public policy and at organizational levels;</a:t>
            </a:r>
          </a:p>
          <a:p>
            <a:pPr marL="628650" lvl="1" indent="-171450">
              <a:buFont typeface="Arial" panose="020B0604020202020204" pitchFamily="34" charset="0"/>
              <a:buChar char="•"/>
              <a:defRPr/>
            </a:pPr>
            <a:r>
              <a:rPr lang="en-US" altLang="en-US" dirty="0" smtClean="0">
                <a:latin typeface="Calibri" panose="020F0502020204030204" pitchFamily="34" charset="0"/>
                <a:ea typeface="MS PGothic" pitchFamily="34" charset="-128"/>
              </a:rPr>
              <a:t>Strategies, </a:t>
            </a:r>
            <a:r>
              <a:rPr lang="en-US" altLang="en-US" dirty="0">
                <a:latin typeface="Calibri" panose="020F0502020204030204" pitchFamily="34" charset="0"/>
                <a:ea typeface="MS PGothic" pitchFamily="34" charset="-128"/>
              </a:rPr>
              <a:t>primarily those derived from systematic reviews, such as the Community Guide.</a:t>
            </a:r>
          </a:p>
          <a:p>
            <a:pPr marL="457200" lvl="1" indent="0">
              <a:buFont typeface="Arial" panose="020B0604020202020204" pitchFamily="34" charset="0"/>
              <a:buNone/>
              <a:defRPr/>
            </a:pPr>
            <a:endParaRPr lang="en-US" altLang="en-US" dirty="0">
              <a:latin typeface="Calibri" panose="020F0502020204030204" pitchFamily="34" charset="0"/>
              <a:ea typeface="MS PGothic" pitchFamily="34" charset="-128"/>
            </a:endParaRPr>
          </a:p>
          <a:p>
            <a:pPr marL="0" lvl="0" indent="0">
              <a:buFont typeface="Arial" panose="020B0604020202020204" pitchFamily="34" charset="0"/>
              <a:buNone/>
              <a:defRPr/>
            </a:pPr>
            <a:r>
              <a:rPr lang="en-US" altLang="en-US" dirty="0">
                <a:latin typeface="Calibri" panose="020F0502020204030204" pitchFamily="34" charset="0"/>
                <a:ea typeface="MS PGothic" pitchFamily="34" charset="-128"/>
              </a:rPr>
              <a:t>In</a:t>
            </a:r>
            <a:r>
              <a:rPr lang="en-US" altLang="en-US" baseline="0" dirty="0">
                <a:latin typeface="Calibri" panose="020F0502020204030204" pitchFamily="34" charset="0"/>
                <a:ea typeface="MS PGothic" pitchFamily="34" charset="-128"/>
              </a:rPr>
              <a:t> this session, we are going to talk about sources of packaged programs and </a:t>
            </a:r>
            <a:r>
              <a:rPr lang="en-US" altLang="en-US" baseline="0" dirty="0" smtClean="0">
                <a:latin typeface="Calibri" panose="020F0502020204030204" pitchFamily="34" charset="0"/>
                <a:ea typeface="MS PGothic" pitchFamily="34" charset="-128"/>
              </a:rPr>
              <a:t>strategies.</a:t>
            </a:r>
            <a:endParaRPr lang="en-US" altLang="en-US" dirty="0">
              <a:latin typeface="Calibri" panose="020F0502020204030204" pitchFamily="34" charset="0"/>
              <a:ea typeface="MS PGothic" pitchFamily="34" charset="-128"/>
            </a:endParaRPr>
          </a:p>
          <a:p>
            <a:pPr lvl="1">
              <a:buFont typeface="Arial" panose="020B0604020202020204" pitchFamily="34" charset="0"/>
              <a:buNone/>
              <a:defRPr/>
            </a:pPr>
            <a:endParaRPr lang="en-US" altLang="en-US" dirty="0">
              <a:latin typeface="Calibri" panose="020F0502020204030204" pitchFamily="34" charset="0"/>
              <a:ea typeface="MS PGothic" pitchFamily="34" charset="-128"/>
            </a:endParaRPr>
          </a:p>
        </p:txBody>
      </p:sp>
      <p:sp>
        <p:nvSpPr>
          <p:cNvPr id="297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ＭＳ Ｐゴシック" panose="020B0600070205080204" pitchFamily="34" charset="-128"/>
              </a:defRPr>
            </a:lvl1pPr>
            <a:lvl2pPr marL="742950" indent="-285750">
              <a:defRPr sz="2400">
                <a:solidFill>
                  <a:schemeClr val="tx1"/>
                </a:solidFill>
                <a:latin typeface="Times" panose="02020603050405020304" pitchFamily="18" charset="0"/>
                <a:ea typeface="ＭＳ Ｐゴシック" panose="020B0600070205080204" pitchFamily="34" charset="-128"/>
              </a:defRPr>
            </a:lvl2pPr>
            <a:lvl3pPr marL="1143000" indent="-228600">
              <a:defRPr sz="2400">
                <a:solidFill>
                  <a:schemeClr val="tx1"/>
                </a:solidFill>
                <a:latin typeface="Times" panose="02020603050405020304" pitchFamily="18" charset="0"/>
                <a:ea typeface="ＭＳ Ｐゴシック" panose="020B0600070205080204" pitchFamily="34" charset="-128"/>
              </a:defRPr>
            </a:lvl3pPr>
            <a:lvl4pPr marL="1600200" indent="-228600">
              <a:defRPr sz="2400">
                <a:solidFill>
                  <a:schemeClr val="tx1"/>
                </a:solidFill>
                <a:latin typeface="Times" panose="02020603050405020304" pitchFamily="18" charset="0"/>
                <a:ea typeface="ＭＳ Ｐゴシック" panose="020B0600070205080204" pitchFamily="34" charset="-128"/>
              </a:defRPr>
            </a:lvl4pPr>
            <a:lvl5pPr marL="2057400" indent="-228600">
              <a:defRPr sz="24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fld id="{3B55C0B0-2622-4C04-AEC6-C493572C7827}" type="slidenum">
              <a:rPr lang="en-US" altLang="en-US" sz="1200" smtClean="0">
                <a:solidFill>
                  <a:srgbClr val="000000"/>
                </a:solidFill>
              </a:rPr>
              <a:pPr/>
              <a:t>8</a:t>
            </a:fld>
            <a:endParaRPr lang="en-US" altLang="en-US" sz="1200">
              <a:solidFill>
                <a:srgbClr val="000000"/>
              </a:solidFill>
            </a:endParaRPr>
          </a:p>
        </p:txBody>
      </p:sp>
    </p:spTree>
    <p:extLst>
      <p:ext uri="{BB962C8B-B14F-4D97-AF65-F5344CB8AC3E}">
        <p14:creationId xmlns:p14="http://schemas.microsoft.com/office/powerpoint/2010/main" val="28954240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a:xfrm>
            <a:off x="1143000" y="685800"/>
            <a:ext cx="4572000" cy="3429000"/>
          </a:xfrm>
          <a:ln/>
        </p:spPr>
      </p:sp>
      <p:sp>
        <p:nvSpPr>
          <p:cNvPr id="1064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i="1" dirty="0">
                <a:ea typeface="ＭＳ Ｐゴシック" charset="0"/>
                <a:cs typeface="ＭＳ Ｐゴシック" charset="0"/>
              </a:rPr>
              <a:t>Using the</a:t>
            </a:r>
            <a:r>
              <a:rPr lang="en-US" b="1" i="1" baseline="0" dirty="0">
                <a:ea typeface="ＭＳ Ｐゴシック" charset="0"/>
                <a:cs typeface="ＭＳ Ｐゴシック" charset="0"/>
              </a:rPr>
              <a:t> Scavenger Hunt </a:t>
            </a:r>
            <a:r>
              <a:rPr lang="en-US" b="1" i="0" baseline="0" dirty="0">
                <a:ea typeface="ＭＳ Ｐゴシック" charset="0"/>
                <a:cs typeface="ＭＳ Ｐゴシック" charset="0"/>
              </a:rPr>
              <a:t>Activity</a:t>
            </a:r>
          </a:p>
          <a:p>
            <a:pPr marL="0" marR="0" indent="0" algn="l" defTabSz="914400" rtl="0" eaLnBrk="1" fontAlgn="auto" latinLnBrk="0" hangingPunct="1">
              <a:lnSpc>
                <a:spcPct val="100000"/>
              </a:lnSpc>
              <a:spcBef>
                <a:spcPts val="0"/>
              </a:spcBef>
              <a:spcAft>
                <a:spcPts val="0"/>
              </a:spcAft>
              <a:buClrTx/>
              <a:buSzTx/>
              <a:buFontTx/>
              <a:buNone/>
              <a:tabLst/>
              <a:defRPr/>
            </a:pPr>
            <a:r>
              <a:rPr lang="en-US" b="1" i="0" baseline="0" dirty="0">
                <a:ea typeface="ＭＳ Ｐゴシック" charset="0"/>
                <a:cs typeface="ＭＳ Ｐゴシック" charset="0"/>
              </a:rPr>
              <a:t>*Can tailor depending on audience.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a:ea typeface="ＭＳ Ｐゴシック" charset="0"/>
              <a:cs typeface="ＭＳ Ｐゴシック"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1" u="sng" dirty="0">
                <a:ea typeface="ＭＳ Ｐゴシック" charset="0"/>
                <a:cs typeface="ＭＳ Ｐゴシック" charset="0"/>
              </a:rPr>
              <a:t>Activity</a:t>
            </a:r>
            <a:r>
              <a:rPr lang="en-US" b="1" u="sng" baseline="0" dirty="0">
                <a:ea typeface="ＭＳ Ｐゴシック" charset="0"/>
                <a:cs typeface="ＭＳ Ｐゴシック" charset="0"/>
              </a:rPr>
              <a:t> Instructions (5 minute discussion review):</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dirty="0">
                <a:ea typeface="ＭＳ Ｐゴシック" charset="0"/>
                <a:cs typeface="ＭＳ Ｐゴシック" charset="0"/>
              </a:rPr>
              <a:t>Spend time going back</a:t>
            </a:r>
            <a:r>
              <a:rPr lang="en-US" baseline="0" dirty="0">
                <a:ea typeface="ＭＳ Ｐゴシック" charset="0"/>
                <a:cs typeface="ＭＳ Ｐゴシック" charset="0"/>
              </a:rPr>
              <a:t> to review RTIPS and Community Guide</a:t>
            </a:r>
            <a:endParaRPr lang="en-US" dirty="0">
              <a:ea typeface="ＭＳ Ｐゴシック" charset="0"/>
              <a:cs typeface="ＭＳ Ｐゴシック" charset="0"/>
            </a:endParaRP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dirty="0">
                <a:ea typeface="ＭＳ Ｐゴシック" charset="0"/>
                <a:cs typeface="ＭＳ Ｐゴシック" charset="0"/>
              </a:rPr>
              <a:t>Will review some key questions – </a:t>
            </a:r>
          </a:p>
          <a:p>
            <a:pPr marL="171450" marR="0" indent="-17145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dirty="0">
              <a:ea typeface="ＭＳ Ｐゴシック" charset="0"/>
              <a:cs typeface="ＭＳ Ｐゴシック" charset="0"/>
            </a:endParaRP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dirty="0">
                <a:ea typeface="ＭＳ Ｐゴシック" charset="0"/>
                <a:cs typeface="ＭＳ Ｐゴシック" charset="0"/>
              </a:rPr>
              <a:t>1. Key differences</a:t>
            </a:r>
            <a:r>
              <a:rPr lang="en-US" baseline="0" dirty="0">
                <a:ea typeface="ＭＳ Ｐゴシック" charset="0"/>
                <a:cs typeface="ＭＳ Ｐゴシック" charset="0"/>
              </a:rPr>
              <a:t> between Community Guide and RTIPS – RTIPS includes interventions/programs (including materials), and is more clinically focused. Community Guide includes broad strategies. </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baseline="0" dirty="0">
                <a:ea typeface="ＭＳ Ｐゴシック" charset="0"/>
                <a:cs typeface="ＭＳ Ｐゴシック" charset="0"/>
              </a:rPr>
              <a:t>2. Similar in that they both use peer-reviewed journals for evidence. Both do not include strategies with evidence from the practice community.</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baseline="0" dirty="0">
                <a:ea typeface="ＭＳ Ｐゴシック" charset="0"/>
                <a:cs typeface="ＭＳ Ｐゴシック" charset="0"/>
              </a:rPr>
              <a:t>Many of </a:t>
            </a:r>
            <a:r>
              <a:rPr lang="en-US" baseline="0" dirty="0" smtClean="0">
                <a:ea typeface="ＭＳ Ｐゴシック" charset="0"/>
                <a:cs typeface="ＭＳ Ｐゴシック" charset="0"/>
              </a:rPr>
              <a:t>the </a:t>
            </a:r>
            <a:r>
              <a:rPr lang="en-US" baseline="0" dirty="0">
                <a:ea typeface="ＭＳ Ｐゴシック" charset="0"/>
                <a:cs typeface="ＭＳ Ｐゴシック" charset="0"/>
              </a:rPr>
              <a:t>programs in RTIPs are also directly linked to associated Community Guide </a:t>
            </a:r>
            <a:r>
              <a:rPr lang="en-US" baseline="0" dirty="0" smtClean="0">
                <a:ea typeface="ＭＳ Ｐゴシック" charset="0"/>
                <a:cs typeface="ＭＳ Ｐゴシック" charset="0"/>
              </a:rPr>
              <a:t>strategies. </a:t>
            </a:r>
            <a:endParaRPr lang="en-US" baseline="0" dirty="0">
              <a:ea typeface="ＭＳ Ｐゴシック" charset="0"/>
              <a:cs typeface="ＭＳ Ｐゴシック" charset="0"/>
            </a:endParaRPr>
          </a:p>
        </p:txBody>
      </p:sp>
      <p:sp>
        <p:nvSpPr>
          <p:cNvPr id="1065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35882" indent="-283032">
              <a:defRPr>
                <a:solidFill>
                  <a:schemeClr val="tx1"/>
                </a:solidFill>
                <a:latin typeface="Arial" charset="0"/>
              </a:defRPr>
            </a:lvl2pPr>
            <a:lvl3pPr marL="1132127" indent="-226426">
              <a:defRPr>
                <a:solidFill>
                  <a:schemeClr val="tx1"/>
                </a:solidFill>
                <a:latin typeface="Arial" charset="0"/>
              </a:defRPr>
            </a:lvl3pPr>
            <a:lvl4pPr marL="1584977" indent="-226426">
              <a:defRPr>
                <a:solidFill>
                  <a:schemeClr val="tx1"/>
                </a:solidFill>
                <a:latin typeface="Arial" charset="0"/>
              </a:defRPr>
            </a:lvl4pPr>
            <a:lvl5pPr marL="2037827" indent="-226426">
              <a:defRPr>
                <a:solidFill>
                  <a:schemeClr val="tx1"/>
                </a:solidFill>
                <a:latin typeface="Arial" charset="0"/>
              </a:defRPr>
            </a:lvl5pPr>
            <a:lvl6pPr marL="2490678" indent="-226426" eaLnBrk="0" fontAlgn="base" hangingPunct="0">
              <a:spcBef>
                <a:spcPct val="0"/>
              </a:spcBef>
              <a:spcAft>
                <a:spcPct val="0"/>
              </a:spcAft>
              <a:defRPr>
                <a:solidFill>
                  <a:schemeClr val="tx1"/>
                </a:solidFill>
                <a:latin typeface="Arial" charset="0"/>
              </a:defRPr>
            </a:lvl6pPr>
            <a:lvl7pPr marL="2943528" indent="-226426" eaLnBrk="0" fontAlgn="base" hangingPunct="0">
              <a:spcBef>
                <a:spcPct val="0"/>
              </a:spcBef>
              <a:spcAft>
                <a:spcPct val="0"/>
              </a:spcAft>
              <a:defRPr>
                <a:solidFill>
                  <a:schemeClr val="tx1"/>
                </a:solidFill>
                <a:latin typeface="Arial" charset="0"/>
              </a:defRPr>
            </a:lvl7pPr>
            <a:lvl8pPr marL="3396379" indent="-226426" eaLnBrk="0" fontAlgn="base" hangingPunct="0">
              <a:spcBef>
                <a:spcPct val="0"/>
              </a:spcBef>
              <a:spcAft>
                <a:spcPct val="0"/>
              </a:spcAft>
              <a:defRPr>
                <a:solidFill>
                  <a:schemeClr val="tx1"/>
                </a:solidFill>
                <a:latin typeface="Arial" charset="0"/>
              </a:defRPr>
            </a:lvl8pPr>
            <a:lvl9pPr marL="3849229" indent="-226426" eaLnBrk="0" fontAlgn="base" hangingPunct="0">
              <a:spcBef>
                <a:spcPct val="0"/>
              </a:spcBef>
              <a:spcAft>
                <a:spcPct val="0"/>
              </a:spcAft>
              <a:defRPr>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A372E838-EC5C-4630-A089-F8DFEA1C4D35}" type="slidenum">
              <a:rPr kumimoji="0" lang="en-US" sz="1200" b="0" i="0" u="none" strike="noStrike" kern="1200" cap="none" spc="0" normalizeH="0" baseline="0" noProof="0">
                <a:ln>
                  <a:noFill/>
                </a:ln>
                <a:solidFill>
                  <a:prstClr val="black"/>
                </a:solidFill>
                <a:effectLst/>
                <a:uLnTx/>
                <a:uFillTx/>
                <a:latin typeface="Calibri" pitchFamily="34" charset="0"/>
                <a:ea typeface="+mn-ea"/>
                <a:cs typeface="Arial" charset="0"/>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itchFamily="34" charset="0"/>
              <a:ea typeface="+mn-ea"/>
              <a:cs typeface="Arial" charset="0"/>
            </a:endParaRPr>
          </a:p>
        </p:txBody>
      </p:sp>
    </p:spTree>
    <p:extLst>
      <p:ext uri="{BB962C8B-B14F-4D97-AF65-F5344CB8AC3E}">
        <p14:creationId xmlns:p14="http://schemas.microsoft.com/office/powerpoint/2010/main" val="18325901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tags" Target="../tags/tag3.xml"/><Relationship Id="rId2" Type="http://schemas.openxmlformats.org/officeDocument/2006/relationships/slideMaster" Target="../slideMasters/slideMaster1.xml"/><Relationship Id="rId3" Type="http://schemas.openxmlformats.org/officeDocument/2006/relationships/image" Target="../media/image2.gif"/></Relationships>
</file>

<file path=ppt/slideLayouts/_rels/slideLayout10.xml.rels><?xml version="1.0" encoding="UTF-8" standalone="yes"?>
<Relationships xmlns="http://schemas.openxmlformats.org/package/2006/relationships"><Relationship Id="rId1" Type="http://schemas.openxmlformats.org/officeDocument/2006/relationships/tags" Target="../tags/tag12.xml"/><Relationship Id="rId2"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tags" Target="../tags/tag13.xml"/><Relationship Id="rId2"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tags" Target="../tags/tag14.xml"/><Relationship Id="rId2" Type="http://schemas.openxmlformats.org/officeDocument/2006/relationships/slideMaster" Target="../slideMasters/slideMaster1.xml"/><Relationship Id="rId3" Type="http://schemas.openxmlformats.org/officeDocument/2006/relationships/image" Target="../media/image3.gif"/></Relationships>
</file>

<file path=ppt/slideLayouts/_rels/slideLayout13.xml.rels><?xml version="1.0" encoding="UTF-8" standalone="yes"?>
<Relationships xmlns="http://schemas.openxmlformats.org/package/2006/relationships"><Relationship Id="rId1" Type="http://schemas.openxmlformats.org/officeDocument/2006/relationships/tags" Target="../tags/tag15.xml"/><Relationship Id="rId2" Type="http://schemas.openxmlformats.org/officeDocument/2006/relationships/slideMaster" Target="../slideMasters/slideMaster1.xml"/><Relationship Id="rId3" Type="http://schemas.openxmlformats.org/officeDocument/2006/relationships/image" Target="../media/image1.gif"/></Relationships>
</file>

<file path=ppt/slideLayouts/_rels/slideLayout14.xml.rels><?xml version="1.0" encoding="UTF-8" standalone="yes"?>
<Relationships xmlns="http://schemas.openxmlformats.org/package/2006/relationships"><Relationship Id="rId1" Type="http://schemas.openxmlformats.org/officeDocument/2006/relationships/tags" Target="../tags/tag16.xml"/><Relationship Id="rId2" Type="http://schemas.openxmlformats.org/officeDocument/2006/relationships/slideMaster" Target="../slideMasters/slideMaster1.xml"/><Relationship Id="rId3" Type="http://schemas.openxmlformats.org/officeDocument/2006/relationships/image" Target="../media/image4.gif"/></Relationships>
</file>

<file path=ppt/slideLayouts/_rels/slideLayout15.xml.rels><?xml version="1.0" encoding="UTF-8" standalone="yes"?>
<Relationships xmlns="http://schemas.openxmlformats.org/package/2006/relationships"><Relationship Id="rId1" Type="http://schemas.openxmlformats.org/officeDocument/2006/relationships/tags" Target="../tags/tag17.xml"/><Relationship Id="rId2" Type="http://schemas.openxmlformats.org/officeDocument/2006/relationships/slideMaster" Target="../slideMasters/slideMaster1.xml"/><Relationship Id="rId3" Type="http://schemas.openxmlformats.org/officeDocument/2006/relationships/image" Target="../media/image1.gif"/></Relationships>
</file>

<file path=ppt/slideLayouts/_rels/slideLayout16.xml.rels><?xml version="1.0" encoding="UTF-8" standalone="yes"?>
<Relationships xmlns="http://schemas.openxmlformats.org/package/2006/relationships"><Relationship Id="rId1" Type="http://schemas.openxmlformats.org/officeDocument/2006/relationships/tags" Target="../tags/tag18.xml"/><Relationship Id="rId2" Type="http://schemas.openxmlformats.org/officeDocument/2006/relationships/slideMaster" Target="../slideMasters/slideMaster1.xml"/><Relationship Id="rId3" Type="http://schemas.openxmlformats.org/officeDocument/2006/relationships/image" Target="../media/image1.gif"/></Relationships>
</file>

<file path=ppt/slideLayouts/_rels/slideLayout17.xml.rels><?xml version="1.0" encoding="UTF-8" standalone="yes"?>
<Relationships xmlns="http://schemas.openxmlformats.org/package/2006/relationships"><Relationship Id="rId1" Type="http://schemas.openxmlformats.org/officeDocument/2006/relationships/tags" Target="../tags/tag19.xml"/><Relationship Id="rId2" Type="http://schemas.openxmlformats.org/officeDocument/2006/relationships/slideMaster" Target="../slideMasters/slideMaster1.xml"/><Relationship Id="rId3" Type="http://schemas.openxmlformats.org/officeDocument/2006/relationships/image" Target="../media/image4.gif"/></Relationships>
</file>

<file path=ppt/slideLayouts/_rels/slideLayout18.xml.rels><?xml version="1.0" encoding="UTF-8" standalone="yes"?>
<Relationships xmlns="http://schemas.openxmlformats.org/package/2006/relationships"><Relationship Id="rId1" Type="http://schemas.openxmlformats.org/officeDocument/2006/relationships/tags" Target="../tags/tag20.xml"/><Relationship Id="rId2" Type="http://schemas.openxmlformats.org/officeDocument/2006/relationships/slideMaster" Target="../slideMasters/slideMaster1.xml"/><Relationship Id="rId3" Type="http://schemas.openxmlformats.org/officeDocument/2006/relationships/image" Target="../media/image4.gif"/></Relationships>
</file>

<file path=ppt/slideLayouts/_rels/slideLayout19.xml.rels><?xml version="1.0" encoding="UTF-8" standalone="yes"?>
<Relationships xmlns="http://schemas.openxmlformats.org/package/2006/relationships"><Relationship Id="rId1" Type="http://schemas.openxmlformats.org/officeDocument/2006/relationships/tags" Target="../tags/tag21.xml"/><Relationship Id="rId2" Type="http://schemas.openxmlformats.org/officeDocument/2006/relationships/slideMaster" Target="../slideMasters/slideMaster1.xml"/><Relationship Id="rId3" Type="http://schemas.openxmlformats.org/officeDocument/2006/relationships/image" Target="../media/image1.gif"/></Relationships>
</file>

<file path=ppt/slideLayouts/_rels/slideLayout2.xml.rels><?xml version="1.0" encoding="UTF-8" standalone="yes"?>
<Relationships xmlns="http://schemas.openxmlformats.org/package/2006/relationships"><Relationship Id="rId1" Type="http://schemas.openxmlformats.org/officeDocument/2006/relationships/tags" Target="../tags/tag4.xml"/><Relationship Id="rId2"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tags" Target="../tags/tag22.xml"/><Relationship Id="rId2" Type="http://schemas.openxmlformats.org/officeDocument/2006/relationships/slideMaster" Target="../slideMasters/slideMaster1.xml"/><Relationship Id="rId3" Type="http://schemas.openxmlformats.org/officeDocument/2006/relationships/image" Target="../media/image1.gif"/></Relationships>
</file>

<file path=ppt/slideLayouts/_rels/slideLayout21.xml.rels><?xml version="1.0" encoding="UTF-8" standalone="yes"?>
<Relationships xmlns="http://schemas.openxmlformats.org/package/2006/relationships"><Relationship Id="rId1" Type="http://schemas.openxmlformats.org/officeDocument/2006/relationships/tags" Target="../tags/tag23.xml"/><Relationship Id="rId2" Type="http://schemas.openxmlformats.org/officeDocument/2006/relationships/slideMaster" Target="../slideMasters/slideMaster1.xml"/><Relationship Id="rId3" Type="http://schemas.openxmlformats.org/officeDocument/2006/relationships/image" Target="../media/image5.gif"/></Relationships>
</file>

<file path=ppt/slideLayouts/_rels/slideLayout22.xml.rels><?xml version="1.0" encoding="UTF-8" standalone="yes"?>
<Relationships xmlns="http://schemas.openxmlformats.org/package/2006/relationships"><Relationship Id="rId1" Type="http://schemas.openxmlformats.org/officeDocument/2006/relationships/tags" Target="../tags/tag24.xml"/><Relationship Id="rId2"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tags" Target="../tags/tag5.xml"/><Relationship Id="rId2"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tags" Target="../tags/tag6.xml"/><Relationship Id="rId2"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tags" Target="../tags/tag7.xml"/><Relationship Id="rId2"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tags" Target="../tags/tag8.xml"/><Relationship Id="rId2"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tags" Target="../tags/tag9.xml"/><Relationship Id="rId2"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tags" Target="../tags/tag10.xml"/><Relationship Id="rId2"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tags" Target="../tags/tag11.xml"/><Relationship Id="rId2"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43000"/>
            <a:ext cx="7772400" cy="1698625"/>
          </a:xfrm>
        </p:spPr>
        <p:txBody>
          <a:bodyPr>
            <a:normAutofit/>
          </a:bodyPr>
          <a:lstStyle>
            <a:lvl1pPr>
              <a:defRPr sz="4000" b="1">
                <a:solidFill>
                  <a:schemeClr val="bg1"/>
                </a:solidFill>
                <a:latin typeface="Georgia" pitchFamily="18" charset="0"/>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custDataLst>
      <p:tags r:id="rId1"/>
    </p:custDataLst>
    <p:extLst>
      <p:ext uri="{BB962C8B-B14F-4D97-AF65-F5344CB8AC3E}">
        <p14:creationId xmlns:p14="http://schemas.microsoft.com/office/powerpoint/2010/main" val="2121759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b="1">
                <a:solidFill>
                  <a:schemeClr val="bg1"/>
                </a:solidFill>
                <a:latin typeface="Georgia" pitchFamily="18"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9034774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35600530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Title Slide">
    <p:bg>
      <p:bgPr>
        <a:blipFill rotWithShape="1">
          <a:blip r:embed="rId3"/>
          <a:stretch>
            <a:fillRect/>
          </a:stretch>
        </a:blipFill>
        <a:effectLst/>
      </p:bgPr>
    </p:bg>
    <p:spTree>
      <p:nvGrpSpPr>
        <p:cNvPr id="1" name=""/>
        <p:cNvGrpSpPr/>
        <p:nvPr/>
      </p:nvGrpSpPr>
      <p:grpSpPr>
        <a:xfrm>
          <a:off x="0" y="0"/>
          <a:ext cx="0" cy="0"/>
          <a:chOff x="0" y="0"/>
          <a:chExt cx="0" cy="0"/>
        </a:xfrm>
      </p:grpSpPr>
      <p:sp>
        <p:nvSpPr>
          <p:cNvPr id="12" name="Text Placeholder 11"/>
          <p:cNvSpPr>
            <a:spLocks noGrp="1"/>
          </p:cNvSpPr>
          <p:nvPr>
            <p:ph type="body" sz="quarter" idx="10" hasCustomPrompt="1"/>
          </p:nvPr>
        </p:nvSpPr>
        <p:spPr>
          <a:xfrm>
            <a:off x="990600" y="1169987"/>
            <a:ext cx="7543800" cy="1192213"/>
          </a:xfrm>
        </p:spPr>
        <p:txBody>
          <a:bodyPr wrap="square" anchor="ctr">
            <a:normAutofit/>
          </a:bodyPr>
          <a:lstStyle>
            <a:lvl1pPr marL="0" indent="0" algn="ctr">
              <a:spcAft>
                <a:spcPts val="0"/>
              </a:spcAft>
              <a:buNone/>
              <a:defRPr sz="4000" b="1" i="0" baseline="0">
                <a:solidFill>
                  <a:schemeClr val="bg1"/>
                </a:solidFill>
                <a:latin typeface="Georgia"/>
                <a:cs typeface="Georgia"/>
              </a:defRPr>
            </a:lvl1pPr>
          </a:lstStyle>
          <a:p>
            <a:pPr lvl="0"/>
            <a:r>
              <a:rPr lang="en-US" dirty="0"/>
              <a:t>Main Slide Title Font is 40pt Georgia regular</a:t>
            </a:r>
          </a:p>
        </p:txBody>
      </p:sp>
      <p:sp>
        <p:nvSpPr>
          <p:cNvPr id="3" name="Subtitle 2"/>
          <p:cNvSpPr>
            <a:spLocks noGrp="1"/>
          </p:cNvSpPr>
          <p:nvPr>
            <p:ph type="subTitle" idx="1" hasCustomPrompt="1"/>
          </p:nvPr>
        </p:nvSpPr>
        <p:spPr>
          <a:xfrm>
            <a:off x="990600" y="3009900"/>
            <a:ext cx="7772400" cy="1752600"/>
          </a:xfrm>
        </p:spPr>
        <p:txBody>
          <a:bodyPr>
            <a:normAutofit/>
          </a:bodyPr>
          <a:lstStyle>
            <a:lvl1pPr marL="0" indent="0" algn="ctr">
              <a:buNone/>
              <a:defRPr sz="2800" baseline="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Subtitle font is 28pt Arial regular</a:t>
            </a:r>
          </a:p>
        </p:txBody>
      </p:sp>
    </p:spTree>
    <p:custDataLst>
      <p:tags r:id="rId1"/>
    </p:custDataLst>
    <p:extLst>
      <p:ext uri="{BB962C8B-B14F-4D97-AF65-F5344CB8AC3E}">
        <p14:creationId xmlns:p14="http://schemas.microsoft.com/office/powerpoint/2010/main" val="35905417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Inside slide">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0" y="274638"/>
            <a:ext cx="8763000" cy="1143000"/>
          </a:xfrm>
          <a:prstGeom prst="rect">
            <a:avLst/>
          </a:prstGeom>
        </p:spPr>
        <p:txBody>
          <a:bodyPr vert="horz" lIns="91440" tIns="45720" rIns="91440" bIns="45720" rtlCol="0" anchor="ctr">
            <a:normAutofit/>
          </a:bodyPr>
          <a:lstStyle/>
          <a:p>
            <a:r>
              <a:rPr lang="en-US" dirty="0"/>
              <a:t>Click to edit Master title style</a:t>
            </a:r>
          </a:p>
        </p:txBody>
      </p:sp>
      <p:sp>
        <p:nvSpPr>
          <p:cNvPr id="5" name="Text Placeholder 2"/>
          <p:cNvSpPr>
            <a:spLocks noGrp="1"/>
          </p:cNvSpPr>
          <p:nvPr>
            <p:ph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2198249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Minimal footer graphic">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itle 3"/>
          <p:cNvSpPr>
            <a:spLocks noGrp="1"/>
          </p:cNvSpPr>
          <p:nvPr userDrawn="1">
            <p:ph type="title" idx="4294967295" hasCustomPrompt="1"/>
          </p:nvPr>
        </p:nvSpPr>
        <p:spPr>
          <a:xfrm>
            <a:off x="457200" y="2590800"/>
            <a:ext cx="8229600" cy="1143000"/>
          </a:xfrm>
        </p:spPr>
        <p:txBody>
          <a:bodyPr>
            <a:normAutofit/>
          </a:bodyPr>
          <a:lstStyle/>
          <a:p>
            <a:r>
              <a:rPr lang="en-US" sz="1000" dirty="0">
                <a:solidFill>
                  <a:srgbClr val="660099"/>
                </a:solidFill>
                <a:latin typeface="Arial"/>
                <a:cs typeface="Arial"/>
              </a:rPr>
              <a:t>( minimal slide for charts/graphs/etc )</a:t>
            </a:r>
            <a:endParaRPr lang="en-US" sz="1000" dirty="0"/>
          </a:p>
        </p:txBody>
      </p:sp>
    </p:spTree>
    <p:custDataLst>
      <p:tags r:id="rId1"/>
    </p:custDataLst>
    <p:extLst>
      <p:ext uri="{BB962C8B-B14F-4D97-AF65-F5344CB8AC3E}">
        <p14:creationId xmlns:p14="http://schemas.microsoft.com/office/powerpoint/2010/main" val="31065308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Inside slide">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0" y="274638"/>
            <a:ext cx="8763000" cy="1143000"/>
          </a:xfrm>
          <a:prstGeom prst="rect">
            <a:avLst/>
          </a:prstGeom>
        </p:spPr>
        <p:txBody>
          <a:bodyPr vert="horz" lIns="91440" tIns="45720" rIns="91440" bIns="45720" rtlCol="0" anchor="ctr">
            <a:normAutofit/>
          </a:bodyPr>
          <a:lstStyle/>
          <a:p>
            <a:r>
              <a:rPr lang="en-US" dirty="0"/>
              <a:t>Click to edit Master title style</a:t>
            </a:r>
          </a:p>
        </p:txBody>
      </p:sp>
      <p:sp>
        <p:nvSpPr>
          <p:cNvPr id="5" name="Text Placeholder 2"/>
          <p:cNvSpPr>
            <a:spLocks noGrp="1"/>
          </p:cNvSpPr>
          <p:nvPr>
            <p:ph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2518219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Inside slide">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0" y="274638"/>
            <a:ext cx="8763000" cy="1143000"/>
          </a:xfrm>
          <a:prstGeom prst="rect">
            <a:avLst/>
          </a:prstGeom>
        </p:spPr>
        <p:txBody>
          <a:bodyPr vert="horz" lIns="91440" tIns="45720" rIns="91440" bIns="45720" rtlCol="0" anchor="ctr">
            <a:normAutofit/>
          </a:bodyPr>
          <a:lstStyle/>
          <a:p>
            <a:r>
              <a:rPr lang="en-US" dirty="0"/>
              <a:t>Click to edit Master title style</a:t>
            </a:r>
          </a:p>
        </p:txBody>
      </p:sp>
      <p:sp>
        <p:nvSpPr>
          <p:cNvPr id="5" name="Text Placeholder 2"/>
          <p:cNvSpPr>
            <a:spLocks noGrp="1"/>
          </p:cNvSpPr>
          <p:nvPr>
            <p:ph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32822848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_Minimal footer graphic">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itle 3"/>
          <p:cNvSpPr>
            <a:spLocks noGrp="1"/>
          </p:cNvSpPr>
          <p:nvPr userDrawn="1">
            <p:ph type="title" idx="4294967295" hasCustomPrompt="1"/>
          </p:nvPr>
        </p:nvSpPr>
        <p:spPr>
          <a:xfrm>
            <a:off x="457200" y="2590800"/>
            <a:ext cx="8229600" cy="1143000"/>
          </a:xfrm>
        </p:spPr>
        <p:txBody>
          <a:bodyPr>
            <a:normAutofit/>
          </a:bodyPr>
          <a:lstStyle/>
          <a:p>
            <a:r>
              <a:rPr lang="en-US" sz="1000" dirty="0">
                <a:solidFill>
                  <a:srgbClr val="660099"/>
                </a:solidFill>
                <a:latin typeface="Arial"/>
                <a:cs typeface="Arial"/>
              </a:rPr>
              <a:t>( minimal slide for charts/graphs/etc )</a:t>
            </a:r>
            <a:endParaRPr lang="en-US" sz="1000" dirty="0"/>
          </a:p>
        </p:txBody>
      </p:sp>
    </p:spTree>
    <p:custDataLst>
      <p:tags r:id="rId1"/>
    </p:custDataLst>
    <p:extLst>
      <p:ext uri="{BB962C8B-B14F-4D97-AF65-F5344CB8AC3E}">
        <p14:creationId xmlns:p14="http://schemas.microsoft.com/office/powerpoint/2010/main" val="16590349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_Minimal footer graphic">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itle 3"/>
          <p:cNvSpPr>
            <a:spLocks noGrp="1"/>
          </p:cNvSpPr>
          <p:nvPr userDrawn="1">
            <p:ph type="title" idx="4294967295" hasCustomPrompt="1"/>
          </p:nvPr>
        </p:nvSpPr>
        <p:spPr>
          <a:xfrm>
            <a:off x="457200" y="2590800"/>
            <a:ext cx="8229600" cy="1143000"/>
          </a:xfrm>
        </p:spPr>
        <p:txBody>
          <a:bodyPr>
            <a:normAutofit/>
          </a:bodyPr>
          <a:lstStyle/>
          <a:p>
            <a:r>
              <a:rPr lang="en-US" sz="1000" dirty="0">
                <a:solidFill>
                  <a:srgbClr val="660099"/>
                </a:solidFill>
                <a:latin typeface="Arial"/>
                <a:cs typeface="Arial"/>
              </a:rPr>
              <a:t>( minimal slide for charts/graphs/etc )</a:t>
            </a:r>
            <a:endParaRPr lang="en-US" sz="1000" dirty="0"/>
          </a:p>
        </p:txBody>
      </p:sp>
    </p:spTree>
    <p:custDataLst>
      <p:tags r:id="rId1"/>
    </p:custDataLst>
    <p:extLst>
      <p:ext uri="{BB962C8B-B14F-4D97-AF65-F5344CB8AC3E}">
        <p14:creationId xmlns:p14="http://schemas.microsoft.com/office/powerpoint/2010/main" val="34102779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4_Inside slide">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0" y="274638"/>
            <a:ext cx="8763000" cy="1143000"/>
          </a:xfrm>
          <a:prstGeom prst="rect">
            <a:avLst/>
          </a:prstGeom>
        </p:spPr>
        <p:txBody>
          <a:bodyPr vert="horz" lIns="91440" tIns="45720" rIns="91440" bIns="45720" rtlCol="0" anchor="ctr">
            <a:normAutofit/>
          </a:bodyPr>
          <a:lstStyle/>
          <a:p>
            <a:r>
              <a:rPr lang="en-US" dirty="0"/>
              <a:t>Click to edit Master title style</a:t>
            </a:r>
          </a:p>
        </p:txBody>
      </p:sp>
      <p:sp>
        <p:nvSpPr>
          <p:cNvPr id="5" name="Text Placeholder 2"/>
          <p:cNvSpPr>
            <a:spLocks noGrp="1"/>
          </p:cNvSpPr>
          <p:nvPr>
            <p:ph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31072508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ctr">
              <a:defRPr sz="3800" b="0">
                <a:solidFill>
                  <a:schemeClr val="bg1"/>
                </a:solidFill>
                <a:latin typeface="Georgia" pitchFamily="18"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sz="2800">
                <a:latin typeface="Arial" pitchFamily="34" charset="0"/>
                <a:cs typeface="Arial" pitchFamily="34" charset="0"/>
              </a:defRPr>
            </a:lvl1pPr>
            <a:lvl2pPr>
              <a:defRPr sz="2600">
                <a:latin typeface="Arial" pitchFamily="34" charset="0"/>
                <a:cs typeface="Arial" pitchFamily="34" charset="0"/>
              </a:defRPr>
            </a:lvl2pPr>
            <a:lvl3pPr>
              <a:defRPr sz="2400"/>
            </a:lvl3pPr>
            <a:lvl4pPr>
              <a:defRPr sz="2000"/>
            </a:lvl4pPr>
            <a:lvl5pPr>
              <a:defRPr sz="2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33762655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5_Inside slide">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0" y="274638"/>
            <a:ext cx="8763000" cy="1143000"/>
          </a:xfrm>
          <a:prstGeom prst="rect">
            <a:avLst/>
          </a:prstGeom>
        </p:spPr>
        <p:txBody>
          <a:bodyPr vert="horz" lIns="91440" tIns="45720" rIns="91440" bIns="45720" rtlCol="0" anchor="ctr">
            <a:normAutofit/>
          </a:bodyPr>
          <a:lstStyle/>
          <a:p>
            <a:r>
              <a:rPr lang="en-US" dirty="0"/>
              <a:t>Click to edit Master title style</a:t>
            </a:r>
          </a:p>
        </p:txBody>
      </p:sp>
      <p:sp>
        <p:nvSpPr>
          <p:cNvPr id="5" name="Text Placeholder 2"/>
          <p:cNvSpPr>
            <a:spLocks noGrp="1"/>
          </p:cNvSpPr>
          <p:nvPr>
            <p:ph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10235752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4_Minimal footer graphic">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3" name="Title 3"/>
          <p:cNvSpPr>
            <a:spLocks noGrp="1"/>
          </p:cNvSpPr>
          <p:nvPr userDrawn="1">
            <p:ph type="title" idx="4294967295" hasCustomPrompt="1"/>
          </p:nvPr>
        </p:nvSpPr>
        <p:spPr>
          <a:xfrm>
            <a:off x="457200" y="2590800"/>
            <a:ext cx="8229600" cy="1143000"/>
          </a:xfrm>
        </p:spPr>
        <p:txBody>
          <a:bodyPr>
            <a:normAutofit/>
          </a:bodyPr>
          <a:lstStyle/>
          <a:p>
            <a:r>
              <a:rPr lang="en-US" sz="1000" dirty="0">
                <a:solidFill>
                  <a:srgbClr val="660099"/>
                </a:solidFill>
                <a:latin typeface="Arial"/>
                <a:cs typeface="Arial"/>
              </a:rPr>
              <a:t>( minimal slide for charts/graphs/etc )</a:t>
            </a:r>
            <a:endParaRPr lang="en-US" sz="1000" dirty="0"/>
          </a:p>
        </p:txBody>
      </p:sp>
    </p:spTree>
    <p:custDataLst>
      <p:tags r:id="rId1"/>
    </p:custDataLst>
    <p:extLst>
      <p:ext uri="{BB962C8B-B14F-4D97-AF65-F5344CB8AC3E}">
        <p14:creationId xmlns:p14="http://schemas.microsoft.com/office/powerpoint/2010/main" val="3096706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8763000" cy="1096962"/>
          </a:xfrm>
        </p:spPr>
        <p:txBody>
          <a:bodyPr>
            <a:normAutofit/>
          </a:bodyPr>
          <a:lstStyle>
            <a:lvl1pPr algn="ctr">
              <a:defRPr sz="3800" b="0">
                <a:solidFill>
                  <a:schemeClr val="bg1"/>
                </a:solidFill>
                <a:latin typeface="Georgia" pitchFamily="18" charset="0"/>
              </a:defRPr>
            </a:lvl1pPr>
          </a:lstStyle>
          <a:p>
            <a:r>
              <a:rPr lang="en-US"/>
              <a:t>Click to edit Master title style</a:t>
            </a:r>
            <a:endParaRPr lang="en-US" dirty="0"/>
          </a:p>
        </p:txBody>
      </p:sp>
    </p:spTree>
    <p:custDataLst>
      <p:tags r:id="rId1"/>
    </p:custDataLst>
    <p:extLst>
      <p:ext uri="{BB962C8B-B14F-4D97-AF65-F5344CB8AC3E}">
        <p14:creationId xmlns:p14="http://schemas.microsoft.com/office/powerpoint/2010/main" val="28329109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atin typeface="Georgia" pitchFamily="18" charset="0"/>
              </a:defRPr>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custDataLst>
      <p:tags r:id="rId1"/>
    </p:custDataLst>
    <p:extLst>
      <p:ext uri="{BB962C8B-B14F-4D97-AF65-F5344CB8AC3E}">
        <p14:creationId xmlns:p14="http://schemas.microsoft.com/office/powerpoint/2010/main" val="8988504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ctr">
              <a:defRPr sz="3800" b="0">
                <a:solidFill>
                  <a:schemeClr val="bg1"/>
                </a:solidFill>
                <a:latin typeface="Georgia" pitchFamily="18" charset="0"/>
              </a:defRPr>
            </a:lvl1p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normAutofit/>
          </a:bodyPr>
          <a:lstStyle>
            <a:lvl1pPr>
              <a:defRPr sz="1800">
                <a:latin typeface="Arial" pitchFamily="34" charset="0"/>
                <a:cs typeface="Arial" pitchFamily="34" charset="0"/>
              </a:defRPr>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normAutofit/>
          </a:bodyPr>
          <a:lstStyle>
            <a:lvl1pPr marL="342900" indent="-342900">
              <a:defRPr lang="en-US" sz="1800" kern="1200" dirty="0" smtClean="0">
                <a:solidFill>
                  <a:schemeClr val="tx1"/>
                </a:solidFill>
                <a:latin typeface="Arial" pitchFamily="34" charset="0"/>
                <a:ea typeface="+mn-ea"/>
                <a:cs typeface="Arial" pitchFamily="34" charset="0"/>
              </a:defRPr>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marL="342900" lvl="0" indent="-342900" algn="l" defTabSz="914400" rtl="0" eaLnBrk="1" latinLnBrk="0" hangingPunct="1">
              <a:spcBef>
                <a:spcPct val="20000"/>
              </a:spcBef>
              <a:buFont typeface="Arial" pitchFamily="34" charset="0"/>
              <a:buChar char="•"/>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5258681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ctr">
              <a:defRPr sz="3800" b="0">
                <a:solidFill>
                  <a:schemeClr val="bg1"/>
                </a:solidFill>
                <a:latin typeface="Georgia" pitchFamily="18" charset="0"/>
              </a:defRPr>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normAutofit/>
          </a:bodyPr>
          <a:lstStyle>
            <a:lvl1pPr marL="0" indent="0">
              <a:buNone/>
              <a:defRPr sz="2000" b="1">
                <a:latin typeface="Arial"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normAutofit/>
          </a:bodyPr>
          <a:lstStyle>
            <a:lvl1pPr>
              <a:defRPr sz="1800">
                <a:latin typeface="Arial" pitchFamily="34" charset="0"/>
                <a:cs typeface="Arial" pitchFamily="34" charset="0"/>
              </a:defRPr>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p:spPr>
        <p:txBody>
          <a:bodyPr anchor="b">
            <a:normAutofit/>
          </a:bodyPr>
          <a:lstStyle>
            <a:lvl1pPr marL="0" indent="0">
              <a:buNone/>
              <a:defRPr sz="2000" b="1">
                <a:latin typeface="Arial"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174875"/>
            <a:ext cx="4041775" cy="3951288"/>
          </a:xfrm>
        </p:spPr>
        <p:txBody>
          <a:bodyPr>
            <a:normAutofit/>
          </a:bodyPr>
          <a:lstStyle>
            <a:lvl1pPr>
              <a:defRPr sz="1800">
                <a:latin typeface="Arial" pitchFamily="34" charset="0"/>
                <a:cs typeface="Arial" pitchFamily="34" charset="0"/>
              </a:defRPr>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2534188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Placeholder 1"/>
          <p:cNvSpPr>
            <a:spLocks noGrp="1"/>
          </p:cNvSpPr>
          <p:nvPr>
            <p:ph type="title"/>
          </p:nvPr>
        </p:nvSpPr>
        <p:spPr>
          <a:xfrm>
            <a:off x="0" y="274638"/>
            <a:ext cx="8763000" cy="1143000"/>
          </a:xfrm>
          <a:prstGeom prst="rect">
            <a:avLst/>
          </a:prstGeom>
        </p:spPr>
        <p:txBody>
          <a:bodyPr vert="horz" lIns="91440" tIns="45720" rIns="91440" bIns="45720" rtlCol="0" anchor="ctr">
            <a:normAutofit/>
          </a:bodyPr>
          <a:lstStyle/>
          <a:p>
            <a:r>
              <a:rPr lang="en-US" dirty="0"/>
              <a:t>Click to edit Master title style</a:t>
            </a:r>
          </a:p>
        </p:txBody>
      </p:sp>
      <p:sp>
        <p:nvSpPr>
          <p:cNvPr id="4" name="Text Placeholder 2"/>
          <p:cNvSpPr>
            <a:spLocks noGrp="1"/>
          </p:cNvSpPr>
          <p:nvPr>
            <p:ph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2438349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274638"/>
            <a:ext cx="87630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37643165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620000" cy="793750"/>
          </a:xfrm>
        </p:spPr>
        <p:txBody>
          <a:bodyPr anchor="b">
            <a:normAutofit/>
          </a:bodyPr>
          <a:lstStyle>
            <a:lvl1pPr algn="ctr">
              <a:defRPr sz="3800" b="0">
                <a:solidFill>
                  <a:schemeClr val="bg1"/>
                </a:solidFill>
                <a:latin typeface="Georgia" pitchFamily="18" charset="0"/>
              </a:defRPr>
            </a:lvl1pPr>
          </a:lstStyle>
          <a:p>
            <a:r>
              <a:rPr lang="en-US" dirty="0"/>
              <a:t>Click to edit Master title style</a:t>
            </a:r>
          </a:p>
        </p:txBody>
      </p:sp>
      <p:sp>
        <p:nvSpPr>
          <p:cNvPr id="3" name="Content Placeholder 2"/>
          <p:cNvSpPr>
            <a:spLocks noGrp="1"/>
          </p:cNvSpPr>
          <p:nvPr>
            <p:ph idx="1"/>
          </p:nvPr>
        </p:nvSpPr>
        <p:spPr>
          <a:xfrm>
            <a:off x="3575050" y="1435100"/>
            <a:ext cx="5111750" cy="4691063"/>
          </a:xfrm>
        </p:spPr>
        <p:txBody>
          <a:bodyPr>
            <a:normAutofit/>
          </a:bodyPr>
          <a:lstStyle>
            <a:lvl1pPr>
              <a:defRPr sz="1800">
                <a:latin typeface="Arial" pitchFamily="34" charset="0"/>
                <a:cs typeface="Arial" pitchFamily="34" charset="0"/>
              </a:defRPr>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normAutofit/>
          </a:bodyPr>
          <a:lstStyle>
            <a:lvl1pPr marL="0" indent="0">
              <a:buNone/>
              <a:defRPr sz="1800" b="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custDataLst>
      <p:tags r:id="rId1"/>
    </p:custDataLst>
    <p:extLst>
      <p:ext uri="{BB962C8B-B14F-4D97-AF65-F5344CB8AC3E}">
        <p14:creationId xmlns:p14="http://schemas.microsoft.com/office/powerpoint/2010/main" val="32408142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ustDataLst>
      <p:tags r:id="rId1"/>
    </p:custDataLst>
    <p:extLst>
      <p:ext uri="{BB962C8B-B14F-4D97-AF65-F5344CB8AC3E}">
        <p14:creationId xmlns:p14="http://schemas.microsoft.com/office/powerpoint/2010/main" val="1247703364"/>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theme" Target="../theme/theme1.xml"/><Relationship Id="rId24" Type="http://schemas.openxmlformats.org/officeDocument/2006/relationships/tags" Target="../tags/tag2.xml"/><Relationship Id="rId25" Type="http://schemas.openxmlformats.org/officeDocument/2006/relationships/image" Target="../media/image1.gif"/><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274638"/>
            <a:ext cx="87630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24"/>
    </p:custDataLst>
    <p:extLst>
      <p:ext uri="{BB962C8B-B14F-4D97-AF65-F5344CB8AC3E}">
        <p14:creationId xmlns:p14="http://schemas.microsoft.com/office/powerpoint/2010/main" val="14083389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Lst>
  <p:txStyles>
    <p:titleStyle>
      <a:lvl1pPr algn="ctr" defTabSz="914400" rtl="0" eaLnBrk="1" latinLnBrk="0" hangingPunct="1">
        <a:spcBef>
          <a:spcPct val="0"/>
        </a:spcBef>
        <a:buNone/>
        <a:defRPr sz="3800" b="0" kern="1200">
          <a:solidFill>
            <a:schemeClr val="bg1"/>
          </a:solidFill>
          <a:latin typeface="Georgia" panose="02040502050405020303"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6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image" Target="../media/image6.png"/><Relationship Id="rId5" Type="http://schemas.microsoft.com/office/2007/relationships/hdphoto" Target="../media/hdphoto1.wdp"/><Relationship Id="rId1" Type="http://schemas.openxmlformats.org/officeDocument/2006/relationships/tags" Target="../tags/tag25.xml"/><Relationship Id="rId2"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tags" Target="../tags/tag34.xml"/><Relationship Id="rId2" Type="http://schemas.openxmlformats.org/officeDocument/2006/relationships/slideLayout" Target="../slideLayouts/slideLayout16.xml"/><Relationship Id="rId3"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4" Type="http://schemas.openxmlformats.org/officeDocument/2006/relationships/hyperlink" Target="http://www.thecommunityguide.org/" TargetMode="External"/><Relationship Id="rId5" Type="http://schemas.openxmlformats.org/officeDocument/2006/relationships/image" Target="../media/image9.png"/><Relationship Id="rId1" Type="http://schemas.openxmlformats.org/officeDocument/2006/relationships/tags" Target="../tags/tag35.xml"/><Relationship Id="rId2"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4" Type="http://schemas.openxmlformats.org/officeDocument/2006/relationships/image" Target="../media/image14.png"/><Relationship Id="rId1" Type="http://schemas.openxmlformats.org/officeDocument/2006/relationships/tags" Target="../tags/tag36.xml"/><Relationship Id="rId2"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4" Type="http://schemas.openxmlformats.org/officeDocument/2006/relationships/image" Target="../media/image15.png"/><Relationship Id="rId5" Type="http://schemas.openxmlformats.org/officeDocument/2006/relationships/image" Target="../media/image16.png"/><Relationship Id="rId1" Type="http://schemas.openxmlformats.org/officeDocument/2006/relationships/tags" Target="../tags/tag37.xml"/><Relationship Id="rId2"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4" Type="http://schemas.openxmlformats.org/officeDocument/2006/relationships/image" Target="../media/image17.png"/><Relationship Id="rId1" Type="http://schemas.openxmlformats.org/officeDocument/2006/relationships/tags" Target="../tags/tag38.xml"/><Relationship Id="rId2"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4" Type="http://schemas.openxmlformats.org/officeDocument/2006/relationships/image" Target="../media/image18.png"/><Relationship Id="rId5" Type="http://schemas.openxmlformats.org/officeDocument/2006/relationships/image" Target="../media/image19.png"/><Relationship Id="rId1" Type="http://schemas.openxmlformats.org/officeDocument/2006/relationships/tags" Target="../tags/tag39.xml"/><Relationship Id="rId2"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4" Type="http://schemas.openxmlformats.org/officeDocument/2006/relationships/image" Target="../media/image20.png"/><Relationship Id="rId1" Type="http://schemas.openxmlformats.org/officeDocument/2006/relationships/tags" Target="../tags/tag40.xml"/><Relationship Id="rId2"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4" Type="http://schemas.openxmlformats.org/officeDocument/2006/relationships/hyperlink" Target="http://www.ph.cochrane.org/" TargetMode="External"/><Relationship Id="rId5" Type="http://schemas.openxmlformats.org/officeDocument/2006/relationships/hyperlink" Target="http://www.york.ac.uk/inst/crd/index.htm" TargetMode="External"/><Relationship Id="rId6" Type="http://schemas.openxmlformats.org/officeDocument/2006/relationships/hyperlink" Target="http://www.campbellcollaboration.org/" TargetMode="External"/><Relationship Id="rId7" Type="http://schemas.openxmlformats.org/officeDocument/2006/relationships/hyperlink" Target="http://www.ahrq.gov/clinic/prevenix.htm" TargetMode="External"/><Relationship Id="rId8" Type="http://schemas.openxmlformats.org/officeDocument/2006/relationships/hyperlink" Target="http://www.countyhealthrankings.org/" TargetMode="External"/><Relationship Id="rId9" Type="http://schemas.openxmlformats.org/officeDocument/2006/relationships/hyperlink" Target="http://www.guideline.gov/" TargetMode="External"/><Relationship Id="rId1" Type="http://schemas.openxmlformats.org/officeDocument/2006/relationships/tags" Target="../tags/tag41.xml"/><Relationship Id="rId2"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4" Type="http://schemas.openxmlformats.org/officeDocument/2006/relationships/hyperlink" Target="http://www.countyhealthrankings.org/" TargetMode="External"/><Relationship Id="rId5" Type="http://schemas.openxmlformats.org/officeDocument/2006/relationships/image" Target="../media/image10.png"/><Relationship Id="rId1" Type="http://schemas.openxmlformats.org/officeDocument/2006/relationships/tags" Target="../tags/tag42.xml"/><Relationship Id="rId2"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4" Type="http://schemas.openxmlformats.org/officeDocument/2006/relationships/image" Target="../media/image21.png"/><Relationship Id="rId1" Type="http://schemas.openxmlformats.org/officeDocument/2006/relationships/tags" Target="../tags/tag43.xml"/><Relationship Id="rId2"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tags" Target="../tags/tag26.xml"/><Relationship Id="rId2" Type="http://schemas.openxmlformats.org/officeDocument/2006/relationships/slideLayout" Target="../slideLayouts/slideLayout2.xml"/><Relationship Id="rId3"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4" Type="http://schemas.openxmlformats.org/officeDocument/2006/relationships/image" Target="../media/image22.png"/><Relationship Id="rId1" Type="http://schemas.openxmlformats.org/officeDocument/2006/relationships/tags" Target="../tags/tag44.xml"/><Relationship Id="rId2"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1" Type="http://schemas.openxmlformats.org/officeDocument/2006/relationships/tags" Target="../tags/tag45.xml"/><Relationship Id="rId2" Type="http://schemas.openxmlformats.org/officeDocument/2006/relationships/slideLayout" Target="../slideLayouts/slideLayout2.xml"/><Relationship Id="rId3"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4" Type="http://schemas.openxmlformats.org/officeDocument/2006/relationships/image" Target="../media/image23.png"/><Relationship Id="rId1" Type="http://schemas.openxmlformats.org/officeDocument/2006/relationships/tags" Target="../tags/tag46.xml"/><Relationship Id="rId2"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4" Type="http://schemas.openxmlformats.org/officeDocument/2006/relationships/hyperlink" Target="http://www.countyhealthrankings.org/policies" TargetMode="External"/><Relationship Id="rId1" Type="http://schemas.openxmlformats.org/officeDocument/2006/relationships/tags" Target="../tags/tag47.xml"/><Relationship Id="rId2"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tags" Target="../tags/tag48.xml"/><Relationship Id="rId2" Type="http://schemas.openxmlformats.org/officeDocument/2006/relationships/slideLayout" Target="../slideLayouts/slideLayout6.xml"/><Relationship Id="rId3"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4" Type="http://schemas.openxmlformats.org/officeDocument/2006/relationships/hyperlink" Target="http://rtips.cancer.gov/rtips" TargetMode="External"/><Relationship Id="rId5" Type="http://schemas.openxmlformats.org/officeDocument/2006/relationships/image" Target="../media/image12.png"/><Relationship Id="rId1" Type="http://schemas.openxmlformats.org/officeDocument/2006/relationships/tags" Target="../tags/tag49.xml"/><Relationship Id="rId2"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4" Type="http://schemas.openxmlformats.org/officeDocument/2006/relationships/image" Target="../media/image24.png"/><Relationship Id="rId1" Type="http://schemas.openxmlformats.org/officeDocument/2006/relationships/tags" Target="../tags/tag50.xml"/><Relationship Id="rId2"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4" Type="http://schemas.openxmlformats.org/officeDocument/2006/relationships/image" Target="../media/image25.png"/><Relationship Id="rId1" Type="http://schemas.openxmlformats.org/officeDocument/2006/relationships/tags" Target="../tags/tag51.xml"/><Relationship Id="rId2"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4" Type="http://schemas.openxmlformats.org/officeDocument/2006/relationships/image" Target="../media/image26.png"/><Relationship Id="rId1" Type="http://schemas.openxmlformats.org/officeDocument/2006/relationships/tags" Target="../tags/tag52.xml"/><Relationship Id="rId2"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4" Type="http://schemas.openxmlformats.org/officeDocument/2006/relationships/image" Target="../media/image27.png"/><Relationship Id="rId1" Type="http://schemas.openxmlformats.org/officeDocument/2006/relationships/tags" Target="../tags/tag53.xml"/><Relationship Id="rId2"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tags" Target="../tags/tag27.xml"/><Relationship Id="rId2" Type="http://schemas.openxmlformats.org/officeDocument/2006/relationships/slideLayout" Target="../slideLayouts/slideLayout2.xml"/><Relationship Id="rId3"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4" Type="http://schemas.openxmlformats.org/officeDocument/2006/relationships/image" Target="../media/image28.png"/><Relationship Id="rId1" Type="http://schemas.openxmlformats.org/officeDocument/2006/relationships/tags" Target="../tags/tag54.xml"/><Relationship Id="rId2"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1" Type="http://schemas.openxmlformats.org/officeDocument/2006/relationships/tags" Target="../tags/tag55.xml"/><Relationship Id="rId2" Type="http://schemas.openxmlformats.org/officeDocument/2006/relationships/slideLayout" Target="../slideLayouts/slideLayout2.xml"/><Relationship Id="rId3"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tags" Target="../tags/tag56.xml"/><Relationship Id="rId2" Type="http://schemas.openxmlformats.org/officeDocument/2006/relationships/slideLayout" Target="../slideLayouts/slideLayout2.xml"/><Relationship Id="rId3"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4" Type="http://schemas.openxmlformats.org/officeDocument/2006/relationships/image" Target="../media/image29.png"/><Relationship Id="rId1" Type="http://schemas.openxmlformats.org/officeDocument/2006/relationships/tags" Target="../tags/tag57.xml"/><Relationship Id="rId2" Type="http://schemas.openxmlformats.org/officeDocument/2006/relationships/slideLayout" Target="../slideLayouts/slideLayout22.xml"/></Relationships>
</file>

<file path=ppt/slides/_rels/slide34.xml.rels><?xml version="1.0" encoding="UTF-8" standalone="yes"?>
<Relationships xmlns="http://schemas.openxmlformats.org/package/2006/relationships"><Relationship Id="rId1" Type="http://schemas.openxmlformats.org/officeDocument/2006/relationships/tags" Target="../tags/tag58.xml"/><Relationship Id="rId2"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tags" Target="../tags/tag28.xml"/><Relationship Id="rId2" Type="http://schemas.openxmlformats.org/officeDocument/2006/relationships/slideLayout" Target="../slideLayouts/slideLayout2.xml"/><Relationship Id="rId3"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tags" Target="../tags/tag29.xml"/><Relationship Id="rId2" Type="http://schemas.openxmlformats.org/officeDocument/2006/relationships/slideLayout" Target="../slideLayouts/slideLayout2.xml"/><Relationship Id="rId3"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4" Type="http://schemas.openxmlformats.org/officeDocument/2006/relationships/diagramData" Target="../diagrams/data1.xml"/><Relationship Id="rId5" Type="http://schemas.openxmlformats.org/officeDocument/2006/relationships/diagramLayout" Target="../diagrams/layout1.xml"/><Relationship Id="rId6" Type="http://schemas.openxmlformats.org/officeDocument/2006/relationships/diagramQuickStyle" Target="../diagrams/quickStyle1.xml"/><Relationship Id="rId7" Type="http://schemas.openxmlformats.org/officeDocument/2006/relationships/diagramColors" Target="../diagrams/colors1.xml"/><Relationship Id="rId8" Type="http://schemas.microsoft.com/office/2007/relationships/diagramDrawing" Target="../diagrams/drawing1.xml"/><Relationship Id="rId1" Type="http://schemas.openxmlformats.org/officeDocument/2006/relationships/tags" Target="../tags/tag30.xml"/><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9.png"/><Relationship Id="rId7" Type="http://schemas.openxmlformats.org/officeDocument/2006/relationships/image" Target="../media/image10.png"/><Relationship Id="rId8" Type="http://schemas.openxmlformats.org/officeDocument/2006/relationships/image" Target="../media/image11.png"/><Relationship Id="rId9" Type="http://schemas.openxmlformats.org/officeDocument/2006/relationships/image" Target="../media/image12.png"/><Relationship Id="rId10" Type="http://schemas.openxmlformats.org/officeDocument/2006/relationships/image" Target="../media/image13.png"/><Relationship Id="rId1" Type="http://schemas.openxmlformats.org/officeDocument/2006/relationships/tags" Target="../tags/tag31.xml"/><Relationship Id="rId2"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tags" Target="../tags/tag32.xml"/><Relationship Id="rId2" Type="http://schemas.openxmlformats.org/officeDocument/2006/relationships/slideLayout" Target="../slideLayouts/slideLayout6.xml"/><Relationship Id="rId3"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tags" Target="../tags/tag33.xml"/><Relationship Id="rId2" Type="http://schemas.openxmlformats.org/officeDocument/2006/relationships/slideLayout" Target="../slideLayouts/slideLayout16.xml"/><Relationship Id="rId3"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976578" y="1136122"/>
            <a:ext cx="7543800" cy="1192213"/>
          </a:xfrm>
        </p:spPr>
        <p:txBody>
          <a:bodyPr>
            <a:noAutofit/>
          </a:bodyPr>
          <a:lstStyle/>
          <a:p>
            <a:pPr algn="ctr"/>
            <a:r>
              <a:rPr lang="en-US" sz="4400" dirty="0">
                <a:latin typeface="Arial" panose="020B0604020202020204" pitchFamily="34" charset="0"/>
                <a:cs typeface="Arial" panose="020B0604020202020204" pitchFamily="34" charset="0"/>
              </a:rPr>
              <a:t>Finding Evidence-based Interventions</a:t>
            </a:r>
          </a:p>
        </p:txBody>
      </p:sp>
      <p:pic>
        <p:nvPicPr>
          <p:cNvPr id="6" name="Picture 5"/>
          <p:cNvPicPr>
            <a:picLocks noChangeAspect="1"/>
          </p:cNvPicPr>
          <p:nvPr/>
        </p:nvPicPr>
        <p:blipFill>
          <a:blip r:embed="rId4">
            <a:extLst>
              <a:ext uri="{BEBA8EAE-BF5A-486C-A8C5-ECC9F3942E4B}">
                <a14:imgProps xmlns:a14="http://schemas.microsoft.com/office/drawing/2010/main">
                  <a14:imgLayer r:embed="rId5">
                    <a14:imgEffect>
                      <a14:brightnessContrast bright="40000" contrast="-20000"/>
                    </a14:imgEffect>
                  </a14:imgLayer>
                </a14:imgProps>
              </a:ext>
              <a:ext uri="{28A0092B-C50C-407E-A947-70E740481C1C}">
                <a14:useLocalDpi xmlns:a14="http://schemas.microsoft.com/office/drawing/2010/main" val="0"/>
              </a:ext>
            </a:extLst>
          </a:blip>
          <a:stretch>
            <a:fillRect/>
          </a:stretch>
        </p:blipFill>
        <p:spPr>
          <a:xfrm>
            <a:off x="2667000" y="2819400"/>
            <a:ext cx="3886200" cy="2598896"/>
          </a:xfrm>
          <a:prstGeom prst="rect">
            <a:avLst/>
          </a:prstGeom>
          <a:ln w="127000" cap="sq">
            <a:noFill/>
            <a:miter lim="800000"/>
          </a:ln>
          <a:effectLst>
            <a:outerShdw blurRad="57150" dist="50800" dir="2700000" algn="tl" rotWithShape="0">
              <a:srgbClr val="000000">
                <a:alpha val="40000"/>
              </a:srgbClr>
            </a:outerShdw>
          </a:effectLst>
        </p:spPr>
      </p:pic>
      <p:sp>
        <p:nvSpPr>
          <p:cNvPr id="4" name="TextBox 3"/>
          <p:cNvSpPr txBox="1"/>
          <p:nvPr/>
        </p:nvSpPr>
        <p:spPr>
          <a:xfrm>
            <a:off x="1306512" y="6062246"/>
            <a:ext cx="7685088" cy="338554"/>
          </a:xfrm>
          <a:prstGeom prst="rect">
            <a:avLst/>
          </a:prstGeom>
          <a:noFill/>
        </p:spPr>
        <p:txBody>
          <a:bodyPr wrap="square">
            <a:spAutoFit/>
          </a:bodyPr>
          <a:lstStyle/>
          <a:p>
            <a:pPr>
              <a:defRPr/>
            </a:pPr>
            <a:r>
              <a:rPr lang="en-US" sz="800" b="0" dirty="0">
                <a:solidFill>
                  <a:srgbClr val="66209B"/>
                </a:solidFill>
                <a:latin typeface="Arial" charset="0"/>
              </a:rPr>
              <a:t>This presentation was supported by Cooperative Agreement Number 3 U48 DP005017-01S8 from the Centers for  Disease Control and Prevention. The findings and conclusions in this presentation are those of the author(s)  and do not necessarily represent the official position of the Centers for Disease Control and Prevention. </a:t>
            </a:r>
          </a:p>
        </p:txBody>
      </p:sp>
      <p:sp>
        <p:nvSpPr>
          <p:cNvPr id="5" name="Rectangle 4"/>
          <p:cNvSpPr/>
          <p:nvPr/>
        </p:nvSpPr>
        <p:spPr bwMode="auto">
          <a:xfrm>
            <a:off x="1306512" y="5931132"/>
            <a:ext cx="7685088" cy="550632"/>
          </a:xfrm>
          <a:prstGeom prst="rect">
            <a:avLst/>
          </a:prstGeom>
          <a:solidFill>
            <a:srgbClr val="9AE35D"/>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8" charset="0"/>
            </a:endParaRPr>
          </a:p>
        </p:txBody>
      </p:sp>
      <p:sp>
        <p:nvSpPr>
          <p:cNvPr id="8" name="TextBox 7">
            <a:extLst>
              <a:ext uri="{FF2B5EF4-FFF2-40B4-BE49-F238E27FC236}">
                <a16:creationId xmlns:a16="http://schemas.microsoft.com/office/drawing/2014/main" xmlns="" id="{5DE93313-F04D-43E6-8AF5-A54EEF932D27}"/>
              </a:ext>
            </a:extLst>
          </p:cNvPr>
          <p:cNvSpPr txBox="1"/>
          <p:nvPr/>
        </p:nvSpPr>
        <p:spPr>
          <a:xfrm>
            <a:off x="1480868" y="6029325"/>
            <a:ext cx="7515961" cy="492125"/>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dirty="0">
                <a:latin typeface="Calibri"/>
              </a:rPr>
              <a:t>The Cancer Prevention and Control Research Network is supported by Cooperative Agreement Number 3 U48 DP005017-01S8 from the Centers for Disease Control and Prevention’s Prevention Research Centers Program and the National Cancer Institute. The content of this curriculum is based upon findings and experiences of workgroup members and does not necessarily represent the official position of the funders</a:t>
            </a:r>
            <a:r>
              <a:rPr lang="en-US" sz="1000" dirty="0">
                <a:latin typeface="Calibri"/>
              </a:rPr>
              <a:t>. </a:t>
            </a:r>
          </a:p>
        </p:txBody>
      </p:sp>
    </p:spTree>
    <p:custDataLst>
      <p:tags r:id="rId1"/>
    </p:custDataLst>
    <p:extLst>
      <p:ext uri="{BB962C8B-B14F-4D97-AF65-F5344CB8AC3E}">
        <p14:creationId xmlns:p14="http://schemas.microsoft.com/office/powerpoint/2010/main" val="31577848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4294967295"/>
          </p:nvPr>
        </p:nvSpPr>
        <p:spPr>
          <a:xfrm>
            <a:off x="-1905000" y="1295400"/>
            <a:ext cx="7543800" cy="963613"/>
          </a:xfrm>
        </p:spPr>
        <p:txBody>
          <a:bodyPr>
            <a:normAutofit/>
          </a:bodyPr>
          <a:lstStyle/>
          <a:p>
            <a:endParaRPr lang="en-US" dirty="0"/>
          </a:p>
          <a:p>
            <a:endParaRPr lang="en-US" dirty="0"/>
          </a:p>
        </p:txBody>
      </p:sp>
      <p:sp>
        <p:nvSpPr>
          <p:cNvPr id="4" name="Text Placeholder 3"/>
          <p:cNvSpPr>
            <a:spLocks noGrp="1"/>
          </p:cNvSpPr>
          <p:nvPr>
            <p:ph type="body" sz="quarter" idx="4294967295"/>
            <p:extLst/>
          </p:nvPr>
        </p:nvSpPr>
        <p:spPr>
          <a:xfrm>
            <a:off x="457200" y="1600200"/>
            <a:ext cx="8229600" cy="4114800"/>
          </a:xfrm>
        </p:spPr>
        <p:txBody>
          <a:bodyPr vert="horz" lIns="91440" tIns="45720" rIns="91440" bIns="45720" rtlCol="0" anchor="t">
            <a:normAutofit/>
          </a:bodyPr>
          <a:lstStyle/>
          <a:p>
            <a:pPr marL="457200" indent="-457200">
              <a:lnSpc>
                <a:spcPct val="110000"/>
              </a:lnSpc>
              <a:spcBef>
                <a:spcPts val="1200"/>
              </a:spcBef>
              <a:buFont typeface="Arial" panose="020B0604020202020204" pitchFamily="34" charset="0"/>
              <a:buChar char="•"/>
            </a:pPr>
            <a:r>
              <a:rPr lang="en-US" altLang="en-US" sz="2800" dirty="0">
                <a:latin typeface="Arial" panose="020B0604020202020204" pitchFamily="34" charset="0"/>
                <a:cs typeface="Arial" panose="020B0604020202020204" pitchFamily="34" charset="0"/>
              </a:rPr>
              <a:t>What </a:t>
            </a:r>
            <a:r>
              <a:rPr lang="en-US" altLang="en-US" sz="2800" b="1" u="sng" dirty="0">
                <a:solidFill>
                  <a:srgbClr val="5A9BCE"/>
                </a:solidFill>
                <a:latin typeface="Arial" panose="020B0604020202020204" pitchFamily="34" charset="0"/>
                <a:cs typeface="Arial" panose="020B0604020202020204" pitchFamily="34" charset="0"/>
              </a:rPr>
              <a:t>types</a:t>
            </a:r>
            <a:r>
              <a:rPr lang="en-US" altLang="en-US" sz="2800" dirty="0">
                <a:latin typeface="Arial" panose="020B0604020202020204" pitchFamily="34" charset="0"/>
                <a:cs typeface="Arial" panose="020B0604020202020204" pitchFamily="34" charset="0"/>
              </a:rPr>
              <a:t> of evidence and other information are they disseminating?</a:t>
            </a:r>
          </a:p>
          <a:p>
            <a:pPr marL="457200" indent="-457200">
              <a:lnSpc>
                <a:spcPct val="110000"/>
              </a:lnSpc>
              <a:spcBef>
                <a:spcPts val="1200"/>
              </a:spcBef>
              <a:buFont typeface="Arial" panose="020B0604020202020204" pitchFamily="34" charset="0"/>
              <a:buChar char="•"/>
            </a:pPr>
            <a:r>
              <a:rPr lang="en-US" altLang="en-US" dirty="0"/>
              <a:t>What is the potential for </a:t>
            </a:r>
            <a:r>
              <a:rPr lang="en-US" altLang="en-US" sz="2800" b="1" u="sng" dirty="0">
                <a:solidFill>
                  <a:srgbClr val="5A9BCE"/>
                </a:solidFill>
                <a:latin typeface="Arial" panose="020B0604020202020204" pitchFamily="34" charset="0"/>
                <a:cs typeface="Arial" panose="020B0604020202020204" pitchFamily="34" charset="0"/>
              </a:rPr>
              <a:t>bias</a:t>
            </a:r>
            <a:r>
              <a:rPr lang="en-US" altLang="en-US" sz="2800" dirty="0">
                <a:latin typeface="Arial" panose="020B0604020202020204" pitchFamily="34" charset="0"/>
                <a:cs typeface="Arial" panose="020B0604020202020204" pitchFamily="34" charset="0"/>
              </a:rPr>
              <a:t>? </a:t>
            </a:r>
          </a:p>
          <a:p>
            <a:pPr marL="457200" indent="-457200">
              <a:lnSpc>
                <a:spcPct val="110000"/>
              </a:lnSpc>
              <a:spcBef>
                <a:spcPts val="1200"/>
              </a:spcBef>
              <a:buFont typeface="Arial" panose="020B0604020202020204" pitchFamily="34" charset="0"/>
              <a:buChar char="•"/>
            </a:pPr>
            <a:r>
              <a:rPr lang="en-US" altLang="en-US" sz="2800" dirty="0">
                <a:latin typeface="Arial" panose="020B0604020202020204" pitchFamily="34" charset="0"/>
                <a:cs typeface="Arial" panose="020B0604020202020204" pitchFamily="34" charset="0"/>
              </a:rPr>
              <a:t>How </a:t>
            </a:r>
            <a:r>
              <a:rPr lang="en-US" altLang="en-US" sz="2800" b="1" u="sng" dirty="0">
                <a:solidFill>
                  <a:srgbClr val="5A9BCE"/>
                </a:solidFill>
                <a:latin typeface="Arial" panose="020B0604020202020204" pitchFamily="34" charset="0"/>
                <a:cs typeface="Arial" panose="020B0604020202020204" pitchFamily="34" charset="0"/>
              </a:rPr>
              <a:t>current</a:t>
            </a:r>
            <a:r>
              <a:rPr lang="en-US" altLang="en-US" sz="2800" dirty="0">
                <a:latin typeface="Arial" panose="020B0604020202020204" pitchFamily="34" charset="0"/>
                <a:cs typeface="Arial" panose="020B0604020202020204" pitchFamily="34" charset="0"/>
              </a:rPr>
              <a:t> is the information?</a:t>
            </a:r>
          </a:p>
          <a:p>
            <a:pPr marL="457200" indent="-457200">
              <a:lnSpc>
                <a:spcPct val="110000"/>
              </a:lnSpc>
              <a:spcBef>
                <a:spcPts val="1200"/>
              </a:spcBef>
              <a:buFont typeface="Arial" panose="020B0604020202020204" pitchFamily="34" charset="0"/>
              <a:buChar char="•"/>
            </a:pPr>
            <a:r>
              <a:rPr lang="en-US" altLang="en-US" sz="2800" dirty="0">
                <a:latin typeface="Arial" panose="020B0604020202020204" pitchFamily="34" charset="0"/>
                <a:cs typeface="Arial" panose="020B0604020202020204" pitchFamily="34" charset="0"/>
              </a:rPr>
              <a:t>What are their </a:t>
            </a:r>
            <a:r>
              <a:rPr lang="en-US" altLang="en-US" sz="2800" b="1" u="sng" dirty="0">
                <a:solidFill>
                  <a:srgbClr val="5A9BCE"/>
                </a:solidFill>
                <a:latin typeface="Arial" panose="020B0604020202020204" pitchFamily="34" charset="0"/>
                <a:cs typeface="Arial" panose="020B0604020202020204" pitchFamily="34" charset="0"/>
              </a:rPr>
              <a:t>methods</a:t>
            </a:r>
            <a:r>
              <a:rPr lang="en-US" altLang="en-US" sz="2800" dirty="0">
                <a:latin typeface="Arial" panose="020B0604020202020204" pitchFamily="34" charset="0"/>
                <a:cs typeface="Arial" panose="020B0604020202020204" pitchFamily="34" charset="0"/>
              </a:rPr>
              <a:t> for reviewing the </a:t>
            </a:r>
            <a:r>
              <a:rPr lang="en-US" altLang="en-US" dirty="0"/>
              <a:t>evidence</a:t>
            </a:r>
            <a:r>
              <a:rPr lang="en-US" altLang="en-US" sz="2800" dirty="0">
                <a:latin typeface="Arial" panose="020B0604020202020204" pitchFamily="34" charset="0"/>
                <a:cs typeface="Arial" panose="020B0604020202020204" pitchFamily="34" charset="0"/>
              </a:rPr>
              <a:t>?</a:t>
            </a:r>
          </a:p>
          <a:p>
            <a:pPr marL="457200" indent="-457200">
              <a:lnSpc>
                <a:spcPct val="110000"/>
              </a:lnSpc>
              <a:spcBef>
                <a:spcPts val="1200"/>
              </a:spcBef>
            </a:pPr>
            <a:r>
              <a:rPr lang="en-US" altLang="en-US" sz="2800" dirty="0">
                <a:latin typeface="Arial" panose="020B0604020202020204" pitchFamily="34" charset="0"/>
                <a:cs typeface="Arial" panose="020B0604020202020204" pitchFamily="34" charset="0"/>
              </a:rPr>
              <a:t>What </a:t>
            </a:r>
            <a:r>
              <a:rPr lang="en-US" altLang="en-US" sz="2800" b="1" u="sng" dirty="0">
                <a:solidFill>
                  <a:srgbClr val="5A9BCE"/>
                </a:solidFill>
                <a:latin typeface="Arial" panose="020B0604020202020204" pitchFamily="34" charset="0"/>
                <a:cs typeface="Arial" panose="020B0604020202020204" pitchFamily="34" charset="0"/>
              </a:rPr>
              <a:t>criteria</a:t>
            </a:r>
            <a:r>
              <a:rPr lang="en-US" altLang="en-US" sz="2800" dirty="0">
                <a:latin typeface="Arial" panose="020B0604020202020204" pitchFamily="34" charset="0"/>
                <a:cs typeface="Arial" panose="020B0604020202020204" pitchFamily="34" charset="0"/>
              </a:rPr>
              <a:t> do they use</a:t>
            </a:r>
            <a:r>
              <a:rPr lang="en-US" altLang="en-US" dirty="0"/>
              <a:t> to rate the evidence</a:t>
            </a:r>
            <a:r>
              <a:rPr lang="en-US" altLang="en-US" sz="2800" dirty="0">
                <a:latin typeface="Arial" panose="020B0604020202020204" pitchFamily="34" charset="0"/>
                <a:cs typeface="Arial" panose="020B0604020202020204" pitchFamily="34" charset="0"/>
              </a:rPr>
              <a:t>?</a:t>
            </a:r>
            <a:r>
              <a:rPr lang="en-US" altLang="en-US" dirty="0"/>
              <a:t> </a:t>
            </a:r>
            <a:endParaRPr lang="en-US" altLang="en-US" sz="2800" dirty="0">
              <a:latin typeface="Arial" panose="020B0604020202020204" pitchFamily="34" charset="0"/>
              <a:cs typeface="Arial" panose="020B0604020202020204" pitchFamily="34" charset="0"/>
            </a:endParaRPr>
          </a:p>
          <a:p>
            <a:endParaRPr lang="en-US" dirty="0"/>
          </a:p>
        </p:txBody>
      </p:sp>
      <p:sp>
        <p:nvSpPr>
          <p:cNvPr id="37890" name="Title 1"/>
          <p:cNvSpPr>
            <a:spLocks noGrp="1"/>
          </p:cNvSpPr>
          <p:nvPr>
            <p:ph type="title"/>
          </p:nvPr>
        </p:nvSpPr>
        <p:spPr>
          <a:xfrm>
            <a:off x="228600" y="533400"/>
            <a:ext cx="8229600" cy="1143000"/>
          </a:xfrm>
        </p:spPr>
        <p:txBody>
          <a:bodyPr>
            <a:noAutofit/>
          </a:bodyPr>
          <a:lstStyle/>
          <a:p>
            <a:pPr algn="l"/>
            <a:r>
              <a:rPr lang="en-US" sz="4000" dirty="0">
                <a:solidFill>
                  <a:schemeClr val="bg1"/>
                </a:solidFill>
                <a:latin typeface="Arial" panose="020B0604020202020204" pitchFamily="34" charset="0"/>
                <a:cs typeface="Arial" panose="020B0604020202020204" pitchFamily="34" charset="0"/>
              </a:rPr>
              <a:t>Key Criteria for Finding Evidence</a:t>
            </a:r>
            <a:r>
              <a:rPr lang="en-US" sz="4000" dirty="0">
                <a:latin typeface="Arial" panose="020B0604020202020204" pitchFamily="34" charset="0"/>
                <a:cs typeface="Arial" panose="020B0604020202020204" pitchFamily="34" charset="0"/>
              </a:rPr>
              <a:t/>
            </a:r>
            <a:br>
              <a:rPr lang="en-US" sz="4000" dirty="0">
                <a:latin typeface="Arial" panose="020B0604020202020204" pitchFamily="34" charset="0"/>
                <a:cs typeface="Arial" panose="020B0604020202020204" pitchFamily="34" charset="0"/>
              </a:rPr>
            </a:br>
            <a:endParaRPr lang="en-US" sz="400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1176247008"/>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2590800"/>
            <a:ext cx="8229600" cy="1143000"/>
          </a:xfrm>
          <a:prstGeom prst="rect">
            <a:avLst/>
          </a:prstGeom>
        </p:spPr>
        <p:txBody>
          <a:bodyPr>
            <a:normAutofit/>
          </a:bodyPr>
          <a:lstStyle>
            <a:lvl1pPr>
              <a:defRPr sz="1200" baseline="0">
                <a:solidFill>
                  <a:srgbClr val="660099"/>
                </a:solidFill>
                <a:latin typeface="Arial"/>
                <a:cs typeface="Arial"/>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endParaRPr kumimoji="0" lang="en-US" sz="1200" b="0" i="0" u="none" strike="noStrike" kern="1200" cap="none" spc="0" normalizeH="0" baseline="0" noProof="0" dirty="0">
              <a:ln>
                <a:noFill/>
              </a:ln>
              <a:solidFill>
                <a:srgbClr val="660099"/>
              </a:solidFill>
              <a:effectLst/>
              <a:uLnTx/>
              <a:uFillTx/>
              <a:latin typeface="Arial"/>
              <a:ea typeface="+mj-ea"/>
              <a:cs typeface="Arial"/>
            </a:endParaRPr>
          </a:p>
        </p:txBody>
      </p:sp>
      <p:sp>
        <p:nvSpPr>
          <p:cNvPr id="2" name="Rectangle 1"/>
          <p:cNvSpPr/>
          <p:nvPr/>
        </p:nvSpPr>
        <p:spPr>
          <a:xfrm>
            <a:off x="364669" y="1905000"/>
            <a:ext cx="8567538" cy="3477875"/>
          </a:xfrm>
          <a:prstGeom prst="rect">
            <a:avLst/>
          </a:prstGeom>
        </p:spPr>
        <p:txBody>
          <a:bodyPr wrap="none">
            <a:spAutoFit/>
          </a:bodyPr>
          <a:lstStyle/>
          <a:p>
            <a:r>
              <a:rPr lang="en-US" sz="4200" dirty="0">
                <a:solidFill>
                  <a:srgbClr val="000000"/>
                </a:solidFill>
                <a:latin typeface="Arial"/>
                <a:cs typeface="Arial"/>
                <a:hlinkClick r:id="rId4"/>
              </a:rPr>
              <a:t>http://www.thecommunityguide.org/</a:t>
            </a:r>
            <a:endParaRPr lang="en-US" sz="4200" dirty="0">
              <a:solidFill>
                <a:srgbClr val="000000"/>
              </a:solidFill>
              <a:latin typeface="Arial"/>
              <a:cs typeface="Arial"/>
            </a:endParaRPr>
          </a:p>
          <a:p>
            <a:pPr>
              <a:spcAft>
                <a:spcPts val="600"/>
              </a:spcAft>
            </a:pPr>
            <a:endParaRPr lang="en-US" sz="800" dirty="0">
              <a:solidFill>
                <a:srgbClr val="000000"/>
              </a:solidFill>
              <a:latin typeface="Arial"/>
              <a:cs typeface="Arial"/>
            </a:endParaRPr>
          </a:p>
          <a:p>
            <a:pPr marL="457200" indent="-457200">
              <a:spcBef>
                <a:spcPts val="600"/>
              </a:spcBef>
              <a:spcAft>
                <a:spcPts val="600"/>
              </a:spcAft>
              <a:buFont typeface="Arial"/>
              <a:buChar char="•"/>
            </a:pPr>
            <a:r>
              <a:rPr lang="en-US" sz="2800" dirty="0">
                <a:solidFill>
                  <a:srgbClr val="000000"/>
                </a:solidFill>
                <a:latin typeface="Arial"/>
                <a:cs typeface="Arial"/>
              </a:rPr>
              <a:t>Sponsor: Taskforce for Preventive Services, </a:t>
            </a:r>
            <a:br>
              <a:rPr lang="en-US" sz="2800" dirty="0">
                <a:solidFill>
                  <a:srgbClr val="000000"/>
                </a:solidFill>
                <a:latin typeface="Arial"/>
                <a:cs typeface="Arial"/>
              </a:rPr>
            </a:br>
            <a:r>
              <a:rPr lang="en-US" sz="2800" dirty="0">
                <a:solidFill>
                  <a:srgbClr val="000000"/>
                </a:solidFill>
                <a:latin typeface="Arial"/>
                <a:cs typeface="Arial"/>
              </a:rPr>
              <a:t>Centers for Disease Control and Prevention</a:t>
            </a:r>
          </a:p>
          <a:p>
            <a:pPr marL="457200" indent="-457200">
              <a:spcBef>
                <a:spcPts val="600"/>
              </a:spcBef>
              <a:spcAft>
                <a:spcPts val="600"/>
              </a:spcAft>
              <a:buFont typeface="Arial"/>
              <a:buChar char="•"/>
            </a:pPr>
            <a:r>
              <a:rPr lang="en-US" sz="2800" dirty="0">
                <a:solidFill>
                  <a:srgbClr val="000000"/>
                </a:solidFill>
                <a:latin typeface="Arial"/>
                <a:cs typeface="Arial"/>
              </a:rPr>
              <a:t>Health topics: Multiple</a:t>
            </a:r>
          </a:p>
          <a:p>
            <a:pPr marL="457200" indent="-457200">
              <a:spcBef>
                <a:spcPts val="600"/>
              </a:spcBef>
              <a:spcAft>
                <a:spcPts val="600"/>
              </a:spcAft>
              <a:buFont typeface="Arial"/>
              <a:buChar char="•"/>
            </a:pPr>
            <a:r>
              <a:rPr lang="en-US" sz="2800" dirty="0">
                <a:solidFill>
                  <a:srgbClr val="000000"/>
                </a:solidFill>
                <a:latin typeface="Arial"/>
                <a:cs typeface="Arial"/>
              </a:rPr>
              <a:t>Resources available: </a:t>
            </a:r>
            <a:r>
              <a:rPr lang="en-US" sz="2800" b="1" dirty="0" smtClean="0">
                <a:solidFill>
                  <a:srgbClr val="000000"/>
                </a:solidFill>
                <a:latin typeface="Arial"/>
                <a:cs typeface="Arial"/>
              </a:rPr>
              <a:t>Strategies</a:t>
            </a:r>
            <a:r>
              <a:rPr lang="en-US" sz="2800" dirty="0" smtClean="0">
                <a:solidFill>
                  <a:srgbClr val="000000"/>
                </a:solidFill>
                <a:latin typeface="Arial"/>
                <a:cs typeface="Arial"/>
              </a:rPr>
              <a:t> </a:t>
            </a:r>
            <a:r>
              <a:rPr lang="en-US" sz="2800" dirty="0">
                <a:solidFill>
                  <a:srgbClr val="000000"/>
                </a:solidFill>
                <a:latin typeface="Arial"/>
                <a:cs typeface="Arial"/>
              </a:rPr>
              <a:t/>
            </a:r>
            <a:br>
              <a:rPr lang="en-US" sz="2800" dirty="0">
                <a:solidFill>
                  <a:srgbClr val="000000"/>
                </a:solidFill>
                <a:latin typeface="Arial"/>
                <a:cs typeface="Arial"/>
              </a:rPr>
            </a:br>
            <a:r>
              <a:rPr lang="en-US" sz="2800" dirty="0">
                <a:solidFill>
                  <a:srgbClr val="000000"/>
                </a:solidFill>
                <a:latin typeface="Arial"/>
                <a:cs typeface="Arial"/>
              </a:rPr>
              <a:t>(Recommendations from systematic reviews)</a:t>
            </a:r>
          </a:p>
        </p:txBody>
      </p:sp>
      <p:pic>
        <p:nvPicPr>
          <p:cNvPr id="5" name="Picture 4"/>
          <p:cNvPicPr>
            <a:picLocks noChangeAspect="1"/>
          </p:cNvPicPr>
          <p:nvPr/>
        </p:nvPicPr>
        <p:blipFill>
          <a:blip r:embed="rId5"/>
          <a:stretch>
            <a:fillRect/>
          </a:stretch>
        </p:blipFill>
        <p:spPr>
          <a:xfrm>
            <a:off x="927480" y="304800"/>
            <a:ext cx="7274863" cy="1468022"/>
          </a:xfrm>
          <a:prstGeom prst="rect">
            <a:avLst/>
          </a:prstGeom>
        </p:spPr>
      </p:pic>
    </p:spTree>
    <p:custDataLst>
      <p:tags r:id="rId1"/>
    </p:custDataLst>
    <p:extLst>
      <p:ext uri="{BB962C8B-B14F-4D97-AF65-F5344CB8AC3E}">
        <p14:creationId xmlns:p14="http://schemas.microsoft.com/office/powerpoint/2010/main" val="1812844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4"/>
          <a:stretch>
            <a:fillRect/>
          </a:stretch>
        </p:blipFill>
        <p:spPr>
          <a:xfrm>
            <a:off x="0" y="23079"/>
            <a:ext cx="9144000" cy="6834921"/>
          </a:xfrm>
          <a:prstGeom prst="rect">
            <a:avLst/>
          </a:prstGeom>
        </p:spPr>
      </p:pic>
      <p:sp>
        <p:nvSpPr>
          <p:cNvPr id="6" name="AutoShape 5"/>
          <p:cNvSpPr>
            <a:spLocks noChangeArrowheads="1"/>
          </p:cNvSpPr>
          <p:nvPr/>
        </p:nvSpPr>
        <p:spPr bwMode="auto">
          <a:xfrm>
            <a:off x="5009029" y="990600"/>
            <a:ext cx="990600" cy="609600"/>
          </a:xfrm>
          <a:prstGeom prst="rightArrow">
            <a:avLst>
              <a:gd name="adj1" fmla="val 50000"/>
              <a:gd name="adj2" fmla="val 68750"/>
            </a:avLst>
          </a:prstGeom>
          <a:solidFill>
            <a:srgbClr val="DF5900"/>
          </a:solidFill>
          <a:ln w="9525">
            <a:noFill/>
            <a:miter lim="800000"/>
            <a:headEnd/>
            <a:tailEnd/>
          </a:ln>
          <a:effectLst>
            <a:outerShdw blurRad="50800" dist="38100" dir="2700000" algn="tl" rotWithShape="0">
              <a:prstClr val="black">
                <a:alpha val="40000"/>
              </a:prstClr>
            </a:outerShdw>
          </a:effectLst>
        </p:spPr>
        <p:txBody>
          <a:bodyPr wrap="none" anchor="ctr"/>
          <a:lstStyle/>
          <a:p>
            <a:endParaRPr lang="en-US"/>
          </a:p>
        </p:txBody>
      </p:sp>
    </p:spTree>
    <p:custDataLst>
      <p:tags r:id="rId1"/>
    </p:custDataLst>
    <p:extLst>
      <p:ext uri="{BB962C8B-B14F-4D97-AF65-F5344CB8AC3E}">
        <p14:creationId xmlns:p14="http://schemas.microsoft.com/office/powerpoint/2010/main" val="3987346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4"/>
          <a:srcRect b="81188"/>
          <a:stretch/>
        </p:blipFill>
        <p:spPr>
          <a:xfrm>
            <a:off x="0" y="-76200"/>
            <a:ext cx="9144000" cy="1240971"/>
          </a:xfrm>
          <a:prstGeom prst="rect">
            <a:avLst/>
          </a:prstGeom>
        </p:spPr>
      </p:pic>
      <p:pic>
        <p:nvPicPr>
          <p:cNvPr id="4" name="Picture 3"/>
          <p:cNvPicPr>
            <a:picLocks noChangeAspect="1"/>
          </p:cNvPicPr>
          <p:nvPr/>
        </p:nvPicPr>
        <p:blipFill>
          <a:blip r:embed="rId5"/>
          <a:stretch>
            <a:fillRect/>
          </a:stretch>
        </p:blipFill>
        <p:spPr>
          <a:xfrm>
            <a:off x="0" y="1066800"/>
            <a:ext cx="9065622" cy="5029200"/>
          </a:xfrm>
          <a:prstGeom prst="rect">
            <a:avLst/>
          </a:prstGeom>
        </p:spPr>
      </p:pic>
    </p:spTree>
    <p:custDataLst>
      <p:tags r:id="rId1"/>
    </p:custDataLst>
    <p:extLst>
      <p:ext uri="{BB962C8B-B14F-4D97-AF65-F5344CB8AC3E}">
        <p14:creationId xmlns:p14="http://schemas.microsoft.com/office/powerpoint/2010/main" val="28065161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4"/>
          <a:stretch>
            <a:fillRect/>
          </a:stretch>
        </p:blipFill>
        <p:spPr>
          <a:xfrm>
            <a:off x="0" y="152400"/>
            <a:ext cx="9144000" cy="6705600"/>
          </a:xfrm>
          <a:prstGeom prst="rect">
            <a:avLst/>
          </a:prstGeom>
        </p:spPr>
      </p:pic>
      <p:sp>
        <p:nvSpPr>
          <p:cNvPr id="5" name="AutoShape 5"/>
          <p:cNvSpPr>
            <a:spLocks noChangeArrowheads="1"/>
          </p:cNvSpPr>
          <p:nvPr/>
        </p:nvSpPr>
        <p:spPr bwMode="auto">
          <a:xfrm rot="10800000">
            <a:off x="5257800" y="1828800"/>
            <a:ext cx="990600" cy="609600"/>
          </a:xfrm>
          <a:prstGeom prst="rightArrow">
            <a:avLst>
              <a:gd name="adj1" fmla="val 50000"/>
              <a:gd name="adj2" fmla="val 68750"/>
            </a:avLst>
          </a:prstGeom>
          <a:solidFill>
            <a:srgbClr val="DF5900"/>
          </a:solidFill>
          <a:ln w="9525">
            <a:noFill/>
            <a:miter lim="800000"/>
            <a:headEnd/>
            <a:tailEnd/>
          </a:ln>
          <a:effectLst>
            <a:outerShdw blurRad="50800" dist="38100" dir="2700000" algn="tl" rotWithShape="0">
              <a:prstClr val="black">
                <a:alpha val="40000"/>
              </a:prstClr>
            </a:outerShdw>
          </a:effectLst>
        </p:spPr>
        <p:txBody>
          <a:bodyPr wrap="none" anchor="ctr"/>
          <a:lstStyle/>
          <a:p>
            <a:endParaRPr lang="en-US"/>
          </a:p>
        </p:txBody>
      </p:sp>
    </p:spTree>
    <p:custDataLst>
      <p:tags r:id="rId1"/>
    </p:custDataLst>
    <p:extLst>
      <p:ext uri="{BB962C8B-B14F-4D97-AF65-F5344CB8AC3E}">
        <p14:creationId xmlns:p14="http://schemas.microsoft.com/office/powerpoint/2010/main" val="2623483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4"/>
          <a:srcRect t="4445"/>
          <a:stretch/>
        </p:blipFill>
        <p:spPr>
          <a:xfrm>
            <a:off x="466165" y="116541"/>
            <a:ext cx="7810498" cy="3276599"/>
          </a:xfrm>
          <a:prstGeom prst="rect">
            <a:avLst/>
          </a:prstGeom>
        </p:spPr>
      </p:pic>
      <p:pic>
        <p:nvPicPr>
          <p:cNvPr id="3" name="Picture 2"/>
          <p:cNvPicPr>
            <a:picLocks noChangeAspect="1"/>
          </p:cNvPicPr>
          <p:nvPr/>
        </p:nvPicPr>
        <p:blipFill>
          <a:blip r:embed="rId5"/>
          <a:stretch>
            <a:fillRect/>
          </a:stretch>
        </p:blipFill>
        <p:spPr>
          <a:xfrm>
            <a:off x="1437409" y="3563395"/>
            <a:ext cx="7431336" cy="3236409"/>
          </a:xfrm>
          <a:prstGeom prst="rect">
            <a:avLst/>
          </a:prstGeom>
        </p:spPr>
      </p:pic>
      <p:sp>
        <p:nvSpPr>
          <p:cNvPr id="4" name="AutoShape 5"/>
          <p:cNvSpPr>
            <a:spLocks noChangeArrowheads="1"/>
          </p:cNvSpPr>
          <p:nvPr/>
        </p:nvSpPr>
        <p:spPr bwMode="auto">
          <a:xfrm>
            <a:off x="76200" y="2958352"/>
            <a:ext cx="990600" cy="609600"/>
          </a:xfrm>
          <a:prstGeom prst="rightArrow">
            <a:avLst>
              <a:gd name="adj1" fmla="val 50000"/>
              <a:gd name="adj2" fmla="val 68750"/>
            </a:avLst>
          </a:prstGeom>
          <a:solidFill>
            <a:srgbClr val="DF5900"/>
          </a:solidFill>
          <a:ln w="9525">
            <a:noFill/>
            <a:miter lim="800000"/>
            <a:headEnd/>
            <a:tailEnd/>
          </a:ln>
          <a:effectLst>
            <a:outerShdw blurRad="50800" dist="38100" dir="2700000" algn="tl" rotWithShape="0">
              <a:prstClr val="black">
                <a:alpha val="40000"/>
              </a:prstClr>
            </a:outerShdw>
          </a:effectLst>
        </p:spPr>
        <p:txBody>
          <a:bodyPr wrap="none" anchor="ctr"/>
          <a:lstStyle/>
          <a:p>
            <a:endParaRPr lang="en-US"/>
          </a:p>
        </p:txBody>
      </p:sp>
      <p:sp>
        <p:nvSpPr>
          <p:cNvPr id="5" name="AutoShape 5"/>
          <p:cNvSpPr>
            <a:spLocks noChangeArrowheads="1"/>
          </p:cNvSpPr>
          <p:nvPr/>
        </p:nvSpPr>
        <p:spPr bwMode="auto">
          <a:xfrm rot="10800000">
            <a:off x="4495799" y="4876800"/>
            <a:ext cx="990600" cy="609600"/>
          </a:xfrm>
          <a:prstGeom prst="rightArrow">
            <a:avLst>
              <a:gd name="adj1" fmla="val 50000"/>
              <a:gd name="adj2" fmla="val 68750"/>
            </a:avLst>
          </a:prstGeom>
          <a:solidFill>
            <a:srgbClr val="DF5900"/>
          </a:solidFill>
          <a:ln w="9525">
            <a:noFill/>
            <a:miter lim="800000"/>
            <a:headEnd/>
            <a:tailEnd/>
          </a:ln>
          <a:effectLst>
            <a:outerShdw blurRad="50800" dist="38100" dir="2700000" algn="tl" rotWithShape="0">
              <a:prstClr val="black">
                <a:alpha val="40000"/>
              </a:prstClr>
            </a:outerShdw>
          </a:effectLst>
        </p:spPr>
        <p:txBody>
          <a:bodyPr wrap="none" anchor="ctr"/>
          <a:lstStyle/>
          <a:p>
            <a:endParaRPr lang="en-US"/>
          </a:p>
        </p:txBody>
      </p:sp>
    </p:spTree>
    <p:custDataLst>
      <p:tags r:id="rId1"/>
    </p:custDataLst>
    <p:extLst>
      <p:ext uri="{BB962C8B-B14F-4D97-AF65-F5344CB8AC3E}">
        <p14:creationId xmlns:p14="http://schemas.microsoft.com/office/powerpoint/2010/main" val="4237324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4"/>
          <a:stretch>
            <a:fillRect/>
          </a:stretch>
        </p:blipFill>
        <p:spPr>
          <a:xfrm>
            <a:off x="0" y="10886"/>
            <a:ext cx="9144000" cy="6847114"/>
          </a:xfrm>
          <a:prstGeom prst="rect">
            <a:avLst/>
          </a:prstGeom>
        </p:spPr>
      </p:pic>
      <p:sp>
        <p:nvSpPr>
          <p:cNvPr id="3" name="AutoShape 5"/>
          <p:cNvSpPr>
            <a:spLocks noChangeArrowheads="1"/>
          </p:cNvSpPr>
          <p:nvPr/>
        </p:nvSpPr>
        <p:spPr bwMode="auto">
          <a:xfrm rot="8212726">
            <a:off x="6322968" y="2585176"/>
            <a:ext cx="990600" cy="609600"/>
          </a:xfrm>
          <a:prstGeom prst="rightArrow">
            <a:avLst>
              <a:gd name="adj1" fmla="val 50000"/>
              <a:gd name="adj2" fmla="val 68750"/>
            </a:avLst>
          </a:prstGeom>
          <a:solidFill>
            <a:srgbClr val="DF5900"/>
          </a:solidFill>
          <a:ln w="9525">
            <a:noFill/>
            <a:miter lim="800000"/>
            <a:headEnd/>
            <a:tailEnd/>
          </a:ln>
          <a:effectLst>
            <a:outerShdw blurRad="50800" dist="38100" dir="2700000" algn="tl" rotWithShape="0">
              <a:prstClr val="black">
                <a:alpha val="40000"/>
              </a:prstClr>
            </a:outerShdw>
          </a:effectLst>
        </p:spPr>
        <p:txBody>
          <a:bodyPr wrap="none" anchor="ctr"/>
          <a:lstStyle/>
          <a:p>
            <a:endParaRPr lang="en-US"/>
          </a:p>
        </p:txBody>
      </p:sp>
      <p:sp>
        <p:nvSpPr>
          <p:cNvPr id="4" name="AutoShape 5"/>
          <p:cNvSpPr>
            <a:spLocks noChangeArrowheads="1"/>
          </p:cNvSpPr>
          <p:nvPr/>
        </p:nvSpPr>
        <p:spPr bwMode="auto">
          <a:xfrm>
            <a:off x="1429871" y="4495800"/>
            <a:ext cx="990600" cy="609600"/>
          </a:xfrm>
          <a:prstGeom prst="rightArrow">
            <a:avLst>
              <a:gd name="adj1" fmla="val 50000"/>
              <a:gd name="adj2" fmla="val 68750"/>
            </a:avLst>
          </a:prstGeom>
          <a:solidFill>
            <a:srgbClr val="DF5900"/>
          </a:solidFill>
          <a:ln w="9525">
            <a:noFill/>
            <a:miter lim="800000"/>
            <a:headEnd/>
            <a:tailEnd/>
          </a:ln>
          <a:effectLst>
            <a:outerShdw blurRad="50800" dist="38100" dir="2700000" algn="tl" rotWithShape="0">
              <a:prstClr val="black">
                <a:alpha val="40000"/>
              </a:prstClr>
            </a:outerShdw>
          </a:effectLst>
        </p:spPr>
        <p:txBody>
          <a:bodyPr wrap="none" anchor="ctr"/>
          <a:lstStyle/>
          <a:p>
            <a:endParaRPr lang="en-US"/>
          </a:p>
        </p:txBody>
      </p:sp>
    </p:spTree>
    <p:custDataLst>
      <p:tags r:id="rId1"/>
    </p:custDataLst>
    <p:extLst>
      <p:ext uri="{BB962C8B-B14F-4D97-AF65-F5344CB8AC3E}">
        <p14:creationId xmlns:p14="http://schemas.microsoft.com/office/powerpoint/2010/main" val="2467745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extLst/>
          </p:nvPr>
        </p:nvSpPr>
        <p:spPr>
          <a:xfrm>
            <a:off x="533400" y="304800"/>
            <a:ext cx="7924800" cy="990600"/>
          </a:xfrm>
        </p:spPr>
        <p:txBody>
          <a:bodyPr>
            <a:noAutofit/>
          </a:bodyPr>
          <a:lstStyle/>
          <a:p>
            <a:pPr algn="l"/>
            <a:r>
              <a:rPr lang="en-US" sz="3600" dirty="0">
                <a:solidFill>
                  <a:schemeClr val="bg1"/>
                </a:solidFill>
                <a:latin typeface="Arial" panose="020B0604020202020204" pitchFamily="34" charset="0"/>
                <a:cs typeface="Arial" panose="020B0604020202020204" pitchFamily="34" charset="0"/>
              </a:rPr>
              <a:t>Other Sources of</a:t>
            </a:r>
            <a:r>
              <a:rPr lang="en-US" sz="3600" dirty="0">
                <a:latin typeface="Arial" panose="020B0604020202020204" pitchFamily="34" charset="0"/>
                <a:cs typeface="Arial" panose="020B0604020202020204" pitchFamily="34" charset="0"/>
              </a:rPr>
              <a:t> </a:t>
            </a:r>
            <a:r>
              <a:rPr lang="en-US" sz="3600" dirty="0">
                <a:solidFill>
                  <a:schemeClr val="bg1"/>
                </a:solidFill>
                <a:latin typeface="Arial" panose="020B0604020202020204" pitchFamily="34" charset="0"/>
                <a:cs typeface="Arial" panose="020B0604020202020204" pitchFamily="34" charset="0"/>
              </a:rPr>
              <a:t>Systematic Review Recommendations</a:t>
            </a:r>
          </a:p>
        </p:txBody>
      </p:sp>
      <p:sp>
        <p:nvSpPr>
          <p:cNvPr id="30723" name="Rectangle 3"/>
          <p:cNvSpPr>
            <a:spLocks noGrp="1" noChangeArrowheads="1"/>
          </p:cNvSpPr>
          <p:nvPr>
            <p:ph idx="1"/>
          </p:nvPr>
        </p:nvSpPr>
        <p:spPr>
          <a:xfrm>
            <a:off x="457200" y="1371600"/>
            <a:ext cx="8686800" cy="5715000"/>
          </a:xfrm>
        </p:spPr>
        <p:txBody>
          <a:bodyPr>
            <a:normAutofit fontScale="55000" lnSpcReduction="20000"/>
          </a:bodyPr>
          <a:lstStyle/>
          <a:p>
            <a:pPr marL="114300" indent="0">
              <a:lnSpc>
                <a:spcPct val="120000"/>
              </a:lnSpc>
              <a:spcBef>
                <a:spcPts val="0"/>
              </a:spcBef>
              <a:spcAft>
                <a:spcPts val="400"/>
              </a:spcAft>
              <a:buNone/>
            </a:pPr>
            <a:r>
              <a:rPr lang="en-US" sz="4000" dirty="0">
                <a:latin typeface="Arial" panose="020B0604020202020204" pitchFamily="34" charset="0"/>
                <a:cs typeface="Arial" panose="020B0604020202020204" pitchFamily="34" charset="0"/>
              </a:rPr>
              <a:t>Cochrane Collaboration</a:t>
            </a:r>
          </a:p>
          <a:p>
            <a:pPr marL="114300" indent="0">
              <a:lnSpc>
                <a:spcPct val="120000"/>
              </a:lnSpc>
              <a:spcBef>
                <a:spcPts val="0"/>
              </a:spcBef>
              <a:spcAft>
                <a:spcPts val="400"/>
              </a:spcAft>
              <a:buNone/>
            </a:pPr>
            <a:r>
              <a:rPr lang="en-US" sz="4000" dirty="0">
                <a:latin typeface="Arial" panose="020B0604020202020204" pitchFamily="34" charset="0"/>
                <a:cs typeface="Arial" panose="020B0604020202020204" pitchFamily="34" charset="0"/>
              </a:rPr>
              <a:t>   </a:t>
            </a:r>
            <a:r>
              <a:rPr lang="en-US" sz="4000" dirty="0">
                <a:latin typeface="Arial" panose="020B0604020202020204" pitchFamily="34" charset="0"/>
                <a:cs typeface="Arial" panose="020B0604020202020204" pitchFamily="34" charset="0"/>
                <a:hlinkClick r:id="rId4"/>
              </a:rPr>
              <a:t>http://www.cochrane.org/</a:t>
            </a:r>
            <a:r>
              <a:rPr lang="en-US" sz="4000" dirty="0">
                <a:latin typeface="Arial" panose="020B0604020202020204" pitchFamily="34" charset="0"/>
                <a:cs typeface="Arial" panose="020B0604020202020204" pitchFamily="34" charset="0"/>
              </a:rPr>
              <a:t> </a:t>
            </a:r>
          </a:p>
          <a:p>
            <a:pPr marL="114300" indent="0">
              <a:lnSpc>
                <a:spcPct val="120000"/>
              </a:lnSpc>
              <a:spcBef>
                <a:spcPts val="0"/>
              </a:spcBef>
              <a:spcAft>
                <a:spcPts val="400"/>
              </a:spcAft>
              <a:buNone/>
            </a:pPr>
            <a:r>
              <a:rPr lang="en-US" sz="4000" dirty="0">
                <a:latin typeface="Arial" panose="020B0604020202020204" pitchFamily="34" charset="0"/>
                <a:cs typeface="Arial" panose="020B0604020202020204" pitchFamily="34" charset="0"/>
              </a:rPr>
              <a:t>Center for Reviews and Dissemination</a:t>
            </a:r>
          </a:p>
          <a:p>
            <a:pPr marL="114300" indent="0">
              <a:lnSpc>
                <a:spcPct val="120000"/>
              </a:lnSpc>
              <a:spcBef>
                <a:spcPts val="0"/>
              </a:spcBef>
              <a:spcAft>
                <a:spcPts val="400"/>
              </a:spcAft>
              <a:buNone/>
            </a:pPr>
            <a:r>
              <a:rPr lang="en-US" sz="4000" dirty="0">
                <a:latin typeface="Arial" panose="020B0604020202020204" pitchFamily="34" charset="0"/>
                <a:cs typeface="Arial" panose="020B0604020202020204" pitchFamily="34" charset="0"/>
              </a:rPr>
              <a:t>   </a:t>
            </a:r>
            <a:r>
              <a:rPr lang="en-US" sz="4000" dirty="0">
                <a:latin typeface="Arial" panose="020B0604020202020204" pitchFamily="34" charset="0"/>
                <a:cs typeface="Arial" panose="020B0604020202020204" pitchFamily="34" charset="0"/>
                <a:hlinkClick r:id="rId5"/>
              </a:rPr>
              <a:t>http://www.york.ac.uk/inst/crd/index.htm</a:t>
            </a:r>
            <a:r>
              <a:rPr lang="en-US" sz="4000" dirty="0">
                <a:latin typeface="Arial" panose="020B0604020202020204" pitchFamily="34" charset="0"/>
                <a:cs typeface="Arial" panose="020B0604020202020204" pitchFamily="34" charset="0"/>
              </a:rPr>
              <a:t> </a:t>
            </a:r>
          </a:p>
          <a:p>
            <a:pPr marL="114300" indent="0">
              <a:lnSpc>
                <a:spcPct val="120000"/>
              </a:lnSpc>
              <a:spcBef>
                <a:spcPts val="0"/>
              </a:spcBef>
              <a:spcAft>
                <a:spcPts val="400"/>
              </a:spcAft>
              <a:buNone/>
            </a:pPr>
            <a:r>
              <a:rPr lang="en-US" sz="4000" dirty="0">
                <a:latin typeface="Arial" panose="020B0604020202020204" pitchFamily="34" charset="0"/>
                <a:cs typeface="Arial" panose="020B0604020202020204" pitchFamily="34" charset="0"/>
              </a:rPr>
              <a:t>Campbell Collaboration</a:t>
            </a:r>
          </a:p>
          <a:p>
            <a:pPr marL="114300" indent="0">
              <a:lnSpc>
                <a:spcPct val="120000"/>
              </a:lnSpc>
              <a:spcBef>
                <a:spcPts val="0"/>
              </a:spcBef>
              <a:spcAft>
                <a:spcPts val="400"/>
              </a:spcAft>
              <a:buNone/>
            </a:pPr>
            <a:r>
              <a:rPr lang="en-US" sz="4000" dirty="0">
                <a:latin typeface="Arial" panose="020B0604020202020204" pitchFamily="34" charset="0"/>
                <a:cs typeface="Arial" panose="020B0604020202020204" pitchFamily="34" charset="0"/>
              </a:rPr>
              <a:t>   </a:t>
            </a:r>
            <a:r>
              <a:rPr lang="en-US" sz="4000" dirty="0">
                <a:latin typeface="Arial" panose="020B0604020202020204" pitchFamily="34" charset="0"/>
                <a:cs typeface="Arial" panose="020B0604020202020204" pitchFamily="34" charset="0"/>
                <a:hlinkClick r:id="rId6"/>
              </a:rPr>
              <a:t>http://www.campbellcollaboration.org/</a:t>
            </a:r>
            <a:r>
              <a:rPr lang="en-US" sz="4000" dirty="0">
                <a:latin typeface="Arial" panose="020B0604020202020204" pitchFamily="34" charset="0"/>
                <a:cs typeface="Arial" panose="020B0604020202020204" pitchFamily="34" charset="0"/>
              </a:rPr>
              <a:t> </a:t>
            </a:r>
          </a:p>
          <a:p>
            <a:pPr marL="114300" indent="0">
              <a:lnSpc>
                <a:spcPct val="120000"/>
              </a:lnSpc>
              <a:spcBef>
                <a:spcPts val="0"/>
              </a:spcBef>
              <a:spcAft>
                <a:spcPts val="400"/>
              </a:spcAft>
              <a:buNone/>
            </a:pPr>
            <a:r>
              <a:rPr lang="en-US" sz="4000" dirty="0">
                <a:latin typeface="Arial" panose="020B0604020202020204" pitchFamily="34" charset="0"/>
                <a:cs typeface="Arial" panose="020B0604020202020204" pitchFamily="34" charset="0"/>
              </a:rPr>
              <a:t>Guide to Clinical Preventive Services </a:t>
            </a:r>
          </a:p>
          <a:p>
            <a:pPr marL="114300" indent="0">
              <a:lnSpc>
                <a:spcPct val="120000"/>
              </a:lnSpc>
              <a:spcBef>
                <a:spcPts val="0"/>
              </a:spcBef>
              <a:spcAft>
                <a:spcPts val="400"/>
              </a:spcAft>
              <a:buNone/>
            </a:pPr>
            <a:r>
              <a:rPr lang="en-US" sz="4000" dirty="0">
                <a:latin typeface="Arial" panose="020B0604020202020204" pitchFamily="34" charset="0"/>
                <a:cs typeface="Arial" panose="020B0604020202020204" pitchFamily="34" charset="0"/>
              </a:rPr>
              <a:t>   </a:t>
            </a:r>
            <a:r>
              <a:rPr lang="en-US" sz="4000" dirty="0">
                <a:latin typeface="Arial" panose="020B0604020202020204" pitchFamily="34" charset="0"/>
                <a:cs typeface="Arial" panose="020B0604020202020204" pitchFamily="34" charset="0"/>
                <a:hlinkClick r:id="rId7"/>
              </a:rPr>
              <a:t>http://www.ahrq.gov/clinic/prevenix.htm</a:t>
            </a:r>
            <a:endParaRPr lang="en-US" sz="4000" dirty="0">
              <a:latin typeface="Arial" panose="020B0604020202020204" pitchFamily="34" charset="0"/>
              <a:cs typeface="Arial" panose="020B0604020202020204" pitchFamily="34" charset="0"/>
            </a:endParaRPr>
          </a:p>
          <a:p>
            <a:pPr marL="114300" indent="0">
              <a:lnSpc>
                <a:spcPct val="120000"/>
              </a:lnSpc>
              <a:spcBef>
                <a:spcPts val="0"/>
              </a:spcBef>
              <a:spcAft>
                <a:spcPts val="400"/>
              </a:spcAft>
              <a:buNone/>
            </a:pPr>
            <a:r>
              <a:rPr lang="en-US" sz="4000" dirty="0">
                <a:latin typeface="Arial" panose="020B0604020202020204" pitchFamily="34" charset="0"/>
                <a:cs typeface="Arial" panose="020B0604020202020204" pitchFamily="34" charset="0"/>
              </a:rPr>
              <a:t>Using What Works for Health</a:t>
            </a:r>
          </a:p>
          <a:p>
            <a:pPr marL="114300" indent="0">
              <a:lnSpc>
                <a:spcPct val="120000"/>
              </a:lnSpc>
              <a:spcBef>
                <a:spcPts val="0"/>
              </a:spcBef>
              <a:spcAft>
                <a:spcPts val="400"/>
              </a:spcAft>
              <a:buNone/>
            </a:pPr>
            <a:r>
              <a:rPr lang="en-US" sz="4000" dirty="0">
                <a:latin typeface="Arial" panose="020B0604020202020204" pitchFamily="34" charset="0"/>
                <a:cs typeface="Arial" panose="020B0604020202020204" pitchFamily="34" charset="0"/>
              </a:rPr>
              <a:t>  </a:t>
            </a:r>
            <a:r>
              <a:rPr lang="en-US" sz="4000" dirty="0">
                <a:latin typeface="Arial" panose="020B0604020202020204" pitchFamily="34" charset="0"/>
                <a:cs typeface="Arial" panose="020B0604020202020204" pitchFamily="34" charset="0"/>
                <a:hlinkClick r:id="rId8"/>
              </a:rPr>
              <a:t>http://www.countyhealthrankings.org</a:t>
            </a:r>
            <a:endParaRPr lang="en-US" sz="4000" dirty="0">
              <a:latin typeface="Arial" panose="020B0604020202020204" pitchFamily="34" charset="0"/>
              <a:cs typeface="Arial" panose="020B0604020202020204" pitchFamily="34" charset="0"/>
            </a:endParaRPr>
          </a:p>
          <a:p>
            <a:pPr marL="114300" indent="0">
              <a:lnSpc>
                <a:spcPct val="120000"/>
              </a:lnSpc>
              <a:spcBef>
                <a:spcPts val="0"/>
              </a:spcBef>
              <a:spcAft>
                <a:spcPts val="400"/>
              </a:spcAft>
              <a:buNone/>
            </a:pPr>
            <a:r>
              <a:rPr lang="en-US" sz="4000" dirty="0">
                <a:latin typeface="Arial" panose="020B0604020202020204" pitchFamily="34" charset="0"/>
                <a:cs typeface="Arial" panose="020B0604020202020204" pitchFamily="34" charset="0"/>
              </a:rPr>
              <a:t>National Guideline Clearing House</a:t>
            </a:r>
          </a:p>
          <a:p>
            <a:pPr marL="114300" indent="0">
              <a:lnSpc>
                <a:spcPct val="120000"/>
              </a:lnSpc>
              <a:spcBef>
                <a:spcPts val="0"/>
              </a:spcBef>
              <a:spcAft>
                <a:spcPts val="400"/>
              </a:spcAft>
              <a:buNone/>
            </a:pPr>
            <a:r>
              <a:rPr lang="en-US" sz="4000" dirty="0">
                <a:latin typeface="Arial" panose="020B0604020202020204" pitchFamily="34" charset="0"/>
                <a:cs typeface="Arial" panose="020B0604020202020204" pitchFamily="34" charset="0"/>
              </a:rPr>
              <a:t>  </a:t>
            </a:r>
            <a:r>
              <a:rPr lang="en-US" sz="4000" dirty="0">
                <a:latin typeface="Arial" panose="020B0604020202020204" pitchFamily="34" charset="0"/>
                <a:cs typeface="Arial" panose="020B0604020202020204" pitchFamily="34" charset="0"/>
                <a:hlinkClick r:id="rId9"/>
              </a:rPr>
              <a:t>http://www.guideline.gov/</a:t>
            </a:r>
            <a:endParaRPr lang="en-US" sz="4000" dirty="0">
              <a:latin typeface="Arial" panose="020B0604020202020204" pitchFamily="34" charset="0"/>
              <a:cs typeface="Arial" panose="020B0604020202020204" pitchFamily="34" charset="0"/>
            </a:endParaRPr>
          </a:p>
          <a:p>
            <a:pPr marL="114300" indent="0">
              <a:buNone/>
            </a:pPr>
            <a:endParaRPr lang="en-US" dirty="0">
              <a:latin typeface="Arial" panose="020B0604020202020204" pitchFamily="34" charset="0"/>
              <a:cs typeface="Arial" panose="020B0604020202020204" pitchFamily="34" charset="0"/>
            </a:endParaRPr>
          </a:p>
          <a:p>
            <a:pPr marL="114300" indent="0">
              <a:buNone/>
            </a:pPr>
            <a:r>
              <a:rPr lang="en-US" dirty="0">
                <a:latin typeface="Arial" panose="020B0604020202020204" pitchFamily="34" charset="0"/>
                <a:cs typeface="Arial" panose="020B0604020202020204" pitchFamily="34" charset="0"/>
              </a:rPr>
              <a:t> </a:t>
            </a:r>
            <a:endParaRPr lang="en-US" dirty="0">
              <a:solidFill>
                <a:srgbClr val="7030A0"/>
              </a:solidFill>
              <a:latin typeface="Arial" panose="020B0604020202020204" pitchFamily="34" charset="0"/>
              <a:cs typeface="Arial" panose="020B0604020202020204" pitchFamily="34" charset="0"/>
            </a:endParaRPr>
          </a:p>
          <a:p>
            <a:pPr marL="114300" indent="0">
              <a:buNone/>
            </a:pPr>
            <a:r>
              <a:rPr lang="en-US" dirty="0">
                <a:latin typeface="Arial" panose="020B0604020202020204" pitchFamily="34" charset="0"/>
                <a:cs typeface="Arial" panose="020B0604020202020204" pitchFamily="34" charset="0"/>
              </a:rPr>
              <a:t> </a:t>
            </a:r>
          </a:p>
        </p:txBody>
      </p:sp>
    </p:spTree>
    <p:custDataLst>
      <p:tags r:id="rId1"/>
    </p:custDataLst>
    <p:extLst>
      <p:ext uri="{BB962C8B-B14F-4D97-AF65-F5344CB8AC3E}">
        <p14:creationId xmlns:p14="http://schemas.microsoft.com/office/powerpoint/2010/main" val="9193282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2590800"/>
            <a:ext cx="8229600" cy="1143000"/>
          </a:xfrm>
          <a:prstGeom prst="rect">
            <a:avLst/>
          </a:prstGeom>
        </p:spPr>
        <p:txBody>
          <a:bodyPr>
            <a:normAutofit/>
          </a:bodyPr>
          <a:lstStyle>
            <a:lvl1pPr>
              <a:defRPr sz="1200" baseline="0">
                <a:solidFill>
                  <a:srgbClr val="660099"/>
                </a:solidFill>
                <a:latin typeface="Arial"/>
                <a:cs typeface="Arial"/>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endParaRPr kumimoji="0" lang="en-US" sz="1200" b="0" i="0" u="none" strike="noStrike" kern="1200" cap="none" spc="0" normalizeH="0" baseline="0" noProof="0" dirty="0">
              <a:ln>
                <a:noFill/>
              </a:ln>
              <a:solidFill>
                <a:srgbClr val="660099"/>
              </a:solidFill>
              <a:effectLst/>
              <a:uLnTx/>
              <a:uFillTx/>
              <a:latin typeface="Arial"/>
              <a:ea typeface="+mj-ea"/>
              <a:cs typeface="Arial"/>
            </a:endParaRPr>
          </a:p>
        </p:txBody>
      </p:sp>
      <p:sp>
        <p:nvSpPr>
          <p:cNvPr id="2" name="Rectangle 1"/>
          <p:cNvSpPr/>
          <p:nvPr/>
        </p:nvSpPr>
        <p:spPr>
          <a:xfrm>
            <a:off x="300348" y="2286000"/>
            <a:ext cx="8543301" cy="1323439"/>
          </a:xfrm>
          <a:prstGeom prst="rect">
            <a:avLst/>
          </a:prstGeom>
        </p:spPr>
        <p:txBody>
          <a:bodyPr wrap="none">
            <a:spAutoFit/>
          </a:bodyPr>
          <a:lstStyle/>
          <a:p>
            <a:pPr marL="114300" indent="0" algn="ctr">
              <a:buNone/>
            </a:pPr>
            <a:r>
              <a:rPr lang="en-US" sz="4000" dirty="0">
                <a:latin typeface="Arial" panose="020B0604020202020204" pitchFamily="34" charset="0"/>
                <a:cs typeface="Arial" panose="020B0604020202020204" pitchFamily="34" charset="0"/>
              </a:rPr>
              <a:t>What Works for Health</a:t>
            </a:r>
          </a:p>
          <a:p>
            <a:pPr marL="114300" indent="0" algn="ctr">
              <a:buNone/>
            </a:pPr>
            <a:r>
              <a:rPr lang="en-US" sz="4000" dirty="0">
                <a:latin typeface="Arial" panose="020B0604020202020204" pitchFamily="34" charset="0"/>
                <a:cs typeface="Arial" panose="020B0604020202020204" pitchFamily="34" charset="0"/>
                <a:hlinkClick r:id="rId4"/>
              </a:rPr>
              <a:t>http://www.countyhealthrankings.org</a:t>
            </a:r>
            <a:endParaRPr lang="en-US" sz="4000" dirty="0">
              <a:latin typeface="Arial" panose="020B0604020202020204" pitchFamily="34" charset="0"/>
              <a:cs typeface="Arial" panose="020B0604020202020204" pitchFamily="34" charset="0"/>
            </a:endParaRPr>
          </a:p>
        </p:txBody>
      </p:sp>
      <p:sp>
        <p:nvSpPr>
          <p:cNvPr id="5" name="Rectangle 4"/>
          <p:cNvSpPr/>
          <p:nvPr/>
        </p:nvSpPr>
        <p:spPr>
          <a:xfrm>
            <a:off x="457200" y="3795117"/>
            <a:ext cx="8534400" cy="1969770"/>
          </a:xfrm>
          <a:prstGeom prst="rect">
            <a:avLst/>
          </a:prstGeom>
        </p:spPr>
        <p:txBody>
          <a:bodyPr wrap="square">
            <a:spAutoFit/>
          </a:bodyPr>
          <a:lstStyle/>
          <a:p>
            <a:pPr marL="457200" indent="-457200">
              <a:spcBef>
                <a:spcPts val="600"/>
              </a:spcBef>
              <a:buFont typeface="Arial"/>
              <a:buChar char="•"/>
            </a:pPr>
            <a:r>
              <a:rPr lang="en-US" sz="2800" dirty="0">
                <a:solidFill>
                  <a:srgbClr val="000000"/>
                </a:solidFill>
                <a:latin typeface="Arial" panose="020B0604020202020204" pitchFamily="34" charset="0"/>
                <a:cs typeface="Arial" panose="020B0604020202020204" pitchFamily="34" charset="0"/>
              </a:rPr>
              <a:t>Sponsor: Robert Wood Johnson Foundation</a:t>
            </a:r>
          </a:p>
          <a:p>
            <a:pPr marL="457200" indent="-457200">
              <a:spcBef>
                <a:spcPts val="600"/>
              </a:spcBef>
              <a:buFont typeface="Arial"/>
              <a:buChar char="•"/>
            </a:pPr>
            <a:r>
              <a:rPr lang="en-US" sz="2800" dirty="0">
                <a:solidFill>
                  <a:srgbClr val="000000"/>
                </a:solidFill>
                <a:latin typeface="Arial" panose="020B0604020202020204" pitchFamily="34" charset="0"/>
                <a:cs typeface="Arial" panose="020B0604020202020204" pitchFamily="34" charset="0"/>
              </a:rPr>
              <a:t>Health topics: Multiple</a:t>
            </a:r>
          </a:p>
          <a:p>
            <a:pPr marL="457200" indent="-457200">
              <a:spcBef>
                <a:spcPts val="600"/>
              </a:spcBef>
              <a:buFont typeface="Arial"/>
              <a:buChar char="•"/>
            </a:pPr>
            <a:r>
              <a:rPr lang="en-US" sz="2800" dirty="0">
                <a:solidFill>
                  <a:srgbClr val="000000"/>
                </a:solidFill>
                <a:latin typeface="Arial" panose="020B0604020202020204" pitchFamily="34" charset="0"/>
                <a:cs typeface="Arial" panose="020B0604020202020204" pitchFamily="34" charset="0"/>
              </a:rPr>
              <a:t>Resources available: Recommendations and programs</a:t>
            </a:r>
          </a:p>
        </p:txBody>
      </p:sp>
      <p:pic>
        <p:nvPicPr>
          <p:cNvPr id="6" name="Picture 5"/>
          <p:cNvPicPr>
            <a:picLocks noChangeAspect="1"/>
          </p:cNvPicPr>
          <p:nvPr/>
        </p:nvPicPr>
        <p:blipFill>
          <a:blip r:embed="rId5"/>
          <a:stretch>
            <a:fillRect/>
          </a:stretch>
        </p:blipFill>
        <p:spPr>
          <a:xfrm>
            <a:off x="2400298" y="581501"/>
            <a:ext cx="4343400" cy="1115894"/>
          </a:xfrm>
          <a:prstGeom prst="rect">
            <a:avLst/>
          </a:prstGeom>
        </p:spPr>
      </p:pic>
    </p:spTree>
    <p:custDataLst>
      <p:tags r:id="rId1"/>
    </p:custDataLst>
    <p:extLst>
      <p:ext uri="{BB962C8B-B14F-4D97-AF65-F5344CB8AC3E}">
        <p14:creationId xmlns:p14="http://schemas.microsoft.com/office/powerpoint/2010/main" val="33230158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4" cstate="email">
            <a:extLst>
              <a:ext uri="{28A0092B-C50C-407E-A947-70E740481C1C}">
                <a14:useLocalDpi xmlns:a14="http://schemas.microsoft.com/office/drawing/2010/main"/>
              </a:ext>
            </a:extLst>
          </a:blip>
          <a:srcRect b="6112"/>
          <a:stretch/>
        </p:blipFill>
        <p:spPr>
          <a:xfrm>
            <a:off x="0" y="1"/>
            <a:ext cx="9067800" cy="6858000"/>
          </a:xfrm>
          <a:prstGeom prst="rect">
            <a:avLst/>
          </a:prstGeom>
        </p:spPr>
      </p:pic>
      <p:sp>
        <p:nvSpPr>
          <p:cNvPr id="6" name="Slide Number Placeholder 3"/>
          <p:cNvSpPr>
            <a:spLocks noGrp="1"/>
          </p:cNvSpPr>
          <p:nvPr>
            <p:ph type="sldNum" sz="quarter" idx="4294967295"/>
          </p:nvPr>
        </p:nvSpPr>
        <p:spPr>
          <a:prstGeom prst="bracketPair">
            <a:avLst>
              <a:gd name="adj" fmla="val 17949"/>
            </a:avLst>
          </a:prstGeom>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Arial" charset="0"/>
                <a:ea typeface="+mn-ea"/>
                <a:cs typeface="+mn-cs"/>
              </a:rPr>
              <a:t>25</a:t>
            </a:r>
          </a:p>
        </p:txBody>
      </p:sp>
      <p:sp>
        <p:nvSpPr>
          <p:cNvPr id="7" name="AutoShape 5"/>
          <p:cNvSpPr>
            <a:spLocks noChangeArrowheads="1"/>
          </p:cNvSpPr>
          <p:nvPr/>
        </p:nvSpPr>
        <p:spPr bwMode="auto">
          <a:xfrm rot="10499176">
            <a:off x="1624943" y="2404320"/>
            <a:ext cx="990600" cy="609600"/>
          </a:xfrm>
          <a:prstGeom prst="rightArrow">
            <a:avLst>
              <a:gd name="adj1" fmla="val 50000"/>
              <a:gd name="adj2" fmla="val 68750"/>
            </a:avLst>
          </a:prstGeom>
          <a:solidFill>
            <a:srgbClr val="00B050"/>
          </a:solidFill>
          <a:ln w="9525">
            <a:noFill/>
            <a:miter lim="800000"/>
            <a:headEnd/>
            <a:tailEnd/>
          </a:ln>
        </p:spPr>
        <p:txBody>
          <a:bodyPr wrap="none" anchor="ctr"/>
          <a:lstStyle/>
          <a:p>
            <a:endParaRPr lang="en-US"/>
          </a:p>
        </p:txBody>
      </p:sp>
    </p:spTree>
    <p:custDataLst>
      <p:tags r:id="rId1"/>
    </p:custDataLst>
    <p:extLst>
      <p:ext uri="{BB962C8B-B14F-4D97-AF65-F5344CB8AC3E}">
        <p14:creationId xmlns:p14="http://schemas.microsoft.com/office/powerpoint/2010/main" val="24126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0" y="6248400"/>
            <a:ext cx="8985788" cy="369332"/>
          </a:xfrm>
          <a:prstGeom prst="rect">
            <a:avLst/>
          </a:prstGeom>
        </p:spPr>
        <p:txBody>
          <a:bodyPr wrap="square">
            <a:spAutoFit/>
          </a:bodyPr>
          <a:lstStyle/>
          <a:p>
            <a:r>
              <a:rPr lang="en-US" sz="900" dirty="0">
                <a:solidFill>
                  <a:schemeClr val="bg1">
                    <a:lumMod val="50000"/>
                  </a:schemeClr>
                </a:solidFill>
                <a:latin typeface="Arial" panose="020B0604020202020204" pitchFamily="34" charset="0"/>
                <a:cs typeface="Arial" panose="020B0604020202020204" pitchFamily="34" charset="0"/>
              </a:rPr>
              <a:t>*Adapted from </a:t>
            </a:r>
            <a:r>
              <a:rPr lang="en-US" sz="900" dirty="0" err="1">
                <a:solidFill>
                  <a:schemeClr val="bg1">
                    <a:lumMod val="50000"/>
                  </a:schemeClr>
                </a:solidFill>
                <a:latin typeface="Arial" panose="020B0604020202020204" pitchFamily="34" charset="0"/>
                <a:cs typeface="Arial" panose="020B0604020202020204" pitchFamily="34" charset="0"/>
              </a:rPr>
              <a:t>Brownson</a:t>
            </a:r>
            <a:r>
              <a:rPr lang="en-US" sz="900" dirty="0">
                <a:solidFill>
                  <a:schemeClr val="bg1">
                    <a:lumMod val="50000"/>
                  </a:schemeClr>
                </a:solidFill>
                <a:latin typeface="Arial" panose="020B0604020202020204" pitchFamily="34" charset="0"/>
                <a:cs typeface="Arial" panose="020B0604020202020204" pitchFamily="34" charset="0"/>
              </a:rPr>
              <a:t> et al. (2017). </a:t>
            </a:r>
            <a:r>
              <a:rPr lang="en-US" sz="900" i="1" dirty="0">
                <a:solidFill>
                  <a:schemeClr val="bg1">
                    <a:lumMod val="50000"/>
                  </a:schemeClr>
                </a:solidFill>
                <a:latin typeface="Arial" panose="020B0604020202020204" pitchFamily="34" charset="0"/>
                <a:cs typeface="Arial" panose="020B0604020202020204" pitchFamily="34" charset="0"/>
              </a:rPr>
              <a:t>Evidence-Based Public Health</a:t>
            </a:r>
            <a:r>
              <a:rPr lang="en-US" sz="900" dirty="0">
                <a:solidFill>
                  <a:schemeClr val="bg1">
                    <a:lumMod val="50000"/>
                  </a:schemeClr>
                </a:solidFill>
                <a:latin typeface="Arial" panose="020B0604020202020204" pitchFamily="34" charset="0"/>
                <a:cs typeface="Arial" panose="020B0604020202020204" pitchFamily="34" charset="0"/>
              </a:rPr>
              <a:t>. 3</a:t>
            </a:r>
            <a:r>
              <a:rPr lang="en-US" sz="900" baseline="30000" dirty="0">
                <a:solidFill>
                  <a:schemeClr val="bg1">
                    <a:lumMod val="50000"/>
                  </a:schemeClr>
                </a:solidFill>
                <a:latin typeface="Arial" panose="020B0604020202020204" pitchFamily="34" charset="0"/>
                <a:cs typeface="Arial" panose="020B0604020202020204" pitchFamily="34" charset="0"/>
              </a:rPr>
              <a:t>rd</a:t>
            </a:r>
            <a:r>
              <a:rPr lang="en-US" sz="900" dirty="0">
                <a:solidFill>
                  <a:schemeClr val="bg1">
                    <a:lumMod val="50000"/>
                  </a:schemeClr>
                </a:solidFill>
                <a:latin typeface="Arial" panose="020B0604020202020204" pitchFamily="34" charset="0"/>
                <a:cs typeface="Arial" panose="020B0604020202020204" pitchFamily="34" charset="0"/>
              </a:rPr>
              <a:t> ed. </a:t>
            </a:r>
            <a:r>
              <a:rPr lang="en-US" sz="900">
                <a:solidFill>
                  <a:schemeClr val="bg1">
                    <a:lumMod val="50000"/>
                  </a:schemeClr>
                </a:solidFill>
                <a:latin typeface="Arial" panose="020B0604020202020204" pitchFamily="34" charset="0"/>
                <a:cs typeface="Arial" panose="020B0604020202020204" pitchFamily="34" charset="0"/>
              </a:rPr>
              <a:t>New York, NY: Oxford University Press.</a:t>
            </a:r>
          </a:p>
          <a:p>
            <a:r>
              <a:rPr lang="en-US" sz="900" smtClean="0">
                <a:solidFill>
                  <a:srgbClr val="FF0000"/>
                </a:solidFill>
                <a:latin typeface="Arial" panose="020B0604020202020204" pitchFamily="34" charset="0"/>
                <a:cs typeface="Arial" panose="020B0604020202020204" pitchFamily="34" charset="0"/>
              </a:rPr>
              <a:t> </a:t>
            </a:r>
            <a:endParaRPr lang="en-US" sz="900" dirty="0">
              <a:solidFill>
                <a:srgbClr val="FF0000"/>
              </a:solidFill>
              <a:latin typeface="Arial" panose="020B0604020202020204" pitchFamily="34" charset="0"/>
              <a:cs typeface="Arial" panose="020B0604020202020204" pitchFamily="34" charset="0"/>
            </a:endParaRPr>
          </a:p>
        </p:txBody>
      </p:sp>
      <p:sp>
        <p:nvSpPr>
          <p:cNvPr id="5" name="Rounded Rectangle 4"/>
          <p:cNvSpPr/>
          <p:nvPr/>
        </p:nvSpPr>
        <p:spPr>
          <a:xfrm>
            <a:off x="179512" y="2200760"/>
            <a:ext cx="1954088" cy="685800"/>
          </a:xfrm>
          <a:prstGeom prst="roundRect">
            <a:avLst/>
          </a:prstGeom>
          <a:solidFill>
            <a:schemeClr val="accent1">
              <a:lumMod val="20000"/>
              <a:lumOff val="80000"/>
            </a:schemeClr>
          </a:solidFill>
          <a:ln>
            <a:solidFill>
              <a:schemeClr val="tx2">
                <a:lumMod val="60000"/>
                <a:lumOff val="40000"/>
                <a:alpha val="5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rgbClr val="8064A2">
                    <a:lumMod val="75000"/>
                  </a:srgbClr>
                </a:solidFill>
              </a:rPr>
              <a:t>Assessing your Community</a:t>
            </a:r>
          </a:p>
        </p:txBody>
      </p:sp>
      <p:sp>
        <p:nvSpPr>
          <p:cNvPr id="6" name="Rounded Rectangle 5"/>
          <p:cNvSpPr/>
          <p:nvPr/>
        </p:nvSpPr>
        <p:spPr>
          <a:xfrm>
            <a:off x="6522203" y="5126065"/>
            <a:ext cx="2362200" cy="685800"/>
          </a:xfrm>
          <a:prstGeom prst="roundRect">
            <a:avLst/>
          </a:prstGeom>
          <a:solidFill>
            <a:srgbClr val="DEEBF5"/>
          </a:solidFill>
          <a:ln>
            <a:solidFill>
              <a:schemeClr val="tx2">
                <a:lumMod val="60000"/>
                <a:lumOff val="40000"/>
                <a:alpha val="5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rgbClr val="8064A2">
                    <a:lumMod val="75000"/>
                  </a:srgbClr>
                </a:solidFill>
              </a:rPr>
              <a:t>Implementing &amp; Evaluating</a:t>
            </a:r>
          </a:p>
        </p:txBody>
      </p:sp>
      <p:sp>
        <p:nvSpPr>
          <p:cNvPr id="7" name="Rounded Rectangle 6"/>
          <p:cNvSpPr/>
          <p:nvPr/>
        </p:nvSpPr>
        <p:spPr>
          <a:xfrm>
            <a:off x="2518475" y="1600200"/>
            <a:ext cx="1893376" cy="1708688"/>
          </a:xfrm>
          <a:prstGeom prst="roundRect">
            <a:avLst/>
          </a:prstGeom>
          <a:solidFill>
            <a:schemeClr val="accent1">
              <a:lumMod val="20000"/>
              <a:lumOff val="80000"/>
            </a:schemeClr>
          </a:solidFill>
          <a:ln>
            <a:solidFill>
              <a:schemeClr val="tx2">
                <a:lumMod val="60000"/>
                <a:lumOff val="40000"/>
                <a:alpha val="5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rgbClr val="8064A2">
                    <a:lumMod val="75000"/>
                  </a:srgbClr>
                </a:solidFill>
              </a:rPr>
              <a:t>Establishing Goals &amp; Objectives</a:t>
            </a:r>
          </a:p>
        </p:txBody>
      </p:sp>
      <p:sp>
        <p:nvSpPr>
          <p:cNvPr id="8" name="Rounded Rectangle 7"/>
          <p:cNvSpPr/>
          <p:nvPr>
            <p:extLst/>
          </p:nvPr>
        </p:nvSpPr>
        <p:spPr>
          <a:xfrm>
            <a:off x="4845803" y="2236277"/>
            <a:ext cx="1676400" cy="685800"/>
          </a:xfrm>
          <a:prstGeom prst="roundRect">
            <a:avLst/>
          </a:prstGeom>
          <a:solidFill>
            <a:schemeClr val="accent6">
              <a:lumMod val="20000"/>
              <a:lumOff val="80000"/>
            </a:schemeClr>
          </a:solidFill>
          <a:ln>
            <a:solidFill>
              <a:schemeClr val="tx2">
                <a:lumMod val="60000"/>
                <a:lumOff val="40000"/>
                <a:alpha val="5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8064A2">
                    <a:lumMod val="75000"/>
                  </a:srgbClr>
                </a:solidFill>
              </a:rPr>
              <a:t>Finding EBI</a:t>
            </a:r>
          </a:p>
        </p:txBody>
      </p:sp>
      <p:sp>
        <p:nvSpPr>
          <p:cNvPr id="9" name="Rounded Rectangle 8"/>
          <p:cNvSpPr/>
          <p:nvPr/>
        </p:nvSpPr>
        <p:spPr>
          <a:xfrm>
            <a:off x="5180953" y="3221065"/>
            <a:ext cx="1798449" cy="685800"/>
          </a:xfrm>
          <a:prstGeom prst="roundRect">
            <a:avLst/>
          </a:prstGeom>
          <a:solidFill>
            <a:srgbClr val="DEEBF5"/>
          </a:solidFill>
          <a:ln>
            <a:solidFill>
              <a:schemeClr val="tx2">
                <a:lumMod val="60000"/>
                <a:lumOff val="40000"/>
                <a:alpha val="5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rgbClr val="8064A2">
                    <a:lumMod val="75000"/>
                  </a:srgbClr>
                </a:solidFill>
              </a:rPr>
              <a:t>Selecting Best Fitting EBI</a:t>
            </a:r>
          </a:p>
        </p:txBody>
      </p:sp>
      <p:sp>
        <p:nvSpPr>
          <p:cNvPr id="10" name="Rounded Rectangle 9"/>
          <p:cNvSpPr/>
          <p:nvPr>
            <p:extLst/>
          </p:nvPr>
        </p:nvSpPr>
        <p:spPr>
          <a:xfrm>
            <a:off x="6026903" y="4211665"/>
            <a:ext cx="1676400" cy="685800"/>
          </a:xfrm>
          <a:prstGeom prst="roundRect">
            <a:avLst/>
          </a:prstGeom>
          <a:solidFill>
            <a:schemeClr val="accent1">
              <a:lumMod val="20000"/>
              <a:lumOff val="80000"/>
            </a:schemeClr>
          </a:solidFill>
          <a:ln>
            <a:solidFill>
              <a:schemeClr val="tx2">
                <a:alpha val="5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rgbClr val="8064A2">
                    <a:lumMod val="75000"/>
                  </a:srgbClr>
                </a:solidFill>
              </a:rPr>
              <a:t>Adapting EBI</a:t>
            </a:r>
          </a:p>
        </p:txBody>
      </p:sp>
      <p:cxnSp>
        <p:nvCxnSpPr>
          <p:cNvPr id="11" name="Straight Arrow Connector 10"/>
          <p:cNvCxnSpPr/>
          <p:nvPr/>
        </p:nvCxnSpPr>
        <p:spPr>
          <a:xfrm>
            <a:off x="6979403" y="4897465"/>
            <a:ext cx="0" cy="22860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6522203" y="3906865"/>
            <a:ext cx="0" cy="30480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6217403" y="2916265"/>
            <a:ext cx="0" cy="304800"/>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5" idx="3"/>
          </p:cNvCxnSpPr>
          <p:nvPr/>
        </p:nvCxnSpPr>
        <p:spPr>
          <a:xfrm>
            <a:off x="2133600" y="2543660"/>
            <a:ext cx="384875" cy="0"/>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4411851" y="2532681"/>
            <a:ext cx="384875" cy="0"/>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16" name="Elbow Connector 15"/>
          <p:cNvCxnSpPr>
            <a:stCxn id="5" idx="2"/>
          </p:cNvCxnSpPr>
          <p:nvPr/>
        </p:nvCxnSpPr>
        <p:spPr>
          <a:xfrm rot="16200000" flipH="1">
            <a:off x="2734803" y="1308313"/>
            <a:ext cx="867904" cy="4024398"/>
          </a:xfrm>
          <a:prstGeom prst="bentConnector2">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17" name="Elbow Connector 16"/>
          <p:cNvCxnSpPr>
            <a:stCxn id="5" idx="2"/>
          </p:cNvCxnSpPr>
          <p:nvPr/>
        </p:nvCxnSpPr>
        <p:spPr>
          <a:xfrm rot="16200000" flipH="1">
            <a:off x="2753853" y="1289263"/>
            <a:ext cx="1668004" cy="4862598"/>
          </a:xfrm>
          <a:prstGeom prst="bentConnector2">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8" name="Elbow Connector 17"/>
          <p:cNvCxnSpPr>
            <a:stCxn id="7" idx="2"/>
            <a:endCxn id="9" idx="1"/>
          </p:cNvCxnSpPr>
          <p:nvPr/>
        </p:nvCxnSpPr>
        <p:spPr>
          <a:xfrm rot="16200000" flipH="1">
            <a:off x="4195520" y="2578531"/>
            <a:ext cx="255077" cy="1715790"/>
          </a:xfrm>
          <a:prstGeom prst="bentConnector2">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4411851" y="1819302"/>
            <a:ext cx="3710552" cy="1"/>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8122403" y="1819303"/>
            <a:ext cx="0" cy="3306762"/>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7284203" y="3720562"/>
            <a:ext cx="0" cy="491103"/>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6979403" y="3733800"/>
            <a:ext cx="304801" cy="1"/>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3" name="Rechte verbindingslijn 8"/>
          <p:cNvCxnSpPr/>
          <p:nvPr/>
        </p:nvCxnSpPr>
        <p:spPr>
          <a:xfrm>
            <a:off x="6979403" y="3436425"/>
            <a:ext cx="869197"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5" name="Rechte verbindingslijn met pijl 22"/>
          <p:cNvCxnSpPr/>
          <p:nvPr/>
        </p:nvCxnSpPr>
        <p:spPr>
          <a:xfrm>
            <a:off x="7848600" y="3436425"/>
            <a:ext cx="0" cy="168964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26" name="Title 1"/>
          <p:cNvSpPr>
            <a:spLocks noGrp="1"/>
          </p:cNvSpPr>
          <p:nvPr>
            <p:ph type="title"/>
          </p:nvPr>
        </p:nvSpPr>
        <p:spPr>
          <a:xfrm>
            <a:off x="222788" y="228600"/>
            <a:ext cx="8763000" cy="1143000"/>
          </a:xfrm>
        </p:spPr>
        <p:txBody>
          <a:bodyPr>
            <a:normAutofit/>
          </a:bodyPr>
          <a:lstStyle/>
          <a:p>
            <a:pPr algn="l"/>
            <a:r>
              <a:rPr lang="en-US" sz="4000" dirty="0">
                <a:latin typeface="Arial" panose="020B0604020202020204" pitchFamily="34" charset="0"/>
                <a:cs typeface="Arial" panose="020B0604020202020204" pitchFamily="34" charset="0"/>
              </a:rPr>
              <a:t>Where Do We Stand?</a:t>
            </a:r>
          </a:p>
        </p:txBody>
      </p:sp>
    </p:spTree>
    <p:custDataLst>
      <p:tags r:id="rId1"/>
    </p:custDataLst>
    <p:extLst>
      <p:ext uri="{BB962C8B-B14F-4D97-AF65-F5344CB8AC3E}">
        <p14:creationId xmlns:p14="http://schemas.microsoft.com/office/powerpoint/2010/main" val="22386368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0"/>
            <a:ext cx="9144000" cy="6781800"/>
          </a:xfrm>
          <a:prstGeom prst="rect">
            <a:avLst/>
          </a:prstGeom>
        </p:spPr>
      </p:pic>
    </p:spTree>
    <p:custDataLst>
      <p:tags r:id="rId1"/>
    </p:custDataLst>
    <p:extLst>
      <p:ext uri="{BB962C8B-B14F-4D97-AF65-F5344CB8AC3E}">
        <p14:creationId xmlns:p14="http://schemas.microsoft.com/office/powerpoint/2010/main" val="31421061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Rounded Rectangle 5"/>
          <p:cNvSpPr/>
          <p:nvPr/>
        </p:nvSpPr>
        <p:spPr>
          <a:xfrm>
            <a:off x="-76200" y="304800"/>
            <a:ext cx="8763000" cy="990600"/>
          </a:xfrm>
          <a:prstGeom prst="roundRect">
            <a:avLst>
              <a:gd name="adj" fmla="val 10189"/>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 y="228600"/>
            <a:ext cx="8991600" cy="1143000"/>
          </a:xfrm>
        </p:spPr>
        <p:txBody>
          <a:bodyPr>
            <a:noAutofit/>
          </a:bodyPr>
          <a:lstStyle/>
          <a:p>
            <a:pPr algn="l"/>
            <a:r>
              <a:rPr lang="en-US" sz="3600" b="1" dirty="0">
                <a:solidFill>
                  <a:schemeClr val="accent6"/>
                </a:solidFill>
                <a:latin typeface="Arial" panose="020B0604020202020204" pitchFamily="34" charset="0"/>
                <a:cs typeface="Arial" panose="020B0604020202020204" pitchFamily="34" charset="0"/>
              </a:rPr>
              <a:t>“What Works for Health” Rating Criteria</a:t>
            </a:r>
          </a:p>
        </p:txBody>
      </p:sp>
      <p:sp>
        <p:nvSpPr>
          <p:cNvPr id="4" name="Slide Number Placeholder 3"/>
          <p:cNvSpPr>
            <a:spLocks noGrp="1"/>
          </p:cNvSpPr>
          <p:nvPr>
            <p:ph type="sldNum" sz="quarter" idx="4294967295"/>
          </p:nvPr>
        </p:nvSpPr>
        <p:spPr>
          <a:xfrm>
            <a:off x="8594725" y="5648325"/>
            <a:ext cx="549275" cy="396875"/>
          </a:xfrm>
          <a:prstGeom prst="bracketPair">
            <a:avLst>
              <a:gd name="adj" fmla="val 17949"/>
            </a:avLst>
          </a:prstGeom>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Arial" charset="0"/>
                <a:ea typeface="+mn-ea"/>
                <a:cs typeface="+mn-cs"/>
              </a:rPr>
              <a:t>27</a:t>
            </a:r>
          </a:p>
        </p:txBody>
      </p:sp>
      <p:graphicFrame>
        <p:nvGraphicFramePr>
          <p:cNvPr id="5" name="Table 4"/>
          <p:cNvGraphicFramePr>
            <a:graphicFrameLocks noGrp="1"/>
          </p:cNvGraphicFramePr>
          <p:nvPr>
            <p:extLst>
              <p:ext uri="{D42A27DB-BD31-4B8C-83A1-F6EECF244321}">
                <p14:modId xmlns:p14="http://schemas.microsoft.com/office/powerpoint/2010/main" val="911742743"/>
              </p:ext>
            </p:extLst>
          </p:nvPr>
        </p:nvGraphicFramePr>
        <p:xfrm>
          <a:off x="304799" y="1447800"/>
          <a:ext cx="8482263" cy="5105400"/>
        </p:xfrm>
        <a:graphic>
          <a:graphicData uri="http://schemas.openxmlformats.org/drawingml/2006/table">
            <a:tbl>
              <a:tblPr bandRow="1">
                <a:tableStyleId>{E8B1032C-EA38-4F05-BA0D-38AFFFC7BED3}</a:tableStyleId>
              </a:tblPr>
              <a:tblGrid>
                <a:gridCol w="2982773">
                  <a:extLst>
                    <a:ext uri="{9D8B030D-6E8A-4147-A177-3AD203B41FA5}">
                      <a16:colId xmlns="" xmlns:a16="http://schemas.microsoft.com/office/drawing/2014/main" val="20000"/>
                    </a:ext>
                  </a:extLst>
                </a:gridCol>
                <a:gridCol w="5499490">
                  <a:extLst>
                    <a:ext uri="{9D8B030D-6E8A-4147-A177-3AD203B41FA5}">
                      <a16:colId xmlns="" xmlns:a16="http://schemas.microsoft.com/office/drawing/2014/main" val="20001"/>
                    </a:ext>
                  </a:extLst>
                </a:gridCol>
              </a:tblGrid>
              <a:tr h="1065034">
                <a:tc>
                  <a:txBody>
                    <a:bodyPr/>
                    <a:lstStyle/>
                    <a:p>
                      <a:pPr algn="l"/>
                      <a:r>
                        <a:rPr lang="en-US" sz="1900" dirty="0">
                          <a:latin typeface="Arial" charset="0"/>
                          <a:ea typeface="Arial" charset="0"/>
                          <a:cs typeface="Arial" charset="0"/>
                        </a:rPr>
                        <a:t>Scientifically Supported</a:t>
                      </a:r>
                      <a:endParaRPr lang="en-US" sz="1900" b="1" dirty="0">
                        <a:latin typeface="Arial" charset="0"/>
                        <a:ea typeface="Arial" charset="0"/>
                        <a:cs typeface="Arial" charset="0"/>
                      </a:endParaRPr>
                    </a:p>
                  </a:txBody>
                  <a:tcPr anchor="ct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dirty="0">
                          <a:latin typeface="Arial" charset="0"/>
                          <a:ea typeface="Arial" charset="0"/>
                          <a:cs typeface="Arial" charset="0"/>
                        </a:rPr>
                        <a:t>It works: numerous studies or systematic review(s) with strong positive results</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dirty="0">
                          <a:latin typeface="Arial" charset="0"/>
                          <a:ea typeface="Arial" charset="0"/>
                          <a:cs typeface="Arial" charset="0"/>
                        </a:rPr>
                        <a:t>No substantial contradictory evidence</a:t>
                      </a:r>
                    </a:p>
                  </a:txBody>
                  <a:tcPr anchor="ctr"/>
                </a:tc>
                <a:extLst>
                  <a:ext uri="{0D108BD9-81ED-4DB2-BD59-A6C34878D82A}">
                    <a16:rowId xmlns="" xmlns:a16="http://schemas.microsoft.com/office/drawing/2014/main" val="10000"/>
                  </a:ext>
                </a:extLst>
              </a:tr>
              <a:tr h="743833">
                <a:tc>
                  <a:txBody>
                    <a:bodyPr/>
                    <a:lstStyle/>
                    <a:p>
                      <a:pPr algn="l"/>
                      <a:r>
                        <a:rPr lang="en-US" sz="1900" dirty="0">
                          <a:latin typeface="Arial" charset="0"/>
                          <a:ea typeface="Arial" charset="0"/>
                          <a:cs typeface="Arial" charset="0"/>
                        </a:rPr>
                        <a:t>Some</a:t>
                      </a:r>
                      <a:r>
                        <a:rPr lang="en-US" sz="1900" baseline="0" dirty="0">
                          <a:latin typeface="Arial" charset="0"/>
                          <a:ea typeface="Arial" charset="0"/>
                          <a:cs typeface="Arial" charset="0"/>
                        </a:rPr>
                        <a:t> evidence</a:t>
                      </a:r>
                      <a:endParaRPr lang="en-US" sz="1900" b="1" dirty="0">
                        <a:latin typeface="Arial" charset="0"/>
                        <a:ea typeface="Arial" charset="0"/>
                        <a:cs typeface="Arial" charset="0"/>
                      </a:endParaRPr>
                    </a:p>
                  </a:txBody>
                  <a:tcPr anchor="ct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dirty="0">
                          <a:latin typeface="Arial" charset="0"/>
                          <a:ea typeface="Arial" charset="0"/>
                          <a:cs typeface="Arial" charset="0"/>
                        </a:rPr>
                        <a:t>Likely to work, but further research is needed to confirm effects</a:t>
                      </a:r>
                    </a:p>
                  </a:txBody>
                  <a:tcPr anchor="ctr"/>
                </a:tc>
                <a:extLst>
                  <a:ext uri="{0D108BD9-81ED-4DB2-BD59-A6C34878D82A}">
                    <a16:rowId xmlns="" xmlns:a16="http://schemas.microsoft.com/office/drawing/2014/main" val="10001"/>
                  </a:ext>
                </a:extLst>
              </a:tr>
              <a:tr h="743833">
                <a:tc>
                  <a:txBody>
                    <a:bodyPr/>
                    <a:lstStyle/>
                    <a:p>
                      <a:pPr algn="l"/>
                      <a:r>
                        <a:rPr lang="en-US" sz="1900" dirty="0">
                          <a:latin typeface="Arial" charset="0"/>
                          <a:ea typeface="Arial" charset="0"/>
                          <a:cs typeface="Arial" charset="0"/>
                        </a:rPr>
                        <a:t>Expert Opinion</a:t>
                      </a:r>
                      <a:endParaRPr lang="en-US" sz="1900" b="1" dirty="0">
                        <a:latin typeface="Arial" charset="0"/>
                        <a:ea typeface="Arial" charset="0"/>
                        <a:cs typeface="Arial" charset="0"/>
                      </a:endParaRPr>
                    </a:p>
                  </a:txBody>
                  <a:tcPr anchor="ct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dirty="0">
                          <a:latin typeface="Arial" charset="0"/>
                          <a:ea typeface="Arial" charset="0"/>
                          <a:cs typeface="Arial" charset="0"/>
                        </a:rPr>
                        <a:t>Recommended by credible groups</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dirty="0">
                          <a:latin typeface="Arial" charset="0"/>
                          <a:ea typeface="Arial" charset="0"/>
                          <a:cs typeface="Arial" charset="0"/>
                        </a:rPr>
                        <a:t>Research evidence limited</a:t>
                      </a:r>
                    </a:p>
                  </a:txBody>
                  <a:tcPr anchor="ctr"/>
                </a:tc>
                <a:extLst>
                  <a:ext uri="{0D108BD9-81ED-4DB2-BD59-A6C34878D82A}">
                    <a16:rowId xmlns="" xmlns:a16="http://schemas.microsoft.com/office/drawing/2014/main" val="10002"/>
                  </a:ext>
                </a:extLst>
              </a:tr>
              <a:tr h="743833">
                <a:tc>
                  <a:txBody>
                    <a:bodyPr/>
                    <a:lstStyle/>
                    <a:p>
                      <a:pPr algn="l"/>
                      <a:r>
                        <a:rPr lang="en-US" sz="1900" dirty="0">
                          <a:latin typeface="Arial" charset="0"/>
                          <a:ea typeface="Arial" charset="0"/>
                          <a:cs typeface="Arial" charset="0"/>
                        </a:rPr>
                        <a:t>Insufficient Evidence</a:t>
                      </a:r>
                      <a:endParaRPr lang="en-US" sz="1900" b="1" dirty="0">
                        <a:latin typeface="Arial" charset="0"/>
                        <a:ea typeface="Arial" charset="0"/>
                        <a:cs typeface="Arial" charset="0"/>
                      </a:endParaRPr>
                    </a:p>
                  </a:txBody>
                  <a:tcPr anchor="ct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dirty="0">
                          <a:latin typeface="Arial" charset="0"/>
                          <a:ea typeface="Arial" charset="0"/>
                          <a:cs typeface="Arial" charset="0"/>
                        </a:rPr>
                        <a:t>Study quality varies </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dirty="0">
                          <a:latin typeface="Arial" charset="0"/>
                          <a:ea typeface="Arial" charset="0"/>
                          <a:cs typeface="Arial" charset="0"/>
                        </a:rPr>
                        <a:t>Findings vary</a:t>
                      </a:r>
                    </a:p>
                  </a:txBody>
                  <a:tcPr anchor="ctr"/>
                </a:tc>
                <a:extLst>
                  <a:ext uri="{0D108BD9-81ED-4DB2-BD59-A6C34878D82A}">
                    <a16:rowId xmlns="" xmlns:a16="http://schemas.microsoft.com/office/drawing/2014/main" val="10003"/>
                  </a:ext>
                </a:extLst>
              </a:tr>
              <a:tr h="1065034">
                <a:tc>
                  <a:txBody>
                    <a:bodyPr/>
                    <a:lstStyle/>
                    <a:p>
                      <a:pPr algn="l"/>
                      <a:r>
                        <a:rPr lang="en-US" sz="1900" dirty="0">
                          <a:latin typeface="Arial" charset="0"/>
                          <a:ea typeface="Arial" charset="0"/>
                          <a:cs typeface="Arial" charset="0"/>
                        </a:rPr>
                        <a:t>Mixed Evidence</a:t>
                      </a:r>
                      <a:endParaRPr lang="en-US" sz="1900" b="1" dirty="0">
                        <a:latin typeface="Arial" charset="0"/>
                        <a:ea typeface="Arial" charset="0"/>
                        <a:cs typeface="Arial" charset="0"/>
                      </a:endParaRPr>
                    </a:p>
                  </a:txBody>
                  <a:tcPr anchor="ct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dirty="0">
                          <a:latin typeface="Arial" charset="0"/>
                          <a:ea typeface="Arial" charset="0"/>
                          <a:cs typeface="Arial" charset="0"/>
                        </a:rPr>
                        <a:t>Some studies have significant findings</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dirty="0">
                          <a:latin typeface="Arial" charset="0"/>
                          <a:ea typeface="Arial" charset="0"/>
                          <a:cs typeface="Arial" charset="0"/>
                        </a:rPr>
                        <a:t>Findings inconclusive</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dirty="0">
                          <a:latin typeface="Arial" charset="0"/>
                          <a:ea typeface="Arial" charset="0"/>
                          <a:cs typeface="Arial" charset="0"/>
                        </a:rPr>
                        <a:t>Findings mixed leaning negative</a:t>
                      </a:r>
                    </a:p>
                  </a:txBody>
                  <a:tcPr/>
                </a:tc>
                <a:extLst>
                  <a:ext uri="{0D108BD9-81ED-4DB2-BD59-A6C34878D82A}">
                    <a16:rowId xmlns="" xmlns:a16="http://schemas.microsoft.com/office/drawing/2014/main" val="10004"/>
                  </a:ext>
                </a:extLst>
              </a:tr>
              <a:tr h="743833">
                <a:tc>
                  <a:txBody>
                    <a:bodyPr/>
                    <a:lstStyle/>
                    <a:p>
                      <a:pPr algn="l"/>
                      <a:r>
                        <a:rPr lang="en-US" sz="1900" dirty="0">
                          <a:latin typeface="Arial" charset="0"/>
                          <a:ea typeface="Arial" charset="0"/>
                          <a:cs typeface="Arial" charset="0"/>
                        </a:rPr>
                        <a:t>Evidence of Ineffectiveness</a:t>
                      </a:r>
                      <a:endParaRPr lang="en-US" sz="1900" b="1" dirty="0">
                        <a:latin typeface="Arial" charset="0"/>
                        <a:ea typeface="Arial" charset="0"/>
                        <a:cs typeface="Arial" charset="0"/>
                      </a:endParaRPr>
                    </a:p>
                  </a:txBody>
                  <a:tcPr anchor="ct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dirty="0">
                          <a:latin typeface="Arial" charset="0"/>
                          <a:ea typeface="Arial" charset="0"/>
                          <a:cs typeface="Arial" charset="0"/>
                        </a:rPr>
                        <a:t>Significant negative/ineffective findings</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dirty="0">
                          <a:latin typeface="Arial" charset="0"/>
                          <a:ea typeface="Arial" charset="0"/>
                          <a:cs typeface="Arial" charset="0"/>
                        </a:rPr>
                        <a:t>Strong evidence of harm</a:t>
                      </a:r>
                    </a:p>
                  </a:txBody>
                  <a:tcPr/>
                </a:tc>
                <a:extLst>
                  <a:ext uri="{0D108BD9-81ED-4DB2-BD59-A6C34878D82A}">
                    <a16:rowId xmlns="" xmlns:a16="http://schemas.microsoft.com/office/drawing/2014/main" val="10005"/>
                  </a:ext>
                </a:extLst>
              </a:tr>
            </a:tbl>
          </a:graphicData>
        </a:graphic>
      </p:graphicFrame>
    </p:spTree>
    <p:custDataLst>
      <p:tags r:id="rId1"/>
    </p:custDataLst>
    <p:extLst>
      <p:ext uri="{BB962C8B-B14F-4D97-AF65-F5344CB8AC3E}">
        <p14:creationId xmlns:p14="http://schemas.microsoft.com/office/powerpoint/2010/main" val="30431052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idx="4294967295"/>
          </p:nvPr>
        </p:nvSpPr>
        <p:spPr/>
        <p:txBody>
          <a:bodyPr/>
          <a:lstStyle/>
          <a:p>
            <a:endParaRPr lang="en-US"/>
          </a:p>
        </p:txBody>
      </p:sp>
      <p:pic>
        <p:nvPicPr>
          <p:cNvPr id="4" name="Picture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10887"/>
            <a:ext cx="9144000" cy="6847114"/>
          </a:xfrm>
          <a:prstGeom prst="rect">
            <a:avLst/>
          </a:prstGeom>
        </p:spPr>
      </p:pic>
      <p:sp>
        <p:nvSpPr>
          <p:cNvPr id="5" name="AutoShape 5"/>
          <p:cNvSpPr>
            <a:spLocks noChangeArrowheads="1"/>
          </p:cNvSpPr>
          <p:nvPr/>
        </p:nvSpPr>
        <p:spPr bwMode="auto">
          <a:xfrm rot="8508799">
            <a:off x="2063640" y="2994673"/>
            <a:ext cx="990600" cy="609600"/>
          </a:xfrm>
          <a:prstGeom prst="rightArrow">
            <a:avLst>
              <a:gd name="adj1" fmla="val 50000"/>
              <a:gd name="adj2" fmla="val 68750"/>
            </a:avLst>
          </a:prstGeom>
          <a:solidFill>
            <a:srgbClr val="00B050"/>
          </a:solidFill>
          <a:ln w="9525">
            <a:noFill/>
            <a:miter lim="800000"/>
            <a:headEnd/>
            <a:tailEnd/>
          </a:ln>
          <a:effectLst>
            <a:outerShdw blurRad="50800" dist="38100" dir="2700000" algn="tl" rotWithShape="0">
              <a:prstClr val="black">
                <a:alpha val="40000"/>
              </a:prstClr>
            </a:outerShdw>
          </a:effectLst>
        </p:spPr>
        <p:txBody>
          <a:bodyPr wrap="none" anchor="ctr"/>
          <a:lstStyle/>
          <a:p>
            <a:endParaRPr lang="en-US"/>
          </a:p>
        </p:txBody>
      </p:sp>
    </p:spTree>
    <p:custDataLst>
      <p:tags r:id="rId1"/>
    </p:custDataLst>
    <p:extLst>
      <p:ext uri="{BB962C8B-B14F-4D97-AF65-F5344CB8AC3E}">
        <p14:creationId xmlns:p14="http://schemas.microsoft.com/office/powerpoint/2010/main" val="2102666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534400" cy="1143000"/>
          </a:xfrm>
        </p:spPr>
        <p:txBody>
          <a:bodyPr>
            <a:normAutofit fontScale="90000"/>
          </a:bodyPr>
          <a:lstStyle/>
          <a:p>
            <a:pPr algn="l"/>
            <a:r>
              <a:rPr lang="en-US" sz="4000" dirty="0">
                <a:latin typeface="Arial" panose="020B0604020202020204" pitchFamily="34" charset="0"/>
                <a:cs typeface="Arial" panose="020B0604020202020204" pitchFamily="34" charset="0"/>
              </a:rPr>
              <a:t>Demo: County Health Rankings &amp; Roadmaps</a:t>
            </a:r>
          </a:p>
        </p:txBody>
      </p:sp>
      <p:sp>
        <p:nvSpPr>
          <p:cNvPr id="4" name="Text Placeholder 3"/>
          <p:cNvSpPr>
            <a:spLocks noGrp="1"/>
          </p:cNvSpPr>
          <p:nvPr>
            <p:ph type="body" sz="quarter" idx="4294967295"/>
          </p:nvPr>
        </p:nvSpPr>
        <p:spPr>
          <a:xfrm>
            <a:off x="457200" y="1752600"/>
            <a:ext cx="7848600" cy="4114800"/>
          </a:xfrm>
        </p:spPr>
        <p:txBody>
          <a:bodyPr>
            <a:normAutofit/>
          </a:bodyPr>
          <a:lstStyle/>
          <a:p>
            <a:pPr indent="0" algn="ctr">
              <a:buNone/>
            </a:pPr>
            <a:r>
              <a:rPr lang="en-US" sz="2200" dirty="0">
                <a:hlinkClick r:id="rId4"/>
              </a:rPr>
              <a:t>http://www.countyhealthrankings.org/policies</a:t>
            </a:r>
            <a:endParaRPr lang="en-US" sz="2200" dirty="0"/>
          </a:p>
          <a:p>
            <a:pPr indent="0" algn="ctr">
              <a:buNone/>
            </a:pPr>
            <a:endParaRPr lang="en-US" sz="2200" dirty="0"/>
          </a:p>
        </p:txBody>
      </p:sp>
    </p:spTree>
    <p:custDataLst>
      <p:tags r:id="rId1"/>
    </p:custDataLst>
    <p:extLst>
      <p:ext uri="{BB962C8B-B14F-4D97-AF65-F5344CB8AC3E}">
        <p14:creationId xmlns:p14="http://schemas.microsoft.com/office/powerpoint/2010/main" val="10066573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90487" y="277813"/>
            <a:ext cx="8710613" cy="1073150"/>
          </a:xfrm>
        </p:spPr>
        <p:txBody>
          <a:bodyPr>
            <a:normAutofit/>
          </a:bodyPr>
          <a:lstStyle/>
          <a:p>
            <a:pPr algn="l"/>
            <a:r>
              <a:rPr lang="en-US" altLang="en-US" sz="4000" dirty="0">
                <a:latin typeface="Arial" panose="020B0604020202020204" pitchFamily="34" charset="0"/>
                <a:cs typeface="Arial" panose="020B0604020202020204" pitchFamily="34" charset="0"/>
              </a:rPr>
              <a:t>Sources of Packaged Programs</a:t>
            </a:r>
          </a:p>
        </p:txBody>
      </p:sp>
      <p:grpSp>
        <p:nvGrpSpPr>
          <p:cNvPr id="28675" name="Group 2"/>
          <p:cNvGrpSpPr>
            <a:grpSpLocks/>
          </p:cNvGrpSpPr>
          <p:nvPr/>
        </p:nvGrpSpPr>
        <p:grpSpPr bwMode="auto">
          <a:xfrm>
            <a:off x="466725" y="2001838"/>
            <a:ext cx="8243888" cy="4000500"/>
            <a:chOff x="323887" y="2097122"/>
            <a:chExt cx="8245580" cy="4000647"/>
          </a:xfrm>
        </p:grpSpPr>
        <p:sp>
          <p:nvSpPr>
            <p:cNvPr id="4" name="Oval 3"/>
            <p:cNvSpPr/>
            <p:nvPr/>
          </p:nvSpPr>
          <p:spPr bwMode="auto">
            <a:xfrm>
              <a:off x="587466" y="4483222"/>
              <a:ext cx="7847035" cy="1104941"/>
            </a:xfrm>
            <a:prstGeom prst="ellipse">
              <a:avLst/>
            </a:prstGeom>
            <a:solidFill>
              <a:srgbClr val="99DA00">
                <a:alpha val="49804"/>
              </a:srgbClr>
            </a:solidFill>
            <a:ln w="12700" cap="flat" cmpd="sng" algn="ctr">
              <a:noFill/>
              <a:prstDash val="solid"/>
              <a:round/>
              <a:headEnd type="none" w="med" len="med"/>
              <a:tailEnd type="none" w="med" len="med"/>
            </a:ln>
            <a:effectLst/>
          </p:spPr>
          <p:txBody>
            <a:bodyPr/>
            <a:lstStyle/>
            <a:p>
              <a:pPr defTabSz="914400" eaLnBrk="0" fontAlgn="base" hangingPunct="0">
                <a:spcBef>
                  <a:spcPct val="0"/>
                </a:spcBef>
                <a:spcAft>
                  <a:spcPct val="0"/>
                </a:spcAft>
                <a:defRPr/>
              </a:pPr>
              <a:endParaRPr lang="en-US" sz="2400" dirty="0">
                <a:ln w="28575">
                  <a:solidFill>
                    <a:srgbClr val="356BA1"/>
                  </a:solidFill>
                </a:ln>
                <a:solidFill>
                  <a:srgbClr val="000000"/>
                </a:solidFill>
                <a:latin typeface="Arial" panose="020B0604020202020204" pitchFamily="34" charset="0"/>
                <a:ea typeface="ＭＳ Ｐゴシック" panose="020B0600070205080204" pitchFamily="34" charset="-128"/>
                <a:cs typeface="Arial" panose="020B0604020202020204" pitchFamily="34" charset="0"/>
              </a:endParaRPr>
            </a:p>
          </p:txBody>
        </p:sp>
        <p:sp>
          <p:nvSpPr>
            <p:cNvPr id="5" name="Circular Arrow 4"/>
            <p:cNvSpPr/>
            <p:nvPr/>
          </p:nvSpPr>
          <p:spPr bwMode="auto">
            <a:xfrm rot="202825">
              <a:off x="814526" y="3770408"/>
              <a:ext cx="1873634" cy="2327361"/>
            </a:xfrm>
            <a:prstGeom prst="circularArrow">
              <a:avLst>
                <a:gd name="adj1" fmla="val 12500"/>
                <a:gd name="adj2" fmla="val 1142319"/>
                <a:gd name="adj3" fmla="val 20457681"/>
                <a:gd name="adj4" fmla="val 14653335"/>
                <a:gd name="adj5" fmla="val 12500"/>
              </a:avLst>
            </a:prstGeom>
            <a:solidFill>
              <a:srgbClr val="6699CC"/>
            </a:solidFill>
            <a:ln w="19050" cap="flat" cmpd="sng" algn="ctr">
              <a:noFill/>
              <a:prstDash val="solid"/>
              <a:round/>
              <a:headEnd type="none" w="med" len="med"/>
              <a:tailEnd type="none" w="med" len="med"/>
            </a:ln>
            <a:effectLst/>
          </p:spPr>
          <p:txBody>
            <a:bodyPr/>
            <a:lstStyle/>
            <a:p>
              <a:pPr defTabSz="914400" eaLnBrk="0" fontAlgn="base" hangingPunct="0">
                <a:spcBef>
                  <a:spcPct val="0"/>
                </a:spcBef>
                <a:spcAft>
                  <a:spcPct val="0"/>
                </a:spcAft>
                <a:defRPr/>
              </a:pPr>
              <a:endParaRPr lang="en-US" sz="2400" dirty="0">
                <a:solidFill>
                  <a:srgbClr val="000000"/>
                </a:solidFill>
                <a:latin typeface="Arial" panose="020B0604020202020204" pitchFamily="34" charset="0"/>
                <a:ea typeface="ＭＳ Ｐゴシック" panose="020B0600070205080204" pitchFamily="34" charset="-128"/>
                <a:cs typeface="Arial" panose="020B0604020202020204" pitchFamily="34" charset="0"/>
              </a:endParaRPr>
            </a:p>
          </p:txBody>
        </p:sp>
        <p:sp>
          <p:nvSpPr>
            <p:cNvPr id="6" name="Circular Arrow 5"/>
            <p:cNvSpPr/>
            <p:nvPr/>
          </p:nvSpPr>
          <p:spPr bwMode="auto">
            <a:xfrm rot="21333260" flipH="1">
              <a:off x="6187728" y="3756120"/>
              <a:ext cx="1926032" cy="2324185"/>
            </a:xfrm>
            <a:prstGeom prst="circularArrow">
              <a:avLst>
                <a:gd name="adj1" fmla="val 12500"/>
                <a:gd name="adj2" fmla="val 1142319"/>
                <a:gd name="adj3" fmla="val 20457681"/>
                <a:gd name="adj4" fmla="val 14653335"/>
                <a:gd name="adj5" fmla="val 12500"/>
              </a:avLst>
            </a:prstGeom>
            <a:solidFill>
              <a:srgbClr val="6699CC"/>
            </a:solidFill>
            <a:ln w="19050" cap="flat" cmpd="sng" algn="ctr">
              <a:noFill/>
              <a:prstDash val="solid"/>
              <a:round/>
              <a:headEnd type="none" w="med" len="med"/>
              <a:tailEnd type="none" w="med" len="med"/>
            </a:ln>
            <a:effectLst/>
          </p:spPr>
          <p:txBody>
            <a:bodyPr/>
            <a:lstStyle/>
            <a:p>
              <a:pPr defTabSz="914400" eaLnBrk="0" fontAlgn="base" hangingPunct="0">
                <a:spcBef>
                  <a:spcPct val="0"/>
                </a:spcBef>
                <a:spcAft>
                  <a:spcPct val="0"/>
                </a:spcAft>
                <a:defRPr/>
              </a:pPr>
              <a:endParaRPr lang="en-US" sz="2400" dirty="0">
                <a:solidFill>
                  <a:srgbClr val="000000"/>
                </a:solidFill>
                <a:latin typeface="Arial" panose="020B0604020202020204" pitchFamily="34" charset="0"/>
                <a:ea typeface="ＭＳ Ｐゴシック" panose="020B0600070205080204" pitchFamily="34" charset="-128"/>
                <a:cs typeface="Arial" panose="020B0604020202020204" pitchFamily="34" charset="0"/>
              </a:endParaRPr>
            </a:p>
          </p:txBody>
        </p:sp>
        <p:sp>
          <p:nvSpPr>
            <p:cNvPr id="28680" name="Down Arrow 13"/>
            <p:cNvSpPr>
              <a:spLocks noChangeArrowheads="1"/>
            </p:cNvSpPr>
            <p:nvPr/>
          </p:nvSpPr>
          <p:spPr bwMode="auto">
            <a:xfrm>
              <a:off x="4209346" y="4147858"/>
              <a:ext cx="474663" cy="703263"/>
            </a:xfrm>
            <a:prstGeom prst="downArrow">
              <a:avLst>
                <a:gd name="adj1" fmla="val 50000"/>
                <a:gd name="adj2" fmla="val 50080"/>
              </a:avLst>
            </a:prstGeom>
            <a:solidFill>
              <a:srgbClr val="6699CC"/>
            </a:solidFill>
            <a:ln w="19050">
              <a:noFill/>
              <a:round/>
              <a:headEnd/>
              <a:tailEnd/>
            </a:ln>
          </p:spPr>
          <p:txBody>
            <a:bodyPr/>
            <a:lstStyle>
              <a:lvl1pPr>
                <a:defRPr sz="2400">
                  <a:solidFill>
                    <a:schemeClr val="tx1"/>
                  </a:solidFill>
                  <a:latin typeface="Times" panose="02020603050405020304" pitchFamily="18" charset="0"/>
                  <a:ea typeface="ＭＳ Ｐゴシック" panose="020B0600070205080204" pitchFamily="34" charset="-128"/>
                </a:defRPr>
              </a:lvl1pPr>
              <a:lvl2pPr marL="742950" indent="-285750">
                <a:defRPr sz="2400">
                  <a:solidFill>
                    <a:schemeClr val="tx1"/>
                  </a:solidFill>
                  <a:latin typeface="Times" panose="02020603050405020304" pitchFamily="18" charset="0"/>
                  <a:ea typeface="ＭＳ Ｐゴシック" panose="020B0600070205080204" pitchFamily="34" charset="-128"/>
                </a:defRPr>
              </a:lvl2pPr>
              <a:lvl3pPr marL="1143000" indent="-228600">
                <a:defRPr sz="2400">
                  <a:solidFill>
                    <a:schemeClr val="tx1"/>
                  </a:solidFill>
                  <a:latin typeface="Times" panose="02020603050405020304" pitchFamily="18" charset="0"/>
                  <a:ea typeface="ＭＳ Ｐゴシック" panose="020B0600070205080204" pitchFamily="34" charset="-128"/>
                </a:defRPr>
              </a:lvl3pPr>
              <a:lvl4pPr marL="1600200" indent="-228600">
                <a:defRPr sz="2400">
                  <a:solidFill>
                    <a:schemeClr val="tx1"/>
                  </a:solidFill>
                  <a:latin typeface="Times" panose="02020603050405020304" pitchFamily="18" charset="0"/>
                  <a:ea typeface="ＭＳ Ｐゴシック" panose="020B0600070205080204" pitchFamily="34" charset="-128"/>
                </a:defRPr>
              </a:lvl4pPr>
              <a:lvl5pPr marL="2057400" indent="-228600">
                <a:defRPr sz="24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pPr defTabSz="914400" eaLnBrk="0" fontAlgn="base" hangingPunct="0">
                <a:spcBef>
                  <a:spcPct val="0"/>
                </a:spcBef>
                <a:spcAft>
                  <a:spcPct val="0"/>
                </a:spcAft>
              </a:pPr>
              <a:endParaRPr lang="en-US" altLang="en-US">
                <a:solidFill>
                  <a:srgbClr val="000000"/>
                </a:solidFill>
                <a:latin typeface="Arial" panose="020B0604020202020204" pitchFamily="34" charset="0"/>
                <a:cs typeface="Arial" panose="020B0604020202020204" pitchFamily="34" charset="0"/>
              </a:endParaRPr>
            </a:p>
          </p:txBody>
        </p:sp>
        <p:sp>
          <p:nvSpPr>
            <p:cNvPr id="28681" name="TextBox 7"/>
            <p:cNvSpPr txBox="1">
              <a:spLocks noChangeArrowheads="1"/>
            </p:cNvSpPr>
            <p:nvPr/>
          </p:nvSpPr>
          <p:spPr bwMode="auto">
            <a:xfrm>
              <a:off x="1895729" y="4910058"/>
              <a:ext cx="5101895" cy="46161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Times" panose="02020603050405020304" pitchFamily="18" charset="0"/>
                  <a:ea typeface="ＭＳ Ｐゴシック" panose="020B0600070205080204" pitchFamily="34" charset="-128"/>
                </a:defRPr>
              </a:lvl1pPr>
              <a:lvl2pPr marL="742950" indent="-285750">
                <a:defRPr sz="2400">
                  <a:solidFill>
                    <a:schemeClr val="tx1"/>
                  </a:solidFill>
                  <a:latin typeface="Times" panose="02020603050405020304" pitchFamily="18" charset="0"/>
                  <a:ea typeface="ＭＳ Ｐゴシック" panose="020B0600070205080204" pitchFamily="34" charset="-128"/>
                </a:defRPr>
              </a:lvl2pPr>
              <a:lvl3pPr marL="1143000" indent="-228600">
                <a:defRPr sz="2400">
                  <a:solidFill>
                    <a:schemeClr val="tx1"/>
                  </a:solidFill>
                  <a:latin typeface="Times" panose="02020603050405020304" pitchFamily="18" charset="0"/>
                  <a:ea typeface="ＭＳ Ｐゴシック" panose="020B0600070205080204" pitchFamily="34" charset="-128"/>
                </a:defRPr>
              </a:lvl3pPr>
              <a:lvl4pPr marL="1600200" indent="-228600">
                <a:defRPr sz="2400">
                  <a:solidFill>
                    <a:schemeClr val="tx1"/>
                  </a:solidFill>
                  <a:latin typeface="Times" panose="02020603050405020304" pitchFamily="18" charset="0"/>
                  <a:ea typeface="ＭＳ Ｐゴシック" panose="020B0600070205080204" pitchFamily="34" charset="-128"/>
                </a:defRPr>
              </a:lvl4pPr>
              <a:lvl5pPr marL="2057400" indent="-228600">
                <a:defRPr sz="24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pPr algn="ctr" defTabSz="914400" fontAlgn="base">
                <a:spcBef>
                  <a:spcPct val="0"/>
                </a:spcBef>
                <a:spcAft>
                  <a:spcPct val="0"/>
                </a:spcAft>
              </a:pPr>
              <a:r>
                <a:rPr lang="en-US" altLang="en-US" b="1" dirty="0">
                  <a:solidFill>
                    <a:srgbClr val="356BA1"/>
                  </a:solidFill>
                  <a:latin typeface="Arial" panose="020B0604020202020204" pitchFamily="34" charset="0"/>
                  <a:cs typeface="Arial" panose="020B0604020202020204" pitchFamily="34" charset="0"/>
                </a:rPr>
                <a:t>Environment or Behavior</a:t>
              </a:r>
            </a:p>
          </p:txBody>
        </p:sp>
        <p:sp>
          <p:nvSpPr>
            <p:cNvPr id="9" name="Rectangle 8"/>
            <p:cNvSpPr/>
            <p:nvPr/>
          </p:nvSpPr>
          <p:spPr>
            <a:xfrm>
              <a:off x="323887" y="2097122"/>
              <a:ext cx="8245580" cy="2160666"/>
            </a:xfrm>
            <a:prstGeom prst="rect">
              <a:avLst/>
            </a:prstGeom>
            <a:solidFill>
              <a:srgbClr val="660099"/>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0" fontAlgn="base" hangingPunct="0">
                <a:spcBef>
                  <a:spcPct val="0"/>
                </a:spcBef>
                <a:spcAft>
                  <a:spcPct val="0"/>
                </a:spcAft>
                <a:defRPr/>
              </a:pPr>
              <a:endParaRPr lang="en-US" sz="2400" dirty="0">
                <a:solidFill>
                  <a:srgbClr val="FFFFFF"/>
                </a:solidFill>
                <a:latin typeface="Arial" panose="020B0604020202020204" pitchFamily="34" charset="0"/>
                <a:cs typeface="Arial" panose="020B0604020202020204" pitchFamily="34" charset="0"/>
              </a:endParaRPr>
            </a:p>
          </p:txBody>
        </p:sp>
        <p:sp>
          <p:nvSpPr>
            <p:cNvPr id="10" name="TextBox 9"/>
            <p:cNvSpPr txBox="1"/>
            <p:nvPr/>
          </p:nvSpPr>
          <p:spPr>
            <a:xfrm>
              <a:off x="5866987" y="2816285"/>
              <a:ext cx="2567514" cy="1138815"/>
            </a:xfrm>
            <a:prstGeom prst="rect">
              <a:avLst/>
            </a:prstGeom>
            <a:solidFill>
              <a:schemeClr val="bg1">
                <a:lumMod val="95000"/>
              </a:schemeClr>
            </a:solidFill>
            <a:ln w="28575">
              <a:noFill/>
            </a:ln>
          </p:spPr>
          <p:txBody>
            <a:bodyPr>
              <a:spAutoFit/>
            </a:bodyPr>
            <a:lstStyle/>
            <a:p>
              <a:pPr algn="ctr" defTabSz="914400" eaLnBrk="0" fontAlgn="base" hangingPunct="0">
                <a:spcBef>
                  <a:spcPct val="0"/>
                </a:spcBef>
                <a:spcAft>
                  <a:spcPct val="0"/>
                </a:spcAft>
                <a:defRPr/>
              </a:pPr>
              <a:r>
                <a:rPr lang="en-US" sz="2000" b="1" dirty="0" smtClean="0">
                  <a:solidFill>
                    <a:schemeClr val="bg1">
                      <a:lumMod val="50000"/>
                    </a:schemeClr>
                  </a:solidFill>
                  <a:latin typeface="Arial" panose="020B0604020202020204" pitchFamily="34" charset="0"/>
                  <a:ea typeface="ＭＳ Ｐゴシック" panose="020B0600070205080204" pitchFamily="34" charset="-128"/>
                  <a:cs typeface="Arial" panose="020B0604020202020204" pitchFamily="34" charset="0"/>
                </a:rPr>
                <a:t>Strategies</a:t>
              </a:r>
              <a:endParaRPr lang="en-US" sz="2000" b="1" dirty="0">
                <a:solidFill>
                  <a:schemeClr val="bg1">
                    <a:lumMod val="50000"/>
                  </a:schemeClr>
                </a:solidFill>
                <a:latin typeface="Arial" panose="020B0604020202020204" pitchFamily="34" charset="0"/>
                <a:ea typeface="ＭＳ Ｐゴシック" panose="020B0600070205080204" pitchFamily="34" charset="-128"/>
                <a:cs typeface="Arial" panose="020B0604020202020204" pitchFamily="34" charset="0"/>
              </a:endParaRPr>
            </a:p>
            <a:p>
              <a:pPr algn="ctr" defTabSz="914400" eaLnBrk="0" fontAlgn="base" hangingPunct="0">
                <a:spcBef>
                  <a:spcPct val="0"/>
                </a:spcBef>
                <a:spcAft>
                  <a:spcPct val="0"/>
                </a:spcAft>
                <a:defRPr/>
              </a:pPr>
              <a:r>
                <a:rPr lang="en-US" sz="2000" dirty="0">
                  <a:solidFill>
                    <a:schemeClr val="bg1">
                      <a:lumMod val="50000"/>
                    </a:schemeClr>
                  </a:solidFill>
                  <a:latin typeface="Arial" panose="020B0604020202020204" pitchFamily="34" charset="0"/>
                  <a:ea typeface="ＭＳ Ｐゴシック" panose="020B0600070205080204" pitchFamily="34" charset="-128"/>
                  <a:cs typeface="Arial" panose="020B0604020202020204" pitchFamily="34" charset="0"/>
                </a:rPr>
                <a:t>(recommended after systematic review)</a:t>
              </a:r>
            </a:p>
            <a:p>
              <a:pPr algn="ctr" defTabSz="914400" eaLnBrk="0" fontAlgn="base" hangingPunct="0">
                <a:spcBef>
                  <a:spcPct val="0"/>
                </a:spcBef>
                <a:spcAft>
                  <a:spcPct val="0"/>
                </a:spcAft>
                <a:defRPr/>
              </a:pPr>
              <a:endParaRPr lang="en-US" sz="800" dirty="0">
                <a:solidFill>
                  <a:schemeClr val="bg1">
                    <a:lumMod val="50000"/>
                  </a:schemeClr>
                </a:solidFill>
                <a:latin typeface="Arial" panose="020B0604020202020204" pitchFamily="34" charset="0"/>
                <a:ea typeface="ＭＳ Ｐゴシック" panose="020B0600070205080204" pitchFamily="34" charset="-128"/>
                <a:cs typeface="Arial" panose="020B0604020202020204" pitchFamily="34" charset="0"/>
              </a:endParaRPr>
            </a:p>
          </p:txBody>
        </p:sp>
        <p:sp>
          <p:nvSpPr>
            <p:cNvPr id="11" name="TextBox 10"/>
            <p:cNvSpPr txBox="1"/>
            <p:nvPr/>
          </p:nvSpPr>
          <p:spPr>
            <a:xfrm>
              <a:off x="3158157" y="2816285"/>
              <a:ext cx="2575453" cy="1200194"/>
            </a:xfrm>
            <a:prstGeom prst="rect">
              <a:avLst/>
            </a:prstGeom>
            <a:solidFill>
              <a:schemeClr val="bg1">
                <a:lumMod val="95000"/>
              </a:schemeClr>
            </a:solidFill>
            <a:ln w="28575">
              <a:noFill/>
            </a:ln>
          </p:spPr>
          <p:txBody>
            <a:bodyPr anchor="ctr">
              <a:spAutoFit/>
            </a:bodyPr>
            <a:lstStyle/>
            <a:p>
              <a:pPr algn="ctr" defTabSz="914400" eaLnBrk="0" fontAlgn="base" hangingPunct="0">
                <a:spcBef>
                  <a:spcPct val="0"/>
                </a:spcBef>
                <a:spcAft>
                  <a:spcPct val="0"/>
                </a:spcAft>
                <a:defRPr/>
              </a:pPr>
              <a:endParaRPr lang="en-US" sz="2400" b="1" dirty="0">
                <a:solidFill>
                  <a:srgbClr val="660099"/>
                </a:solidFill>
                <a:latin typeface="Arial" panose="020B0604020202020204" pitchFamily="34" charset="0"/>
                <a:ea typeface="ＭＳ Ｐゴシック" panose="020B0600070205080204" pitchFamily="34" charset="-128"/>
                <a:cs typeface="Arial" panose="020B0604020202020204" pitchFamily="34" charset="0"/>
              </a:endParaRPr>
            </a:p>
            <a:p>
              <a:pPr algn="ctr" defTabSz="914400" eaLnBrk="0" fontAlgn="base" hangingPunct="0">
                <a:spcBef>
                  <a:spcPct val="0"/>
                </a:spcBef>
                <a:spcAft>
                  <a:spcPct val="0"/>
                </a:spcAft>
                <a:defRPr/>
              </a:pPr>
              <a:r>
                <a:rPr lang="en-US" sz="2400" b="1" dirty="0">
                  <a:solidFill>
                    <a:schemeClr val="bg1">
                      <a:lumMod val="50000"/>
                    </a:schemeClr>
                  </a:solidFill>
                  <a:latin typeface="Arial" panose="020B0604020202020204" pitchFamily="34" charset="0"/>
                  <a:ea typeface="ＭＳ Ｐゴシック" panose="020B0600070205080204" pitchFamily="34" charset="-128"/>
                  <a:cs typeface="Arial" panose="020B0604020202020204" pitchFamily="34" charset="0"/>
                </a:rPr>
                <a:t>Policies</a:t>
              </a:r>
            </a:p>
            <a:p>
              <a:pPr algn="ctr" defTabSz="914400" eaLnBrk="0" fontAlgn="base" hangingPunct="0">
                <a:spcBef>
                  <a:spcPct val="0"/>
                </a:spcBef>
                <a:spcAft>
                  <a:spcPct val="0"/>
                </a:spcAft>
                <a:defRPr/>
              </a:pPr>
              <a:endParaRPr lang="en-US" sz="2400" b="1" dirty="0">
                <a:solidFill>
                  <a:schemeClr val="accent6">
                    <a:lumMod val="40000"/>
                    <a:lumOff val="60000"/>
                  </a:schemeClr>
                </a:solidFill>
                <a:latin typeface="Arial" panose="020B0604020202020204" pitchFamily="34" charset="0"/>
                <a:ea typeface="ＭＳ Ｐゴシック" panose="020B0600070205080204" pitchFamily="34" charset="-128"/>
                <a:cs typeface="Arial" panose="020B0604020202020204" pitchFamily="34" charset="0"/>
              </a:endParaRPr>
            </a:p>
          </p:txBody>
        </p:sp>
        <p:sp>
          <p:nvSpPr>
            <p:cNvPr id="12" name="TextBox 11"/>
            <p:cNvSpPr txBox="1"/>
            <p:nvPr/>
          </p:nvSpPr>
          <p:spPr>
            <a:xfrm>
              <a:off x="463616" y="2816285"/>
              <a:ext cx="2575453" cy="1184319"/>
            </a:xfrm>
            <a:prstGeom prst="rect">
              <a:avLst/>
            </a:prstGeom>
            <a:solidFill>
              <a:schemeClr val="bg1">
                <a:lumMod val="95000"/>
              </a:schemeClr>
            </a:solidFill>
            <a:ln w="28575">
              <a:noFill/>
            </a:ln>
          </p:spPr>
          <p:txBody>
            <a:bodyPr>
              <a:spAutoFit/>
            </a:bodyPr>
            <a:lstStyle/>
            <a:p>
              <a:pPr algn="ctr" defTabSz="914400" eaLnBrk="0" fontAlgn="base" hangingPunct="0">
                <a:spcBef>
                  <a:spcPct val="0"/>
                </a:spcBef>
                <a:spcAft>
                  <a:spcPct val="0"/>
                </a:spcAft>
                <a:defRPr/>
              </a:pPr>
              <a:endParaRPr lang="en-US" sz="800" b="1" dirty="0">
                <a:solidFill>
                  <a:srgbClr val="660099"/>
                </a:solidFill>
                <a:latin typeface="Arial" panose="020B0604020202020204" pitchFamily="34" charset="0"/>
                <a:ea typeface="ＭＳ Ｐゴシック" panose="020B0600070205080204" pitchFamily="34" charset="-128"/>
                <a:cs typeface="Arial" panose="020B0604020202020204" pitchFamily="34" charset="0"/>
              </a:endParaRPr>
            </a:p>
            <a:p>
              <a:pPr algn="ctr" defTabSz="914400" eaLnBrk="0" fontAlgn="base" hangingPunct="0">
                <a:spcBef>
                  <a:spcPct val="0"/>
                </a:spcBef>
                <a:spcAft>
                  <a:spcPct val="0"/>
                </a:spcAft>
                <a:defRPr/>
              </a:pPr>
              <a:r>
                <a:rPr lang="en-US" sz="2400" b="1" dirty="0">
                  <a:solidFill>
                    <a:srgbClr val="660099"/>
                  </a:solidFill>
                  <a:latin typeface="Arial" panose="020B0604020202020204" pitchFamily="34" charset="0"/>
                  <a:ea typeface="ＭＳ Ｐゴシック" panose="020B0600070205080204" pitchFamily="34" charset="-128"/>
                  <a:cs typeface="Arial" panose="020B0604020202020204" pitchFamily="34" charset="0"/>
                </a:rPr>
                <a:t>Packaged Programs</a:t>
              </a:r>
            </a:p>
            <a:p>
              <a:pPr algn="ctr" defTabSz="914400" eaLnBrk="0" fontAlgn="base" hangingPunct="0">
                <a:spcBef>
                  <a:spcPct val="0"/>
                </a:spcBef>
                <a:spcAft>
                  <a:spcPct val="0"/>
                </a:spcAft>
                <a:defRPr/>
              </a:pPr>
              <a:r>
                <a:rPr lang="en-US" sz="1500" dirty="0">
                  <a:solidFill>
                    <a:srgbClr val="660099"/>
                  </a:solidFill>
                  <a:latin typeface="Arial" panose="020B0604020202020204" pitchFamily="34" charset="0"/>
                  <a:ea typeface="ＭＳ Ｐゴシック" panose="020B0600070205080204" pitchFamily="34" charset="-128"/>
                  <a:cs typeface="Arial" panose="020B0604020202020204" pitchFamily="34" charset="0"/>
                </a:rPr>
                <a:t> </a:t>
              </a:r>
            </a:p>
          </p:txBody>
        </p:sp>
      </p:grpSp>
      <p:sp>
        <p:nvSpPr>
          <p:cNvPr id="28676" name="TextBox 14"/>
          <p:cNvSpPr txBox="1">
            <a:spLocks noChangeArrowheads="1"/>
          </p:cNvSpPr>
          <p:nvPr/>
        </p:nvSpPr>
        <p:spPr bwMode="auto">
          <a:xfrm>
            <a:off x="906463" y="2071688"/>
            <a:ext cx="70786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ＭＳ Ｐゴシック" panose="020B0600070205080204" pitchFamily="34" charset="-128"/>
              </a:defRPr>
            </a:lvl1pPr>
            <a:lvl2pPr marL="742950" indent="-285750">
              <a:defRPr sz="2400">
                <a:solidFill>
                  <a:schemeClr val="tx1"/>
                </a:solidFill>
                <a:latin typeface="Times" panose="02020603050405020304" pitchFamily="18" charset="0"/>
                <a:ea typeface="ＭＳ Ｐゴシック" panose="020B0600070205080204" pitchFamily="34" charset="-128"/>
              </a:defRPr>
            </a:lvl2pPr>
            <a:lvl3pPr marL="1143000" indent="-228600">
              <a:defRPr sz="2400">
                <a:solidFill>
                  <a:schemeClr val="tx1"/>
                </a:solidFill>
                <a:latin typeface="Times" panose="02020603050405020304" pitchFamily="18" charset="0"/>
                <a:ea typeface="ＭＳ Ｐゴシック" panose="020B0600070205080204" pitchFamily="34" charset="-128"/>
              </a:defRPr>
            </a:lvl3pPr>
            <a:lvl4pPr marL="1600200" indent="-228600">
              <a:defRPr sz="2400">
                <a:solidFill>
                  <a:schemeClr val="tx1"/>
                </a:solidFill>
                <a:latin typeface="Times" panose="02020603050405020304" pitchFamily="18" charset="0"/>
                <a:ea typeface="ＭＳ Ｐゴシック" panose="020B0600070205080204" pitchFamily="34" charset="-128"/>
              </a:defRPr>
            </a:lvl4pPr>
            <a:lvl5pPr marL="2057400" indent="-228600">
              <a:defRPr sz="24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pPr algn="ctr" defTabSz="914400" eaLnBrk="0" fontAlgn="base" hangingPunct="0">
              <a:spcBef>
                <a:spcPct val="0"/>
              </a:spcBef>
              <a:spcAft>
                <a:spcPct val="0"/>
              </a:spcAft>
            </a:pPr>
            <a:r>
              <a:rPr lang="en-US" altLang="en-US" sz="3200" b="1" dirty="0">
                <a:solidFill>
                  <a:srgbClr val="FFFFFF"/>
                </a:solidFill>
                <a:latin typeface="Arial" panose="020B0604020202020204" pitchFamily="34" charset="0"/>
                <a:cs typeface="Arial" panose="020B0604020202020204" pitchFamily="34" charset="0"/>
              </a:rPr>
              <a:t>Evidence-based Strategies</a:t>
            </a:r>
          </a:p>
        </p:txBody>
      </p:sp>
    </p:spTree>
    <p:custDataLst>
      <p:tags r:id="rId1"/>
    </p:custDataLst>
    <p:extLst>
      <p:ext uri="{BB962C8B-B14F-4D97-AF65-F5344CB8AC3E}">
        <p14:creationId xmlns:p14="http://schemas.microsoft.com/office/powerpoint/2010/main" val="24856453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457200" y="2590800"/>
            <a:ext cx="8229600" cy="1143000"/>
          </a:xfrm>
          <a:prstGeom prst="rect">
            <a:avLst/>
          </a:prstGeom>
        </p:spPr>
        <p:txBody>
          <a:bodyPr>
            <a:normAutofit/>
          </a:bodyPr>
          <a:lstStyle>
            <a:lvl1pPr>
              <a:defRPr sz="1200" baseline="0">
                <a:solidFill>
                  <a:srgbClr val="660099"/>
                </a:solidFill>
                <a:latin typeface="Arial"/>
                <a:cs typeface="Arial"/>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endParaRPr kumimoji="0" lang="en-US" sz="1200" b="0" i="0" u="none" strike="noStrike" kern="1200" cap="none" spc="0" normalizeH="0" baseline="0" noProof="0" dirty="0">
              <a:ln>
                <a:noFill/>
              </a:ln>
              <a:solidFill>
                <a:srgbClr val="660099"/>
              </a:solidFill>
              <a:effectLst/>
              <a:uLnTx/>
              <a:uFillTx/>
              <a:latin typeface="Arial"/>
              <a:ea typeface="+mn-ea"/>
              <a:cs typeface="Arial"/>
            </a:endParaRPr>
          </a:p>
        </p:txBody>
      </p:sp>
      <p:sp>
        <p:nvSpPr>
          <p:cNvPr id="2" name="Rectangle 1"/>
          <p:cNvSpPr/>
          <p:nvPr/>
        </p:nvSpPr>
        <p:spPr>
          <a:xfrm>
            <a:off x="457200" y="2134612"/>
            <a:ext cx="8458200" cy="2954655"/>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200" b="0" i="0" u="none" strike="noStrike" kern="1200" cap="none" spc="0" normalizeH="0" baseline="0" noProof="0" dirty="0">
                <a:ln>
                  <a:noFill/>
                </a:ln>
                <a:solidFill>
                  <a:srgbClr val="000000"/>
                </a:solidFill>
                <a:effectLst/>
                <a:uLnTx/>
                <a:uFillTx/>
                <a:latin typeface="Arial"/>
                <a:ea typeface="+mn-ea"/>
                <a:cs typeface="Arial"/>
                <a:hlinkClick r:id="rId4"/>
              </a:rPr>
              <a:t>http://rtips.cancer.gov/rtips</a:t>
            </a:r>
            <a:r>
              <a:rPr kumimoji="0" lang="en-US" sz="4200" b="0" i="0" u="none" strike="noStrike" kern="1200" cap="none" spc="0" normalizeH="0" baseline="0" noProof="0" dirty="0">
                <a:ln>
                  <a:noFill/>
                </a:ln>
                <a:solidFill>
                  <a:srgbClr val="000000"/>
                </a:solidFill>
                <a:effectLst/>
                <a:uLnTx/>
                <a:uFillTx/>
                <a:latin typeface="Arial"/>
                <a:ea typeface="+mn-ea"/>
                <a:cs typeface="Arial"/>
              </a:rPr>
              <a:t> </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4200" b="0" i="0" u="none" strike="noStrike" kern="1200" cap="none" spc="0" normalizeH="0" baseline="0" noProof="0" dirty="0">
              <a:ln>
                <a:noFill/>
              </a:ln>
              <a:solidFill>
                <a:srgbClr val="000000"/>
              </a:solidFill>
              <a:effectLst/>
              <a:uLnTx/>
              <a:uFillTx/>
              <a:latin typeface="Arial"/>
              <a:ea typeface="+mn-ea"/>
              <a:cs typeface="Arial"/>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000000"/>
              </a:solidFill>
              <a:effectLst/>
              <a:uLnTx/>
              <a:uFillTx/>
              <a:latin typeface="Arial"/>
              <a:ea typeface="+mn-ea"/>
              <a:cs typeface="Arial"/>
            </a:endParaRPr>
          </a:p>
          <a:p>
            <a:pPr marL="457200" marR="0" lvl="0" indent="-457200" algn="l" defTabSz="457200" rtl="0" eaLnBrk="1" fontAlgn="auto" latinLnBrk="0" hangingPunct="1">
              <a:lnSpc>
                <a:spcPct val="100000"/>
              </a:lnSpc>
              <a:spcBef>
                <a:spcPts val="0"/>
              </a:spcBef>
              <a:spcAft>
                <a:spcPts val="600"/>
              </a:spcAft>
              <a:buClrTx/>
              <a:buSzTx/>
              <a:buFont typeface="Arial"/>
              <a:buChar char="•"/>
              <a:tabLst/>
              <a:defRPr/>
            </a:pPr>
            <a:r>
              <a:rPr kumimoji="0" lang="en-US" sz="2800" b="0" i="0" u="none" strike="noStrike" kern="1200" cap="none" spc="0" normalizeH="0" baseline="0" noProof="0" dirty="0">
                <a:ln>
                  <a:noFill/>
                </a:ln>
                <a:solidFill>
                  <a:srgbClr val="000000"/>
                </a:solidFill>
                <a:effectLst/>
                <a:uLnTx/>
                <a:uFillTx/>
                <a:latin typeface="Arial"/>
                <a:ea typeface="+mn-ea"/>
                <a:cs typeface="Arial"/>
              </a:rPr>
              <a:t>Sponsor: National Cancer Institute </a:t>
            </a:r>
          </a:p>
          <a:p>
            <a:pPr marL="457200" marR="0" lvl="0" indent="-457200" algn="l" defTabSz="457200" rtl="0" eaLnBrk="1" fontAlgn="auto" latinLnBrk="0" hangingPunct="1">
              <a:lnSpc>
                <a:spcPct val="100000"/>
              </a:lnSpc>
              <a:spcBef>
                <a:spcPts val="0"/>
              </a:spcBef>
              <a:spcAft>
                <a:spcPts val="600"/>
              </a:spcAft>
              <a:buClrTx/>
              <a:buSzTx/>
              <a:buFont typeface="Arial"/>
              <a:buChar char="•"/>
              <a:tabLst/>
              <a:defRPr/>
            </a:pPr>
            <a:r>
              <a:rPr kumimoji="0" lang="en-US" sz="2800" b="0" i="0" u="none" strike="noStrike" kern="1200" cap="none" spc="0" normalizeH="0" baseline="0" noProof="0" dirty="0">
                <a:ln>
                  <a:noFill/>
                </a:ln>
                <a:solidFill>
                  <a:srgbClr val="000000"/>
                </a:solidFill>
                <a:effectLst/>
                <a:uLnTx/>
                <a:uFillTx/>
                <a:latin typeface="Arial"/>
                <a:ea typeface="+mn-ea"/>
                <a:cs typeface="Arial"/>
              </a:rPr>
              <a:t>Health topics: Multiple</a:t>
            </a:r>
          </a:p>
          <a:p>
            <a:pPr marL="457200" marR="0" lvl="0" indent="-457200" algn="l" defTabSz="457200" rtl="0" eaLnBrk="1" fontAlgn="auto" latinLnBrk="0" hangingPunct="1">
              <a:lnSpc>
                <a:spcPct val="100000"/>
              </a:lnSpc>
              <a:spcBef>
                <a:spcPts val="0"/>
              </a:spcBef>
              <a:spcAft>
                <a:spcPts val="600"/>
              </a:spcAft>
              <a:buClrTx/>
              <a:buSzTx/>
              <a:buFont typeface="Arial"/>
              <a:buChar char="•"/>
              <a:tabLst/>
              <a:defRPr/>
            </a:pPr>
            <a:r>
              <a:rPr kumimoji="0" lang="en-US" sz="2800" b="0" i="0" u="none" strike="noStrike" kern="1200" cap="none" spc="0" normalizeH="0" baseline="0" noProof="0" dirty="0">
                <a:ln>
                  <a:noFill/>
                </a:ln>
                <a:solidFill>
                  <a:srgbClr val="000000"/>
                </a:solidFill>
                <a:effectLst/>
                <a:uLnTx/>
                <a:uFillTx/>
                <a:latin typeface="Arial"/>
                <a:ea typeface="+mn-ea"/>
                <a:cs typeface="Arial"/>
              </a:rPr>
              <a:t>Resources available: </a:t>
            </a:r>
            <a:r>
              <a:rPr kumimoji="0" lang="en-US" sz="2800" b="1" i="0" u="none" strike="noStrike" kern="1200" cap="none" spc="0" normalizeH="0" baseline="0" noProof="0" dirty="0">
                <a:ln>
                  <a:noFill/>
                </a:ln>
                <a:solidFill>
                  <a:srgbClr val="000000"/>
                </a:solidFill>
                <a:effectLst/>
                <a:uLnTx/>
                <a:uFillTx/>
                <a:latin typeface="Arial"/>
                <a:ea typeface="+mn-ea"/>
                <a:cs typeface="Arial"/>
              </a:rPr>
              <a:t>Programs</a:t>
            </a:r>
          </a:p>
        </p:txBody>
      </p:sp>
      <p:pic>
        <p:nvPicPr>
          <p:cNvPr id="4" name="Picture 3"/>
          <p:cNvPicPr>
            <a:picLocks noChangeAspect="1"/>
          </p:cNvPicPr>
          <p:nvPr/>
        </p:nvPicPr>
        <p:blipFill>
          <a:blip r:embed="rId5"/>
          <a:stretch>
            <a:fillRect/>
          </a:stretch>
        </p:blipFill>
        <p:spPr>
          <a:xfrm>
            <a:off x="1524000" y="914400"/>
            <a:ext cx="5946690" cy="752438"/>
          </a:xfrm>
          <a:prstGeom prst="rect">
            <a:avLst/>
          </a:prstGeom>
        </p:spPr>
      </p:pic>
    </p:spTree>
    <p:custDataLst>
      <p:tags r:id="rId1"/>
    </p:custDataLst>
    <p:extLst>
      <p:ext uri="{BB962C8B-B14F-4D97-AF65-F5344CB8AC3E}">
        <p14:creationId xmlns:p14="http://schemas.microsoft.com/office/powerpoint/2010/main" val="34233243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4"/>
          <a:stretch>
            <a:fillRect/>
          </a:stretch>
        </p:blipFill>
        <p:spPr>
          <a:xfrm>
            <a:off x="0" y="304799"/>
            <a:ext cx="9144000" cy="6608270"/>
          </a:xfrm>
          <a:prstGeom prst="rect">
            <a:avLst/>
          </a:prstGeom>
        </p:spPr>
      </p:pic>
    </p:spTree>
    <p:custDataLst>
      <p:tags r:id="rId1"/>
    </p:custDataLst>
    <p:extLst>
      <p:ext uri="{BB962C8B-B14F-4D97-AF65-F5344CB8AC3E}">
        <p14:creationId xmlns:p14="http://schemas.microsoft.com/office/powerpoint/2010/main" val="78422962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4"/>
          <a:stretch>
            <a:fillRect/>
          </a:stretch>
        </p:blipFill>
        <p:spPr>
          <a:xfrm>
            <a:off x="0" y="37213"/>
            <a:ext cx="9144000" cy="6820787"/>
          </a:xfrm>
          <a:prstGeom prst="rect">
            <a:avLst/>
          </a:prstGeom>
        </p:spPr>
      </p:pic>
      <p:sp>
        <p:nvSpPr>
          <p:cNvPr id="10" name="AutoShape 5"/>
          <p:cNvSpPr>
            <a:spLocks noChangeArrowheads="1"/>
          </p:cNvSpPr>
          <p:nvPr/>
        </p:nvSpPr>
        <p:spPr bwMode="auto">
          <a:xfrm>
            <a:off x="3576636" y="6453130"/>
            <a:ext cx="619125" cy="381000"/>
          </a:xfrm>
          <a:prstGeom prst="rightArrow">
            <a:avLst>
              <a:gd name="adj1" fmla="val 50000"/>
              <a:gd name="adj2" fmla="val 68750"/>
            </a:avLst>
          </a:prstGeom>
          <a:solidFill>
            <a:schemeClr val="accent2"/>
          </a:solidFill>
          <a:ln w="9525">
            <a:noFill/>
            <a:miter lim="800000"/>
            <a:headEnd/>
            <a:tailEnd/>
          </a:ln>
          <a:effectLst>
            <a:outerShdw blurRad="50800" dist="38100" dir="2700000" algn="tl" rotWithShape="0">
              <a:prstClr val="black">
                <a:alpha val="40000"/>
              </a:prstClr>
            </a:outerShdw>
          </a:effectLst>
        </p:spPr>
        <p:txBody>
          <a:bodyPr wrap="none" anchor="ctr"/>
          <a:lstStyle/>
          <a:p>
            <a:endParaRPr lang="en-US"/>
          </a:p>
        </p:txBody>
      </p:sp>
    </p:spTree>
    <p:custDataLst>
      <p:tags r:id="rId1"/>
    </p:custDataLst>
    <p:extLst>
      <p:ext uri="{BB962C8B-B14F-4D97-AF65-F5344CB8AC3E}">
        <p14:creationId xmlns:p14="http://schemas.microsoft.com/office/powerpoint/2010/main" val="2524946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4"/>
          <a:stretch>
            <a:fillRect/>
          </a:stretch>
        </p:blipFill>
        <p:spPr>
          <a:xfrm>
            <a:off x="7088" y="28353"/>
            <a:ext cx="9136912" cy="6829647"/>
          </a:xfrm>
          <a:prstGeom prst="rect">
            <a:avLst/>
          </a:prstGeom>
        </p:spPr>
      </p:pic>
    </p:spTree>
    <p:custDataLst>
      <p:tags r:id="rId1"/>
    </p:custDataLst>
    <p:extLst>
      <p:ext uri="{BB962C8B-B14F-4D97-AF65-F5344CB8AC3E}">
        <p14:creationId xmlns:p14="http://schemas.microsoft.com/office/powerpoint/2010/main" val="406375004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4"/>
          <a:srcRect b="28212"/>
          <a:stretch/>
        </p:blipFill>
        <p:spPr>
          <a:xfrm>
            <a:off x="0" y="71898"/>
            <a:ext cx="9144000" cy="6786102"/>
          </a:xfrm>
          <a:prstGeom prst="rect">
            <a:avLst/>
          </a:prstGeom>
        </p:spPr>
      </p:pic>
    </p:spTree>
    <p:custDataLst>
      <p:tags r:id="rId1"/>
    </p:custDataLst>
    <p:extLst>
      <p:ext uri="{BB962C8B-B14F-4D97-AF65-F5344CB8AC3E}">
        <p14:creationId xmlns:p14="http://schemas.microsoft.com/office/powerpoint/2010/main" val="26972741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55362"/>
            <a:ext cx="8763000" cy="1143000"/>
          </a:xfrm>
        </p:spPr>
        <p:txBody>
          <a:bodyPr>
            <a:normAutofit/>
          </a:bodyPr>
          <a:lstStyle/>
          <a:p>
            <a:pPr algn="l"/>
            <a:r>
              <a:rPr lang="en-US" sz="4000" dirty="0">
                <a:latin typeface="Arial" panose="020B0604020202020204" pitchFamily="34" charset="0"/>
                <a:cs typeface="Arial" panose="020B0604020202020204" pitchFamily="34" charset="0"/>
              </a:rPr>
              <a:t>Session Objectives</a:t>
            </a:r>
          </a:p>
        </p:txBody>
      </p:sp>
      <p:sp>
        <p:nvSpPr>
          <p:cNvPr id="3" name="Content Placeholder 2"/>
          <p:cNvSpPr>
            <a:spLocks noGrp="1"/>
          </p:cNvSpPr>
          <p:nvPr>
            <p:ph idx="1"/>
          </p:nvPr>
        </p:nvSpPr>
        <p:spPr/>
        <p:txBody>
          <a:bodyPr vert="horz" lIns="91440" tIns="45720" rIns="91440" bIns="45720" rtlCol="0" anchor="t">
            <a:normAutofit/>
          </a:bodyPr>
          <a:lstStyle/>
          <a:p>
            <a:pPr marL="231775" indent="-231775"/>
            <a:r>
              <a:rPr lang="en-US" dirty="0">
                <a:latin typeface="Arial"/>
                <a:cs typeface="Arial"/>
              </a:rPr>
              <a:t>Identify approaches to:</a:t>
            </a:r>
          </a:p>
          <a:p>
            <a:pPr marL="857250" lvl="1" indent="-457200"/>
            <a:r>
              <a:rPr lang="en-US" sz="2400" dirty="0">
                <a:latin typeface="Arial"/>
                <a:cs typeface="Arial"/>
              </a:rPr>
              <a:t>Find evidence-based interventions (programs, policies, and strategies)</a:t>
            </a:r>
          </a:p>
          <a:p>
            <a:pPr marL="857250" lvl="1" indent="-457200"/>
            <a:r>
              <a:rPr lang="en-US" sz="2400" dirty="0">
                <a:latin typeface="Arial"/>
                <a:cs typeface="Arial"/>
              </a:rPr>
              <a:t>Look for additional resources to assist in planning and implementing an intervention</a:t>
            </a:r>
            <a:r>
              <a:rPr lang="en-US" dirty="0">
                <a:latin typeface="Arial"/>
                <a:cs typeface="Arial"/>
              </a:rPr>
              <a:t>  </a:t>
            </a:r>
          </a:p>
          <a:p>
            <a:pPr marL="231775" indent="-231775"/>
            <a:r>
              <a:rPr lang="en-US" dirty="0">
                <a:latin typeface="Arial"/>
                <a:cs typeface="Arial"/>
              </a:rPr>
              <a:t>Apply criteria to evaluate sources of evidence-based interventions </a:t>
            </a:r>
          </a:p>
          <a:p>
            <a:endParaRPr lang="en-US" dirty="0"/>
          </a:p>
        </p:txBody>
      </p:sp>
    </p:spTree>
    <p:custDataLst>
      <p:tags r:id="rId1"/>
    </p:custDataLst>
    <p:extLst>
      <p:ext uri="{BB962C8B-B14F-4D97-AF65-F5344CB8AC3E}">
        <p14:creationId xmlns:p14="http://schemas.microsoft.com/office/powerpoint/2010/main" val="252093944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4"/>
          <a:stretch>
            <a:fillRect/>
          </a:stretch>
        </p:blipFill>
        <p:spPr>
          <a:xfrm>
            <a:off x="0" y="76200"/>
            <a:ext cx="9143999" cy="6781800"/>
          </a:xfrm>
          <a:prstGeom prst="rect">
            <a:avLst/>
          </a:prstGeom>
        </p:spPr>
      </p:pic>
      <p:sp>
        <p:nvSpPr>
          <p:cNvPr id="6" name="AutoShape 5"/>
          <p:cNvSpPr>
            <a:spLocks noChangeArrowheads="1"/>
          </p:cNvSpPr>
          <p:nvPr/>
        </p:nvSpPr>
        <p:spPr bwMode="auto">
          <a:xfrm rot="12610496">
            <a:off x="3573107" y="2134875"/>
            <a:ext cx="781398" cy="480860"/>
          </a:xfrm>
          <a:prstGeom prst="rightArrow">
            <a:avLst>
              <a:gd name="adj1" fmla="val 50000"/>
              <a:gd name="adj2" fmla="val 68750"/>
            </a:avLst>
          </a:prstGeom>
          <a:solidFill>
            <a:schemeClr val="accent2"/>
          </a:solidFill>
          <a:ln w="9525">
            <a:noFill/>
            <a:miter lim="800000"/>
            <a:headEnd/>
            <a:tailEnd/>
          </a:ln>
          <a:effectLst>
            <a:outerShdw blurRad="50800" dist="38100" dir="2700000" algn="tl" rotWithShape="0">
              <a:prstClr val="black">
                <a:alpha val="40000"/>
              </a:prstClr>
            </a:outerShdw>
          </a:effectLst>
        </p:spPr>
        <p:txBody>
          <a:bodyPr wrap="none" anchor="ctr"/>
          <a:lstStyle/>
          <a:p>
            <a:endParaRPr lang="en-US"/>
          </a:p>
        </p:txBody>
      </p:sp>
    </p:spTree>
    <p:custDataLst>
      <p:tags r:id="rId1"/>
    </p:custDataLst>
    <p:extLst>
      <p:ext uri="{BB962C8B-B14F-4D97-AF65-F5344CB8AC3E}">
        <p14:creationId xmlns:p14="http://schemas.microsoft.com/office/powerpoint/2010/main" val="1633400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2"/>
          <p:cNvSpPr>
            <a:spLocks noGrp="1" noChangeArrowheads="1"/>
          </p:cNvSpPr>
          <p:nvPr>
            <p:ph type="title"/>
          </p:nvPr>
        </p:nvSpPr>
        <p:spPr>
          <a:xfrm>
            <a:off x="381000" y="274638"/>
            <a:ext cx="8763000" cy="1143000"/>
          </a:xfrm>
        </p:spPr>
        <p:txBody>
          <a:bodyPr bIns="91440">
            <a:normAutofit/>
          </a:bodyPr>
          <a:lstStyle/>
          <a:p>
            <a:pPr algn="l"/>
            <a:r>
              <a:rPr lang="en-US" sz="4000" dirty="0">
                <a:solidFill>
                  <a:schemeClr val="bg1"/>
                </a:solidFill>
                <a:latin typeface="Arial" panose="020B0604020202020204" pitchFamily="34" charset="0"/>
                <a:cs typeface="Arial" panose="020B0604020202020204" pitchFamily="34" charset="0"/>
              </a:rPr>
              <a:t>Activity</a:t>
            </a:r>
          </a:p>
        </p:txBody>
      </p:sp>
      <p:sp>
        <p:nvSpPr>
          <p:cNvPr id="39940" name="Rectangle 3"/>
          <p:cNvSpPr>
            <a:spLocks noGrp="1" noChangeArrowheads="1"/>
          </p:cNvSpPr>
          <p:nvPr>
            <p:ph idx="1"/>
          </p:nvPr>
        </p:nvSpPr>
        <p:spPr>
          <a:xfrm>
            <a:off x="457200" y="1600200"/>
            <a:ext cx="8458200" cy="4525963"/>
          </a:xfrm>
        </p:spPr>
        <p:txBody>
          <a:bodyPr>
            <a:normAutofit/>
          </a:bodyPr>
          <a:lstStyle/>
          <a:p>
            <a:r>
              <a:rPr lang="en-US" sz="2800" dirty="0">
                <a:latin typeface="Arial" panose="020B0604020202020204" pitchFamily="34" charset="0"/>
                <a:cs typeface="Arial" panose="020B0604020202020204" pitchFamily="34" charset="0"/>
              </a:rPr>
              <a:t>Use the resource list to search for an </a:t>
            </a:r>
            <a:r>
              <a:rPr lang="en-US" dirty="0"/>
              <a:t>EBI</a:t>
            </a:r>
            <a:endParaRPr lang="en-US" sz="2400" dirty="0">
              <a:latin typeface="Arial" panose="020B0604020202020204" pitchFamily="34" charset="0"/>
              <a:cs typeface="Arial" panose="020B0604020202020204" pitchFamily="34" charset="0"/>
            </a:endParaRPr>
          </a:p>
          <a:p>
            <a:pPr marL="0" indent="0">
              <a:buNone/>
            </a:pPr>
            <a:endParaRPr lang="en-US" sz="2800" dirty="0">
              <a:latin typeface="Arial" panose="020B0604020202020204" pitchFamily="34" charset="0"/>
              <a:cs typeface="Arial" panose="020B0604020202020204" pitchFamily="34" charset="0"/>
            </a:endParaRPr>
          </a:p>
          <a:p>
            <a:r>
              <a:rPr lang="en-US" sz="2800" dirty="0">
                <a:latin typeface="Arial" panose="020B0604020202020204" pitchFamily="34" charset="0"/>
                <a:cs typeface="Arial" panose="020B0604020202020204" pitchFamily="34" charset="0"/>
              </a:rPr>
              <a:t>Apply the five criteria to evaluate the website disseminating the EBI</a:t>
            </a:r>
          </a:p>
          <a:p>
            <a:pPr lvl="1"/>
            <a:r>
              <a:rPr lang="en-US" dirty="0"/>
              <a:t>What is the type(s) of EBI?</a:t>
            </a:r>
          </a:p>
          <a:p>
            <a:pPr lvl="1"/>
            <a:r>
              <a:rPr lang="en-US" sz="2600" dirty="0">
                <a:latin typeface="Arial" panose="020B0604020202020204" pitchFamily="34" charset="0"/>
                <a:cs typeface="Arial" panose="020B0604020202020204" pitchFamily="34" charset="0"/>
              </a:rPr>
              <a:t>What are the sources of bias?</a:t>
            </a:r>
          </a:p>
          <a:p>
            <a:pPr lvl="1"/>
            <a:r>
              <a:rPr lang="en-US" dirty="0"/>
              <a:t>Is the information current?</a:t>
            </a:r>
          </a:p>
          <a:p>
            <a:pPr lvl="1"/>
            <a:r>
              <a:rPr lang="en-US" dirty="0"/>
              <a:t>What are the methods for selecting EBIs?</a:t>
            </a:r>
          </a:p>
          <a:p>
            <a:pPr lvl="1"/>
            <a:r>
              <a:rPr lang="en-US" dirty="0"/>
              <a:t>What are the criteria for rating EBIs? </a:t>
            </a:r>
            <a:r>
              <a:rPr lang="en-US" sz="2600" dirty="0">
                <a:latin typeface="Arial" panose="020B0604020202020204" pitchFamily="34" charset="0"/>
                <a:cs typeface="Arial" panose="020B0604020202020204" pitchFamily="34" charset="0"/>
              </a:rPr>
              <a:t> </a:t>
            </a:r>
          </a:p>
        </p:txBody>
      </p:sp>
      <p:sp>
        <p:nvSpPr>
          <p:cNvPr id="6" name="Slide Number Placeholder 5"/>
          <p:cNvSpPr>
            <a:spLocks noGrp="1"/>
          </p:cNvSpPr>
          <p:nvPr>
            <p:ph type="sldNum" sz="quarter" idx="4294967295"/>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1EF216D8-E2BF-4E95-A259-75FFB1108A1C}" type="slidenum">
              <a:rPr lang="en-US" smtClean="0">
                <a:solidFill>
                  <a:prstClr val="white"/>
                </a:solidFill>
              </a:rPr>
              <a:pPr/>
              <a:t>31</a:t>
            </a:fld>
            <a:endParaRPr lang="en-US" dirty="0">
              <a:solidFill>
                <a:prstClr val="white"/>
              </a:solidFill>
            </a:endParaRPr>
          </a:p>
        </p:txBody>
      </p:sp>
    </p:spTree>
    <p:custDataLst>
      <p:tags r:id="rId1"/>
    </p:custDataLst>
    <p:extLst>
      <p:ext uri="{BB962C8B-B14F-4D97-AF65-F5344CB8AC3E}">
        <p14:creationId xmlns:p14="http://schemas.microsoft.com/office/powerpoint/2010/main" val="317468686"/>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2"/>
          <p:cNvSpPr>
            <a:spLocks noGrp="1" noChangeArrowheads="1"/>
          </p:cNvSpPr>
          <p:nvPr>
            <p:ph type="title"/>
          </p:nvPr>
        </p:nvSpPr>
        <p:spPr>
          <a:xfrm>
            <a:off x="190500" y="274638"/>
            <a:ext cx="8763000" cy="1143000"/>
          </a:xfrm>
        </p:spPr>
        <p:txBody>
          <a:bodyPr bIns="91440">
            <a:normAutofit/>
          </a:bodyPr>
          <a:lstStyle/>
          <a:p>
            <a:pPr algn="l"/>
            <a:r>
              <a:rPr lang="en-US" sz="4000" dirty="0">
                <a:solidFill>
                  <a:schemeClr val="bg1"/>
                </a:solidFill>
                <a:latin typeface="Arial" panose="020B0604020202020204" pitchFamily="34" charset="0"/>
                <a:cs typeface="Arial" panose="020B0604020202020204" pitchFamily="34" charset="0"/>
              </a:rPr>
              <a:t>Take-home Points</a:t>
            </a:r>
          </a:p>
        </p:txBody>
      </p:sp>
      <p:sp>
        <p:nvSpPr>
          <p:cNvPr id="39940" name="Rectangle 3"/>
          <p:cNvSpPr>
            <a:spLocks noGrp="1" noChangeArrowheads="1"/>
          </p:cNvSpPr>
          <p:nvPr>
            <p:ph idx="1"/>
          </p:nvPr>
        </p:nvSpPr>
        <p:spPr>
          <a:xfrm>
            <a:off x="304800" y="1752600"/>
            <a:ext cx="8229600" cy="4525963"/>
          </a:xfrm>
        </p:spPr>
        <p:txBody>
          <a:bodyPr>
            <a:normAutofit/>
          </a:bodyPr>
          <a:lstStyle/>
          <a:p>
            <a:r>
              <a:rPr lang="en-US" sz="2800" dirty="0">
                <a:latin typeface="Arial" panose="020B0604020202020204" pitchFamily="34" charset="0"/>
                <a:cs typeface="Arial" panose="020B0604020202020204" pitchFamily="34" charset="0"/>
              </a:rPr>
              <a:t>There are no agreed-upon criteria for assessing an EBI</a:t>
            </a:r>
          </a:p>
          <a:p>
            <a:pPr lvl="1"/>
            <a:r>
              <a:rPr lang="en-US" sz="2400" dirty="0">
                <a:latin typeface="Arial" panose="020B0604020202020204" pitchFamily="34" charset="0"/>
                <a:cs typeface="Arial" panose="020B0604020202020204" pitchFamily="34" charset="0"/>
              </a:rPr>
              <a:t> Organizations vary on criteria used</a:t>
            </a:r>
          </a:p>
          <a:p>
            <a:endParaRPr lang="en-US" sz="2800" dirty="0">
              <a:latin typeface="Arial" panose="020B0604020202020204" pitchFamily="34" charset="0"/>
              <a:cs typeface="Arial" panose="020B0604020202020204" pitchFamily="34" charset="0"/>
            </a:endParaRPr>
          </a:p>
          <a:p>
            <a:r>
              <a:rPr lang="en-US" sz="2800" dirty="0">
                <a:latin typeface="Arial" panose="020B0604020202020204" pitchFamily="34" charset="0"/>
                <a:cs typeface="Arial" panose="020B0604020202020204" pitchFamily="34" charset="0"/>
              </a:rPr>
              <a:t>There are numerous sources </a:t>
            </a:r>
            <a:r>
              <a:rPr lang="en-US" sz="2800">
                <a:latin typeface="Arial" panose="020B0604020202020204" pitchFamily="34" charset="0"/>
                <a:cs typeface="Arial" panose="020B0604020202020204" pitchFamily="34" charset="0"/>
              </a:rPr>
              <a:t>of EBIs, </a:t>
            </a:r>
            <a:r>
              <a:rPr lang="en-US" sz="2800" dirty="0">
                <a:latin typeface="Arial" panose="020B0604020202020204" pitchFamily="34" charset="0"/>
                <a:cs typeface="Arial" panose="020B0604020202020204" pitchFamily="34" charset="0"/>
              </a:rPr>
              <a:t>but it</a:t>
            </a:r>
            <a:r>
              <a:rPr lang="en-US" sz="2800" dirty="0">
                <a:latin typeface="Arial" panose="020B0604020202020204" pitchFamily="34" charset="0"/>
                <a:ea typeface="ＭＳ Ｐゴシック" pitchFamily="34" charset="-128"/>
                <a:cs typeface="Arial" panose="020B0604020202020204" pitchFamily="34" charset="0"/>
              </a:rPr>
              <a:t>’</a:t>
            </a:r>
            <a:r>
              <a:rPr lang="en-US" altLang="ja-JP" sz="2800" dirty="0">
                <a:latin typeface="Arial" panose="020B0604020202020204" pitchFamily="34" charset="0"/>
                <a:ea typeface="ＭＳ Ｐゴシック" pitchFamily="34" charset="-128"/>
                <a:cs typeface="Arial" panose="020B0604020202020204" pitchFamily="34" charset="0"/>
              </a:rPr>
              <a:t>s buyer beware!</a:t>
            </a:r>
            <a:endParaRPr lang="en-US" sz="2800" dirty="0">
              <a:latin typeface="Arial" panose="020B0604020202020204" pitchFamily="34" charset="0"/>
              <a:cs typeface="Arial" panose="020B0604020202020204" pitchFamily="34" charset="0"/>
            </a:endParaRPr>
          </a:p>
        </p:txBody>
      </p:sp>
      <p:sp>
        <p:nvSpPr>
          <p:cNvPr id="6" name="Slide Number Placeholder 5"/>
          <p:cNvSpPr>
            <a:spLocks noGrp="1"/>
          </p:cNvSpPr>
          <p:nvPr>
            <p:ph type="sldNum" sz="quarter" idx="4294967295"/>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1EF216D8-E2BF-4E95-A259-75FFB1108A1C}" type="slidenum">
              <a:rPr lang="en-US" smtClean="0">
                <a:solidFill>
                  <a:prstClr val="white"/>
                </a:solidFill>
              </a:rPr>
              <a:pPr/>
              <a:t>32</a:t>
            </a:fld>
            <a:endParaRPr lang="en-US" dirty="0">
              <a:solidFill>
                <a:prstClr val="white"/>
              </a:solidFill>
            </a:endParaRPr>
          </a:p>
        </p:txBody>
      </p:sp>
    </p:spTree>
    <p:custDataLst>
      <p:tags r:id="rId1"/>
    </p:custDataLst>
    <p:extLst>
      <p:ext uri="{BB962C8B-B14F-4D97-AF65-F5344CB8AC3E}">
        <p14:creationId xmlns:p14="http://schemas.microsoft.com/office/powerpoint/2010/main" val="1893967865"/>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772" y="243465"/>
            <a:ext cx="8763000" cy="1096962"/>
          </a:xfrm>
        </p:spPr>
        <p:txBody>
          <a:bodyPr>
            <a:normAutofit/>
          </a:bodyPr>
          <a:lstStyle/>
          <a:p>
            <a:pPr algn="l"/>
            <a:r>
              <a:rPr lang="en-US" sz="4000" dirty="0">
                <a:latin typeface="Arial" panose="020B0604020202020204" pitchFamily="34" charset="0"/>
                <a:cs typeface="Arial" panose="020B0604020202020204" pitchFamily="34" charset="0"/>
              </a:rPr>
              <a:t>Questions?</a:t>
            </a:r>
          </a:p>
        </p:txBody>
      </p:sp>
      <p:pic>
        <p:nvPicPr>
          <p:cNvPr id="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1905000"/>
            <a:ext cx="3842544" cy="3521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61509769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 y="228600"/>
            <a:ext cx="8763000" cy="1143000"/>
          </a:xfrm>
        </p:spPr>
        <p:txBody>
          <a:bodyPr>
            <a:normAutofit/>
          </a:bodyPr>
          <a:lstStyle/>
          <a:p>
            <a:pPr algn="l"/>
            <a:r>
              <a:rPr lang="en-US" sz="4000" dirty="0">
                <a:latin typeface="Arial" panose="020B0604020202020204" pitchFamily="34" charset="0"/>
                <a:cs typeface="Arial" panose="020B0604020202020204" pitchFamily="34" charset="0"/>
              </a:rPr>
              <a:t>References</a:t>
            </a:r>
          </a:p>
        </p:txBody>
      </p:sp>
      <p:sp>
        <p:nvSpPr>
          <p:cNvPr id="3" name="Content Placeholder 2"/>
          <p:cNvSpPr>
            <a:spLocks noGrp="1"/>
          </p:cNvSpPr>
          <p:nvPr>
            <p:ph idx="1"/>
          </p:nvPr>
        </p:nvSpPr>
        <p:spPr/>
        <p:txBody>
          <a:bodyPr>
            <a:normAutofit/>
          </a:bodyPr>
          <a:lstStyle/>
          <a:p>
            <a:r>
              <a:rPr lang="en-US" sz="1500" dirty="0"/>
              <a:t>Jacobs JA, Jones E, </a:t>
            </a:r>
            <a:r>
              <a:rPr lang="en-US" sz="1500" dirty="0" err="1"/>
              <a:t>Gabella</a:t>
            </a:r>
            <a:r>
              <a:rPr lang="en-US" sz="1500" dirty="0"/>
              <a:t> BA, Spring B, </a:t>
            </a:r>
            <a:r>
              <a:rPr lang="en-US" sz="1500" dirty="0" err="1"/>
              <a:t>Brownson</a:t>
            </a:r>
            <a:r>
              <a:rPr lang="en-US" sz="1500" dirty="0"/>
              <a:t> RC. (2012). Tools for Implementing an Evidence-Based Approach in Public Health Practice. </a:t>
            </a:r>
            <a:r>
              <a:rPr lang="en-US" sz="1500" dirty="0" err="1"/>
              <a:t>Prev</a:t>
            </a:r>
            <a:r>
              <a:rPr lang="en-US" sz="1500" dirty="0"/>
              <a:t> Chronic Dis, 9:110324. </a:t>
            </a:r>
          </a:p>
          <a:p>
            <a:r>
              <a:rPr lang="en-US" sz="1500" dirty="0" err="1"/>
              <a:t>Brownson</a:t>
            </a:r>
            <a:r>
              <a:rPr lang="en-US" sz="1500" dirty="0"/>
              <a:t> RC, Baker EA, </a:t>
            </a:r>
            <a:r>
              <a:rPr lang="en-US" sz="1500" dirty="0" err="1"/>
              <a:t>Leet</a:t>
            </a:r>
            <a:r>
              <a:rPr lang="en-US" sz="1500" dirty="0"/>
              <a:t> TL, Gillespie KN. (2003). Evidence-Based Public Health. New York: Oxford University Press. </a:t>
            </a:r>
          </a:p>
          <a:p>
            <a:r>
              <a:rPr lang="en-US" sz="1500" dirty="0" err="1"/>
              <a:t>Brownson</a:t>
            </a:r>
            <a:r>
              <a:rPr lang="en-US" sz="1500" dirty="0"/>
              <a:t> RC, Fielding JE, </a:t>
            </a:r>
            <a:r>
              <a:rPr lang="en-US" sz="1500" dirty="0" err="1"/>
              <a:t>Maylahn</a:t>
            </a:r>
            <a:r>
              <a:rPr lang="en-US" sz="1500" dirty="0"/>
              <a:t> CM. (2009). Evidence-Based Public Health: A fundamental concept for public health practice. </a:t>
            </a:r>
            <a:r>
              <a:rPr lang="en-US" sz="1500" dirty="0" err="1"/>
              <a:t>Annu</a:t>
            </a:r>
            <a:r>
              <a:rPr lang="en-US" sz="1500" dirty="0"/>
              <a:t>. Rev. Public Health, 30:175-201. </a:t>
            </a:r>
          </a:p>
        </p:txBody>
      </p:sp>
    </p:spTree>
    <p:custDataLst>
      <p:tags r:id="rId1"/>
    </p:custDataLst>
    <p:extLst>
      <p:ext uri="{BB962C8B-B14F-4D97-AF65-F5344CB8AC3E}">
        <p14:creationId xmlns:p14="http://schemas.microsoft.com/office/powerpoint/2010/main" val="14144229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190500" y="255362"/>
            <a:ext cx="8763000" cy="1143000"/>
          </a:xfrm>
        </p:spPr>
        <p:txBody>
          <a:bodyPr>
            <a:normAutofit/>
          </a:bodyPr>
          <a:lstStyle/>
          <a:p>
            <a:pPr algn="l">
              <a:spcBef>
                <a:spcPct val="20000"/>
              </a:spcBef>
            </a:pPr>
            <a:r>
              <a:rPr lang="en-US" sz="4000" dirty="0">
                <a:solidFill>
                  <a:schemeClr val="bg1"/>
                </a:solidFill>
                <a:latin typeface="Arial" panose="020B0604020202020204" pitchFamily="34" charset="0"/>
                <a:ea typeface="+mn-ea"/>
                <a:cs typeface="Arial" panose="020B0604020202020204" pitchFamily="34" charset="0"/>
              </a:rPr>
              <a:t>Importance of Using Evidence</a:t>
            </a:r>
          </a:p>
        </p:txBody>
      </p:sp>
      <p:sp>
        <p:nvSpPr>
          <p:cNvPr id="3" name="Content Placeholder 2"/>
          <p:cNvSpPr>
            <a:spLocks noGrp="1"/>
          </p:cNvSpPr>
          <p:nvPr>
            <p:ph idx="1"/>
          </p:nvPr>
        </p:nvSpPr>
        <p:spPr/>
        <p:txBody>
          <a:bodyPr>
            <a:normAutofit/>
          </a:bodyPr>
          <a:lstStyle/>
          <a:p>
            <a:r>
              <a:rPr lang="en-US" dirty="0">
                <a:latin typeface="Arial" panose="020B0604020202020204" pitchFamily="34" charset="0"/>
                <a:cs typeface="Arial" panose="020B0604020202020204" pitchFamily="34" charset="0"/>
              </a:rPr>
              <a:t>Builds on what others have found works </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Adds credibility to your work</a:t>
            </a:r>
          </a:p>
          <a:p>
            <a:endParaRPr lang="en-US" dirty="0">
              <a:latin typeface="Arial" panose="020B0604020202020204" pitchFamily="34" charset="0"/>
              <a:cs typeface="Arial" panose="020B0604020202020204" pitchFamily="34" charset="0"/>
            </a:endParaRPr>
          </a:p>
          <a:p>
            <a:pPr marL="114300" indent="0">
              <a:buNone/>
            </a:pPr>
            <a:endParaRPr lang="en-US" dirty="0">
              <a:latin typeface="Arial" panose="020B0604020202020204" pitchFamily="34" charset="0"/>
              <a:cs typeface="Arial" panose="020B0604020202020204" pitchFamily="34" charset="0"/>
            </a:endParaRPr>
          </a:p>
        </p:txBody>
      </p:sp>
      <p:sp>
        <p:nvSpPr>
          <p:cNvPr id="9" name="Slide Number Placeholder 3"/>
          <p:cNvSpPr>
            <a:spLocks noGrp="1"/>
          </p:cNvSpPr>
          <p:nvPr>
            <p:ph type="sldNum" sz="quarter" idx="4294967295"/>
          </p:nvPr>
        </p:nvSpPr>
        <p:spPr>
          <a:xfrm>
            <a:off x="8594725" y="5648325"/>
            <a:ext cx="549275" cy="396875"/>
          </a:xfrm>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F31BD938-8ACC-47D1-AFD6-F1814F251E77}" type="slidenum">
              <a:rPr kumimoji="0" lang="en-US" sz="1200" b="0" i="0" u="none" strike="noStrike" kern="1200" cap="none" spc="0" normalizeH="0" baseline="0" noProof="0" smtClean="0">
                <a:ln>
                  <a:noFill/>
                </a:ln>
                <a:solidFill>
                  <a:prstClr val="white"/>
                </a:solidFill>
                <a:effectLst/>
                <a:uLnTx/>
                <a:uFillTx/>
                <a:latin typeface="Arial"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white"/>
              </a:solidFill>
              <a:effectLst/>
              <a:uLnTx/>
              <a:uFillTx/>
              <a:latin typeface="Arial" charset="0"/>
              <a:ea typeface="+mn-ea"/>
              <a:cs typeface="+mn-cs"/>
            </a:endParaRPr>
          </a:p>
        </p:txBody>
      </p:sp>
      <p:sp>
        <p:nvSpPr>
          <p:cNvPr id="2" name="Rounded Rectangle 1"/>
          <p:cNvSpPr/>
          <p:nvPr/>
        </p:nvSpPr>
        <p:spPr>
          <a:xfrm>
            <a:off x="856635" y="4114800"/>
            <a:ext cx="7391400" cy="1084903"/>
          </a:xfrm>
          <a:prstGeom prst="round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114300" indent="0" algn="ctr">
              <a:buNone/>
            </a:pPr>
            <a:r>
              <a:rPr lang="en-US" sz="2400" b="1" dirty="0">
                <a:solidFill>
                  <a:schemeClr val="bg1"/>
                </a:solidFill>
                <a:latin typeface="Arial" panose="020B0604020202020204" pitchFamily="34" charset="0"/>
                <a:cs typeface="Arial" panose="020B0604020202020204" pitchFamily="34" charset="0"/>
              </a:rPr>
              <a:t>Remember to cite the source for your strategy!</a:t>
            </a:r>
          </a:p>
        </p:txBody>
      </p:sp>
    </p:spTree>
    <p:custDataLst>
      <p:tags r:id="rId1"/>
    </p:custDataLst>
    <p:extLst>
      <p:ext uri="{BB962C8B-B14F-4D97-AF65-F5344CB8AC3E}">
        <p14:creationId xmlns:p14="http://schemas.microsoft.com/office/powerpoint/2010/main" val="38036616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extLst/>
          </p:nvPr>
        </p:nvSpPr>
        <p:spPr>
          <a:xfrm>
            <a:off x="182511" y="287482"/>
            <a:ext cx="8839200" cy="1143000"/>
          </a:xfrm>
        </p:spPr>
        <p:txBody>
          <a:bodyPr>
            <a:noAutofit/>
          </a:bodyPr>
          <a:lstStyle/>
          <a:p>
            <a:pPr algn="l">
              <a:lnSpc>
                <a:spcPct val="90000"/>
              </a:lnSpc>
              <a:spcBef>
                <a:spcPct val="20000"/>
              </a:spcBef>
            </a:pPr>
            <a:r>
              <a:rPr lang="en-US" sz="3600" dirty="0">
                <a:solidFill>
                  <a:schemeClr val="bg1"/>
                </a:solidFill>
                <a:latin typeface="Arial" panose="020B0604020202020204" pitchFamily="34" charset="0"/>
                <a:ea typeface="+mn-ea"/>
                <a:cs typeface="Arial" panose="020B0604020202020204" pitchFamily="34" charset="0"/>
              </a:rPr>
              <a:t>Challenge Practitioners Face</a:t>
            </a:r>
            <a:r>
              <a:rPr lang="en-US" dirty="0">
                <a:solidFill>
                  <a:schemeClr val="tx1"/>
                </a:solidFill>
                <a:ea typeface="+mn-ea"/>
              </a:rPr>
              <a:t/>
            </a:r>
            <a:br>
              <a:rPr lang="en-US" dirty="0">
                <a:solidFill>
                  <a:schemeClr val="tx1"/>
                </a:solidFill>
                <a:ea typeface="+mn-ea"/>
              </a:rPr>
            </a:br>
            <a:r>
              <a:rPr lang="en-US" sz="3600" dirty="0">
                <a:solidFill>
                  <a:schemeClr val="bg1"/>
                </a:solidFill>
                <a:latin typeface="Arial" panose="020B0604020202020204" pitchFamily="34" charset="0"/>
                <a:ea typeface="+mn-ea"/>
                <a:cs typeface="Arial" panose="020B0604020202020204" pitchFamily="34" charset="0"/>
              </a:rPr>
              <a:t>Finding </a:t>
            </a:r>
            <a:r>
              <a:rPr lang="en-US" sz="3600" dirty="0">
                <a:latin typeface="Arial" panose="020B0604020202020204" pitchFamily="34" charset="0"/>
                <a:ea typeface="+mn-ea"/>
                <a:cs typeface="Arial" panose="020B0604020202020204" pitchFamily="34" charset="0"/>
              </a:rPr>
              <a:t>EBIs</a:t>
            </a:r>
            <a:endParaRPr lang="en-US" sz="3400" dirty="0">
              <a:solidFill>
                <a:schemeClr val="bg1"/>
              </a:solidFill>
              <a:latin typeface="Georgia"/>
              <a:ea typeface="+mn-ea"/>
              <a:cs typeface="Georgia"/>
            </a:endParaRPr>
          </a:p>
        </p:txBody>
      </p:sp>
      <p:sp>
        <p:nvSpPr>
          <p:cNvPr id="3" name="Content Placeholder 2"/>
          <p:cNvSpPr>
            <a:spLocks noGrp="1"/>
          </p:cNvSpPr>
          <p:nvPr>
            <p:ph idx="1"/>
          </p:nvPr>
        </p:nvSpPr>
        <p:spPr>
          <a:xfrm>
            <a:off x="315861" y="1828800"/>
            <a:ext cx="8572500" cy="4343400"/>
          </a:xfrm>
        </p:spPr>
        <p:txBody>
          <a:bodyPr>
            <a:normAutofit/>
          </a:bodyPr>
          <a:lstStyle/>
          <a:p>
            <a:pPr marL="114300" indent="0">
              <a:spcBef>
                <a:spcPts val="600"/>
              </a:spcBef>
              <a:buNone/>
            </a:pPr>
            <a:r>
              <a:rPr lang="en-US" i="1" dirty="0">
                <a:latin typeface="Arial" panose="020B0604020202020204" pitchFamily="34" charset="0"/>
                <a:cs typeface="Arial" panose="020B0604020202020204" pitchFamily="34" charset="0"/>
              </a:rPr>
              <a:t>“Honestly the frustration right now for me is you’ve got Robert Wood Johnson, Policy Link, CDC, Convergence Partnership. You name it and everyday somebody is coming out with something.”</a:t>
            </a:r>
          </a:p>
          <a:p>
            <a:pPr marL="114300" indent="0">
              <a:spcBef>
                <a:spcPts val="600"/>
              </a:spcBef>
              <a:buNone/>
            </a:pPr>
            <a:endParaRPr lang="en-US" i="1" dirty="0">
              <a:latin typeface="Arial" panose="020B0604020202020204" pitchFamily="34" charset="0"/>
              <a:cs typeface="Arial" panose="020B0604020202020204" pitchFamily="34" charset="0"/>
            </a:endParaRPr>
          </a:p>
          <a:p>
            <a:pPr lvl="2">
              <a:lnSpc>
                <a:spcPct val="150000"/>
              </a:lnSpc>
              <a:buFont typeface="Calibri" pitchFamily="34" charset="0"/>
              <a:buChar char="‒"/>
            </a:pPr>
            <a:r>
              <a:rPr lang="en-US" sz="2200" dirty="0">
                <a:latin typeface="Arial" panose="020B0604020202020204" pitchFamily="34" charset="0"/>
                <a:cs typeface="Arial" panose="020B0604020202020204" pitchFamily="34" charset="0"/>
              </a:rPr>
              <a:t>A public health practitioner working in obesity prevention</a:t>
            </a:r>
          </a:p>
          <a:p>
            <a:endParaRPr lang="en-US" dirty="0"/>
          </a:p>
        </p:txBody>
      </p:sp>
      <p:sp>
        <p:nvSpPr>
          <p:cNvPr id="5" name="Slide Number Placeholder 3"/>
          <p:cNvSpPr>
            <a:spLocks noGrp="1"/>
          </p:cNvSpPr>
          <p:nvPr>
            <p:ph type="sldNum" sz="quarter" idx="4294967295"/>
          </p:nvPr>
        </p:nvSpPr>
        <p:spPr>
          <a:xfrm>
            <a:off x="8594725" y="5648325"/>
            <a:ext cx="549275" cy="396875"/>
          </a:xfrm>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Arial" charset="0"/>
                <a:ea typeface="+mn-ea"/>
                <a:cs typeface="+mn-cs"/>
              </a:rPr>
              <a:t>6</a:t>
            </a:r>
          </a:p>
        </p:txBody>
      </p:sp>
    </p:spTree>
    <p:custDataLst>
      <p:tags r:id="rId1"/>
    </p:custDataLst>
    <p:extLst>
      <p:ext uri="{BB962C8B-B14F-4D97-AF65-F5344CB8AC3E}">
        <p14:creationId xmlns:p14="http://schemas.microsoft.com/office/powerpoint/2010/main" val="1337370107"/>
      </p:ext>
    </p:extLst>
  </p:cSld>
  <p:clrMapOvr>
    <a:masterClrMapping/>
  </p:clrMapOvr>
  <mc:AlternateContent xmlns:mc="http://schemas.openxmlformats.org/markup-compatibility/2006" xmlns:p14="http://schemas.microsoft.com/office/powerpoint/2010/main">
    <mc:Choice Requires="p14">
      <p:transition p14:dur="0" advClick="0" advTm="5000"/>
    </mc:Choice>
    <mc:Fallback xmlns="">
      <p:transition advClick="0" advTm="500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nvPr>
        </p:nvGraphicFramePr>
        <p:xfrm>
          <a:off x="1358261" y="1391654"/>
          <a:ext cx="7515352" cy="46620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TextBox 5"/>
          <p:cNvSpPr txBox="1"/>
          <p:nvPr/>
        </p:nvSpPr>
        <p:spPr>
          <a:xfrm>
            <a:off x="109757" y="1504837"/>
            <a:ext cx="3427124" cy="6555641"/>
          </a:xfrm>
          <a:prstGeom prst="rect">
            <a:avLst/>
          </a:prstGeom>
          <a:noFill/>
        </p:spPr>
        <p:txBody>
          <a:bodyPr wrap="square" rtlCol="0">
            <a:spAutoFit/>
          </a:bodyPr>
          <a:lstStyle/>
          <a:p>
            <a:r>
              <a:rPr lang="en-US" sz="2000" b="0" dirty="0">
                <a:solidFill>
                  <a:schemeClr val="tx1"/>
                </a:solidFill>
                <a:latin typeface="Arial" panose="020B0604020202020204" pitchFamily="34" charset="0"/>
                <a:cs typeface="Arial" panose="020B0604020202020204" pitchFamily="34" charset="0"/>
              </a:rPr>
              <a:t>Scientifically Supported</a:t>
            </a:r>
          </a:p>
          <a:p>
            <a:r>
              <a:rPr lang="en-US" sz="2000" b="0" dirty="0">
                <a:solidFill>
                  <a:schemeClr val="tx1"/>
                </a:solidFill>
                <a:latin typeface="Arial" panose="020B0604020202020204" pitchFamily="34" charset="0"/>
                <a:cs typeface="Arial" panose="020B0604020202020204" pitchFamily="34" charset="0"/>
              </a:rPr>
              <a:t>“Best” or “Proven”</a:t>
            </a:r>
          </a:p>
          <a:p>
            <a:endParaRPr lang="en-US" sz="2000" b="0" dirty="0">
              <a:solidFill>
                <a:schemeClr val="tx1"/>
              </a:solidFill>
              <a:latin typeface="Arial" panose="020B0604020202020204" pitchFamily="34" charset="0"/>
              <a:cs typeface="Arial" panose="020B0604020202020204" pitchFamily="34" charset="0"/>
            </a:endParaRPr>
          </a:p>
          <a:p>
            <a:endParaRPr lang="en-US" sz="2000" b="0" dirty="0">
              <a:solidFill>
                <a:schemeClr val="tx1"/>
              </a:solidFill>
              <a:latin typeface="Arial" panose="020B0604020202020204" pitchFamily="34" charset="0"/>
              <a:cs typeface="Arial" panose="020B0604020202020204" pitchFamily="34" charset="0"/>
            </a:endParaRPr>
          </a:p>
          <a:p>
            <a:endParaRPr lang="en-US" sz="2000" b="0" dirty="0">
              <a:solidFill>
                <a:schemeClr val="tx1"/>
              </a:solidFill>
              <a:latin typeface="Arial" panose="020B0604020202020204" pitchFamily="34" charset="0"/>
              <a:cs typeface="Arial" panose="020B0604020202020204" pitchFamily="34" charset="0"/>
            </a:endParaRPr>
          </a:p>
          <a:p>
            <a:r>
              <a:rPr lang="en-US" sz="2000" b="0" dirty="0">
                <a:solidFill>
                  <a:schemeClr val="tx1"/>
                </a:solidFill>
                <a:latin typeface="Arial" panose="020B0604020202020204" pitchFamily="34" charset="0"/>
                <a:cs typeface="Arial" panose="020B0604020202020204" pitchFamily="34" charset="0"/>
              </a:rPr>
              <a:t>Some Evidence</a:t>
            </a:r>
            <a:br>
              <a:rPr lang="en-US" sz="2000" b="0" dirty="0">
                <a:solidFill>
                  <a:schemeClr val="tx1"/>
                </a:solidFill>
                <a:latin typeface="Arial" panose="020B0604020202020204" pitchFamily="34" charset="0"/>
                <a:cs typeface="Arial" panose="020B0604020202020204" pitchFamily="34" charset="0"/>
              </a:rPr>
            </a:br>
            <a:endParaRPr lang="en-US" sz="2000" b="0" dirty="0">
              <a:solidFill>
                <a:schemeClr val="tx1"/>
              </a:solidFill>
              <a:latin typeface="Arial" panose="020B0604020202020204" pitchFamily="34" charset="0"/>
              <a:cs typeface="Arial" panose="020B0604020202020204" pitchFamily="34" charset="0"/>
            </a:endParaRPr>
          </a:p>
          <a:p>
            <a:endParaRPr lang="en-US" sz="2000" b="0" dirty="0">
              <a:solidFill>
                <a:schemeClr val="tx1"/>
              </a:solidFill>
              <a:latin typeface="Arial" panose="020B0604020202020204" pitchFamily="34" charset="0"/>
              <a:cs typeface="Arial" panose="020B0604020202020204" pitchFamily="34" charset="0"/>
            </a:endParaRPr>
          </a:p>
          <a:p>
            <a:endParaRPr lang="en-US" sz="2000" b="0" dirty="0">
              <a:solidFill>
                <a:schemeClr val="tx1"/>
              </a:solidFill>
              <a:latin typeface="Arial" panose="020B0604020202020204" pitchFamily="34" charset="0"/>
              <a:cs typeface="Arial" panose="020B0604020202020204" pitchFamily="34" charset="0"/>
            </a:endParaRPr>
          </a:p>
          <a:p>
            <a:endParaRPr lang="en-US" sz="2000" b="0" dirty="0">
              <a:solidFill>
                <a:schemeClr val="tx1"/>
              </a:solidFill>
              <a:latin typeface="Arial" panose="020B0604020202020204" pitchFamily="34" charset="0"/>
              <a:cs typeface="Arial" panose="020B0604020202020204" pitchFamily="34" charset="0"/>
            </a:endParaRPr>
          </a:p>
          <a:p>
            <a:endParaRPr lang="en-US" sz="2000" b="0" dirty="0">
              <a:solidFill>
                <a:schemeClr val="tx1"/>
              </a:solidFill>
              <a:latin typeface="Arial" panose="020B0604020202020204" pitchFamily="34" charset="0"/>
              <a:cs typeface="Arial" panose="020B0604020202020204" pitchFamily="34" charset="0"/>
            </a:endParaRPr>
          </a:p>
          <a:p>
            <a:r>
              <a:rPr lang="en-US" sz="2000" b="0" dirty="0">
                <a:solidFill>
                  <a:schemeClr val="tx1"/>
                </a:solidFill>
                <a:latin typeface="Arial" panose="020B0604020202020204" pitchFamily="34" charset="0"/>
                <a:cs typeface="Arial" panose="020B0604020202020204" pitchFamily="34" charset="0"/>
              </a:rPr>
              <a:t>Practice-Tested:</a:t>
            </a:r>
          </a:p>
          <a:p>
            <a:r>
              <a:rPr lang="en-US" sz="2000" b="0" dirty="0">
                <a:solidFill>
                  <a:schemeClr val="tx1"/>
                </a:solidFill>
                <a:latin typeface="Arial" panose="020B0604020202020204" pitchFamily="34" charset="0"/>
                <a:cs typeface="Arial" panose="020B0604020202020204" pitchFamily="34" charset="0"/>
              </a:rPr>
              <a:t>“Promising”</a:t>
            </a:r>
          </a:p>
          <a:p>
            <a:endParaRPr lang="en-US" sz="2000" b="0" dirty="0">
              <a:solidFill>
                <a:schemeClr val="tx1"/>
              </a:solidFill>
              <a:latin typeface="Arial" panose="020B0604020202020204" pitchFamily="34" charset="0"/>
              <a:cs typeface="Arial" panose="020B0604020202020204" pitchFamily="34" charset="0"/>
            </a:endParaRPr>
          </a:p>
          <a:p>
            <a:endParaRPr lang="en-US" sz="2000" b="0" dirty="0">
              <a:solidFill>
                <a:schemeClr val="tx1"/>
              </a:solidFill>
              <a:latin typeface="Arial" panose="020B0604020202020204" pitchFamily="34" charset="0"/>
              <a:cs typeface="Arial" panose="020B0604020202020204" pitchFamily="34" charset="0"/>
            </a:endParaRPr>
          </a:p>
          <a:p>
            <a:endParaRPr lang="en-US" sz="2000" b="0" dirty="0">
              <a:solidFill>
                <a:schemeClr val="tx1"/>
              </a:solidFill>
              <a:latin typeface="Arial" panose="020B0604020202020204" pitchFamily="34" charset="0"/>
              <a:cs typeface="Arial" panose="020B0604020202020204" pitchFamily="34" charset="0"/>
            </a:endParaRPr>
          </a:p>
          <a:p>
            <a:endParaRPr lang="en-US" sz="2000" b="0" dirty="0">
              <a:solidFill>
                <a:schemeClr val="tx1"/>
              </a:solidFill>
              <a:latin typeface="Arial" panose="020B0604020202020204" pitchFamily="34" charset="0"/>
              <a:cs typeface="Arial" panose="020B0604020202020204" pitchFamily="34" charset="0"/>
            </a:endParaRPr>
          </a:p>
          <a:p>
            <a:endParaRPr lang="en-US" sz="2000" b="0" dirty="0">
              <a:solidFill>
                <a:schemeClr val="tx1"/>
              </a:solidFill>
              <a:latin typeface="Arial" panose="020B0604020202020204" pitchFamily="34" charset="0"/>
              <a:cs typeface="Arial" panose="020B0604020202020204" pitchFamily="34" charset="0"/>
            </a:endParaRPr>
          </a:p>
          <a:p>
            <a:endParaRPr lang="en-US" sz="2000" b="0" dirty="0">
              <a:solidFill>
                <a:schemeClr val="tx1"/>
              </a:solidFill>
              <a:latin typeface="Arial" panose="020B0604020202020204" pitchFamily="34" charset="0"/>
              <a:cs typeface="Arial" panose="020B0604020202020204" pitchFamily="34" charset="0"/>
            </a:endParaRPr>
          </a:p>
          <a:p>
            <a:endParaRPr lang="en-US" sz="2000" b="0" dirty="0">
              <a:solidFill>
                <a:schemeClr val="tx1"/>
              </a:solidFill>
              <a:latin typeface="Arial" panose="020B0604020202020204" pitchFamily="34" charset="0"/>
              <a:cs typeface="Arial" panose="020B0604020202020204" pitchFamily="34" charset="0"/>
            </a:endParaRPr>
          </a:p>
          <a:p>
            <a:endParaRPr lang="en-US" sz="2000" b="0" dirty="0">
              <a:solidFill>
                <a:schemeClr val="tx1"/>
              </a:solidFill>
              <a:latin typeface="Arial" panose="020B0604020202020204" pitchFamily="34" charset="0"/>
              <a:cs typeface="Arial" panose="020B0604020202020204" pitchFamily="34" charset="0"/>
            </a:endParaRPr>
          </a:p>
        </p:txBody>
      </p:sp>
      <p:sp>
        <p:nvSpPr>
          <p:cNvPr id="7" name="TextBox 6"/>
          <p:cNvSpPr txBox="1"/>
          <p:nvPr/>
        </p:nvSpPr>
        <p:spPr>
          <a:xfrm>
            <a:off x="6476522" y="1807602"/>
            <a:ext cx="2708787" cy="430887"/>
          </a:xfrm>
          <a:prstGeom prst="rect">
            <a:avLst/>
          </a:prstGeom>
          <a:noFill/>
        </p:spPr>
        <p:txBody>
          <a:bodyPr wrap="square" rtlCol="0" anchor="t">
            <a:spAutoFit/>
          </a:bodyPr>
          <a:lstStyle/>
          <a:p>
            <a:r>
              <a:rPr lang="en-US" sz="2200" b="1" dirty="0">
                <a:solidFill>
                  <a:srgbClr val="F79646"/>
                </a:solidFill>
                <a:latin typeface="Arial" panose="020B0604020202020204" pitchFamily="34" charset="0"/>
                <a:cs typeface="Arial" panose="020B0604020202020204" pitchFamily="34" charset="0"/>
              </a:rPr>
              <a:t>Strategies  </a:t>
            </a:r>
            <a:r>
              <a:rPr lang="en-US" sz="2200" b="1" dirty="0">
                <a:latin typeface="Arial" panose="020B0604020202020204" pitchFamily="34" charset="0"/>
                <a:cs typeface="Arial" panose="020B0604020202020204" pitchFamily="34" charset="0"/>
              </a:rPr>
              <a:t>           </a:t>
            </a:r>
            <a:endParaRPr lang="en-US" b="1" dirty="0"/>
          </a:p>
        </p:txBody>
      </p:sp>
      <p:sp>
        <p:nvSpPr>
          <p:cNvPr id="8" name="TextBox 7"/>
          <p:cNvSpPr txBox="1"/>
          <p:nvPr/>
        </p:nvSpPr>
        <p:spPr>
          <a:xfrm>
            <a:off x="7043227" y="2950602"/>
            <a:ext cx="1500732" cy="430887"/>
          </a:xfrm>
          <a:prstGeom prst="rect">
            <a:avLst/>
          </a:prstGeom>
          <a:noFill/>
        </p:spPr>
        <p:txBody>
          <a:bodyPr wrap="none" rtlCol="0">
            <a:spAutoFit/>
          </a:bodyPr>
          <a:lstStyle/>
          <a:p>
            <a:r>
              <a:rPr lang="en-US" sz="2200" b="1" dirty="0">
                <a:solidFill>
                  <a:srgbClr val="F6882E"/>
                </a:solidFill>
                <a:latin typeface="Arial" panose="020B0604020202020204" pitchFamily="34" charset="0"/>
                <a:cs typeface="Arial" panose="020B0604020202020204" pitchFamily="34" charset="0"/>
              </a:rPr>
              <a:t>Programs</a:t>
            </a:r>
          </a:p>
        </p:txBody>
      </p:sp>
      <p:sp>
        <p:nvSpPr>
          <p:cNvPr id="9" name="Left Brace 8"/>
          <p:cNvSpPr/>
          <p:nvPr/>
        </p:nvSpPr>
        <p:spPr>
          <a:xfrm rot="10800000">
            <a:off x="5970516" y="1602228"/>
            <a:ext cx="430036" cy="914400"/>
          </a:xfrm>
          <a:prstGeom prst="leftBrace">
            <a:avLst/>
          </a:prstGeom>
          <a:ln w="19050"/>
        </p:spPr>
        <p:style>
          <a:lnRef idx="1">
            <a:schemeClr val="accent6"/>
          </a:lnRef>
          <a:fillRef idx="0">
            <a:schemeClr val="accent6"/>
          </a:fillRef>
          <a:effectRef idx="0">
            <a:schemeClr val="accent6"/>
          </a:effectRef>
          <a:fontRef idx="minor">
            <a:schemeClr val="tx1"/>
          </a:fontRef>
        </p:style>
        <p:txBody>
          <a:bodyPr rtlCol="0" anchor="ctr"/>
          <a:lstStyle/>
          <a:p>
            <a:pPr algn="ctr"/>
            <a:endParaRPr lang="en-US" dirty="0">
              <a:ln w="22225">
                <a:solidFill>
                  <a:schemeClr val="accent2"/>
                </a:solidFill>
                <a:prstDash val="solid"/>
              </a:ln>
              <a:solidFill>
                <a:schemeClr val="accent2">
                  <a:lumMod val="40000"/>
                  <a:lumOff val="60000"/>
                </a:schemeClr>
              </a:solidFill>
              <a:latin typeface="Arial" panose="020B0604020202020204" pitchFamily="34" charset="0"/>
              <a:cs typeface="Arial" panose="020B0604020202020204" pitchFamily="34" charset="0"/>
            </a:endParaRPr>
          </a:p>
        </p:txBody>
      </p:sp>
      <p:sp>
        <p:nvSpPr>
          <p:cNvPr id="10" name="Left Brace 9"/>
          <p:cNvSpPr/>
          <p:nvPr/>
        </p:nvSpPr>
        <p:spPr>
          <a:xfrm rot="10800000">
            <a:off x="6553835" y="2708845"/>
            <a:ext cx="430036" cy="914400"/>
          </a:xfrm>
          <a:prstGeom prst="leftBrace">
            <a:avLst/>
          </a:prstGeom>
          <a:ln w="19050"/>
        </p:spPr>
        <p:style>
          <a:lnRef idx="1">
            <a:schemeClr val="accent6"/>
          </a:lnRef>
          <a:fillRef idx="0">
            <a:schemeClr val="accent6"/>
          </a:fillRef>
          <a:effectRef idx="0">
            <a:schemeClr val="accent6"/>
          </a:effectRef>
          <a:fontRef idx="minor">
            <a:schemeClr val="tx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 name="Title 1"/>
          <p:cNvSpPr>
            <a:spLocks noGrp="1"/>
          </p:cNvSpPr>
          <p:nvPr>
            <p:ph type="title"/>
          </p:nvPr>
        </p:nvSpPr>
        <p:spPr>
          <a:xfrm>
            <a:off x="513567" y="248654"/>
            <a:ext cx="8763000" cy="1143000"/>
          </a:xfrm>
        </p:spPr>
        <p:txBody>
          <a:bodyPr>
            <a:normAutofit/>
          </a:bodyPr>
          <a:lstStyle/>
          <a:p>
            <a:pPr algn="l"/>
            <a:r>
              <a:rPr lang="en-US" sz="4000" dirty="0">
                <a:latin typeface="Arial" panose="020B0604020202020204" pitchFamily="34" charset="0"/>
              </a:rPr>
              <a:t>Sources of Evidence</a:t>
            </a:r>
          </a:p>
        </p:txBody>
      </p:sp>
    </p:spTree>
    <p:custDataLst>
      <p:tags r:id="rId1"/>
    </p:custDataLst>
    <p:extLst>
      <p:ext uri="{BB962C8B-B14F-4D97-AF65-F5344CB8AC3E}">
        <p14:creationId xmlns:p14="http://schemas.microsoft.com/office/powerpoint/2010/main" val="983051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212271" y="197226"/>
            <a:ext cx="8763000" cy="1143000"/>
          </a:xfrm>
        </p:spPr>
        <p:txBody>
          <a:bodyPr>
            <a:normAutofit/>
          </a:bodyPr>
          <a:lstStyle/>
          <a:p>
            <a:pPr algn="l"/>
            <a:r>
              <a:rPr lang="en-US" sz="4000" dirty="0">
                <a:latin typeface="Arial" panose="020B0604020202020204" pitchFamily="34" charset="0"/>
                <a:cs typeface="Arial" panose="020B0604020202020204" pitchFamily="34" charset="0"/>
              </a:rPr>
              <a:t>Resources for Evidence </a:t>
            </a:r>
          </a:p>
        </p:txBody>
      </p:sp>
      <p:pic>
        <p:nvPicPr>
          <p:cNvPr id="10" name="Picture 2" descr="PPT98E.png"/>
          <p:cNvPicPr>
            <a:picLocks noChangeAspect="1"/>
          </p:cNvPicPr>
          <p:nvPr/>
        </p:nvPicPr>
        <p:blipFill>
          <a:blip r:embed="rId4">
            <a:extLst>
              <a:ext uri="{28A0092B-C50C-407E-A947-70E740481C1C}">
                <a14:useLocalDpi xmlns:a14="http://schemas.microsoft.com/office/drawing/2010/main" val="0"/>
              </a:ext>
            </a:extLst>
          </a:blip>
          <a:srcRect l="10585" r="51024" b="92667"/>
          <a:stretch>
            <a:fillRect/>
          </a:stretch>
        </p:blipFill>
        <p:spPr bwMode="auto">
          <a:xfrm>
            <a:off x="5089132" y="4684009"/>
            <a:ext cx="3648045" cy="510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descr="PPT98E.png"/>
          <p:cNvPicPr>
            <a:picLocks noChangeAspect="1"/>
          </p:cNvPicPr>
          <p:nvPr/>
        </p:nvPicPr>
        <p:blipFill>
          <a:blip r:embed="rId4">
            <a:extLst>
              <a:ext uri="{28A0092B-C50C-407E-A947-70E740481C1C}">
                <a14:useLocalDpi xmlns:a14="http://schemas.microsoft.com/office/drawing/2010/main" val="0"/>
              </a:ext>
            </a:extLst>
          </a:blip>
          <a:srcRect l="10585" t="11334" r="51024" b="83333"/>
          <a:stretch>
            <a:fillRect/>
          </a:stretch>
        </p:blipFill>
        <p:spPr bwMode="auto">
          <a:xfrm>
            <a:off x="5041896" y="5194660"/>
            <a:ext cx="3742519"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U.S. Preventive Services Task Force banne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75889" y="3102351"/>
            <a:ext cx="3467100" cy="100965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6"/>
          <a:stretch>
            <a:fillRect/>
          </a:stretch>
        </p:blipFill>
        <p:spPr>
          <a:xfrm>
            <a:off x="422858" y="1845450"/>
            <a:ext cx="4247619" cy="857143"/>
          </a:xfrm>
          <a:prstGeom prst="rect">
            <a:avLst/>
          </a:prstGeom>
        </p:spPr>
      </p:pic>
      <p:pic>
        <p:nvPicPr>
          <p:cNvPr id="7" name="Picture 6"/>
          <p:cNvPicPr>
            <a:picLocks noChangeAspect="1"/>
          </p:cNvPicPr>
          <p:nvPr/>
        </p:nvPicPr>
        <p:blipFill>
          <a:blip r:embed="rId7"/>
          <a:stretch>
            <a:fillRect/>
          </a:stretch>
        </p:blipFill>
        <p:spPr>
          <a:xfrm>
            <a:off x="990600" y="4575612"/>
            <a:ext cx="2409524" cy="619048"/>
          </a:xfrm>
          <a:prstGeom prst="rect">
            <a:avLst/>
          </a:prstGeom>
        </p:spPr>
      </p:pic>
      <p:pic>
        <p:nvPicPr>
          <p:cNvPr id="8" name="Picture 7"/>
          <p:cNvPicPr>
            <a:picLocks noChangeAspect="1"/>
          </p:cNvPicPr>
          <p:nvPr/>
        </p:nvPicPr>
        <p:blipFill>
          <a:blip r:embed="rId8"/>
          <a:stretch>
            <a:fillRect/>
          </a:stretch>
        </p:blipFill>
        <p:spPr>
          <a:xfrm>
            <a:off x="981562" y="5171582"/>
            <a:ext cx="2418562" cy="325235"/>
          </a:xfrm>
          <a:prstGeom prst="rect">
            <a:avLst/>
          </a:prstGeom>
        </p:spPr>
      </p:pic>
      <p:pic>
        <p:nvPicPr>
          <p:cNvPr id="12" name="Picture 11"/>
          <p:cNvPicPr>
            <a:picLocks noChangeAspect="1"/>
          </p:cNvPicPr>
          <p:nvPr/>
        </p:nvPicPr>
        <p:blipFill>
          <a:blip r:embed="rId9"/>
          <a:stretch>
            <a:fillRect/>
          </a:stretch>
        </p:blipFill>
        <p:spPr>
          <a:xfrm>
            <a:off x="627197" y="3181704"/>
            <a:ext cx="3944803" cy="499138"/>
          </a:xfrm>
          <a:prstGeom prst="rect">
            <a:avLst/>
          </a:prstGeom>
        </p:spPr>
      </p:pic>
      <p:pic>
        <p:nvPicPr>
          <p:cNvPr id="4" name="Picture 3"/>
          <p:cNvPicPr>
            <a:picLocks noChangeAspect="1"/>
          </p:cNvPicPr>
          <p:nvPr/>
        </p:nvPicPr>
        <p:blipFill>
          <a:blip r:embed="rId10"/>
          <a:stretch>
            <a:fillRect/>
          </a:stretch>
        </p:blipFill>
        <p:spPr>
          <a:xfrm>
            <a:off x="5118783" y="1819337"/>
            <a:ext cx="2982992" cy="875370"/>
          </a:xfrm>
          <a:prstGeom prst="rect">
            <a:avLst/>
          </a:prstGeom>
        </p:spPr>
      </p:pic>
    </p:spTree>
    <p:custDataLst>
      <p:tags r:id="rId1"/>
    </p:custDataLst>
    <p:extLst>
      <p:ext uri="{BB962C8B-B14F-4D97-AF65-F5344CB8AC3E}">
        <p14:creationId xmlns:p14="http://schemas.microsoft.com/office/powerpoint/2010/main" val="37863824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93662" y="277813"/>
            <a:ext cx="9050338" cy="1073150"/>
          </a:xfrm>
        </p:spPr>
        <p:txBody>
          <a:bodyPr>
            <a:noAutofit/>
          </a:bodyPr>
          <a:lstStyle/>
          <a:p>
            <a:pPr algn="l"/>
            <a:r>
              <a:rPr lang="en-US" altLang="en-US" sz="4000" dirty="0">
                <a:latin typeface="Arial" panose="020B0604020202020204" pitchFamily="34" charset="0"/>
                <a:cs typeface="Arial" panose="020B0604020202020204" pitchFamily="34" charset="0"/>
              </a:rPr>
              <a:t>Types of Evidence-Based Interventions</a:t>
            </a:r>
          </a:p>
        </p:txBody>
      </p:sp>
      <p:grpSp>
        <p:nvGrpSpPr>
          <p:cNvPr id="2" name="Group 1"/>
          <p:cNvGrpSpPr/>
          <p:nvPr/>
        </p:nvGrpSpPr>
        <p:grpSpPr>
          <a:xfrm>
            <a:off x="466725" y="2001838"/>
            <a:ext cx="8243888" cy="4000500"/>
            <a:chOff x="466725" y="2001838"/>
            <a:chExt cx="8243888" cy="4000500"/>
          </a:xfrm>
        </p:grpSpPr>
        <p:sp>
          <p:nvSpPr>
            <p:cNvPr id="4" name="Oval 3"/>
            <p:cNvSpPr/>
            <p:nvPr/>
          </p:nvSpPr>
          <p:spPr bwMode="auto">
            <a:xfrm>
              <a:off x="730250" y="4387850"/>
              <a:ext cx="7845425" cy="1104900"/>
            </a:xfrm>
            <a:prstGeom prst="ellipse">
              <a:avLst/>
            </a:prstGeom>
            <a:solidFill>
              <a:srgbClr val="99DA00">
                <a:alpha val="49804"/>
              </a:srgbClr>
            </a:solidFill>
            <a:ln w="12700" cap="flat" cmpd="sng" algn="ctr">
              <a:noFill/>
              <a:prstDash val="solid"/>
              <a:round/>
              <a:headEnd type="none" w="med" len="med"/>
              <a:tailEnd type="none" w="med" len="med"/>
            </a:ln>
            <a:effectLst/>
          </p:spPr>
          <p:txBody>
            <a:bodyPr/>
            <a:lstStyle/>
            <a:p>
              <a:pPr defTabSz="914400" eaLnBrk="0" fontAlgn="base" hangingPunct="0">
                <a:spcBef>
                  <a:spcPct val="0"/>
                </a:spcBef>
                <a:spcAft>
                  <a:spcPct val="0"/>
                </a:spcAft>
                <a:defRPr/>
              </a:pPr>
              <a:endParaRPr lang="en-US" sz="2400" dirty="0">
                <a:ln w="28575">
                  <a:solidFill>
                    <a:srgbClr val="356BA1"/>
                  </a:solidFill>
                </a:ln>
                <a:solidFill>
                  <a:srgbClr val="000000"/>
                </a:solidFill>
                <a:latin typeface="Times" panose="02020603050405020304" pitchFamily="18" charset="0"/>
                <a:ea typeface="ＭＳ Ｐゴシック" panose="020B0600070205080204" pitchFamily="34" charset="-128"/>
              </a:endParaRPr>
            </a:p>
          </p:txBody>
        </p:sp>
        <p:sp>
          <p:nvSpPr>
            <p:cNvPr id="5" name="Circular Arrow 4"/>
            <p:cNvSpPr/>
            <p:nvPr/>
          </p:nvSpPr>
          <p:spPr bwMode="auto">
            <a:xfrm rot="202825">
              <a:off x="957263" y="3675063"/>
              <a:ext cx="1873250" cy="2327275"/>
            </a:xfrm>
            <a:prstGeom prst="circularArrow">
              <a:avLst>
                <a:gd name="adj1" fmla="val 12500"/>
                <a:gd name="adj2" fmla="val 1142319"/>
                <a:gd name="adj3" fmla="val 20457681"/>
                <a:gd name="adj4" fmla="val 14653335"/>
                <a:gd name="adj5" fmla="val 12500"/>
              </a:avLst>
            </a:prstGeom>
            <a:solidFill>
              <a:srgbClr val="6699CC"/>
            </a:solidFill>
            <a:ln w="19050" cap="flat" cmpd="sng" algn="ctr">
              <a:noFill/>
              <a:prstDash val="solid"/>
              <a:round/>
              <a:headEnd type="none" w="med" len="med"/>
              <a:tailEnd type="none" w="med" len="med"/>
            </a:ln>
            <a:effectLst/>
          </p:spPr>
          <p:txBody>
            <a:bodyPr/>
            <a:lstStyle/>
            <a:p>
              <a:pPr defTabSz="914400" eaLnBrk="0" fontAlgn="base" hangingPunct="0">
                <a:spcBef>
                  <a:spcPct val="0"/>
                </a:spcBef>
                <a:spcAft>
                  <a:spcPct val="0"/>
                </a:spcAft>
                <a:defRPr/>
              </a:pPr>
              <a:endParaRPr lang="en-US" sz="2400" dirty="0">
                <a:solidFill>
                  <a:srgbClr val="000000"/>
                </a:solidFill>
                <a:latin typeface="Times" panose="02020603050405020304" pitchFamily="18" charset="0"/>
                <a:ea typeface="ＭＳ Ｐゴシック" panose="020B0600070205080204" pitchFamily="34" charset="-128"/>
              </a:endParaRPr>
            </a:p>
          </p:txBody>
        </p:sp>
        <p:sp>
          <p:nvSpPr>
            <p:cNvPr id="6" name="Circular Arrow 5"/>
            <p:cNvSpPr/>
            <p:nvPr/>
          </p:nvSpPr>
          <p:spPr bwMode="auto">
            <a:xfrm rot="21333260" flipH="1">
              <a:off x="6329363" y="3660775"/>
              <a:ext cx="1925637" cy="2324100"/>
            </a:xfrm>
            <a:prstGeom prst="circularArrow">
              <a:avLst>
                <a:gd name="adj1" fmla="val 12500"/>
                <a:gd name="adj2" fmla="val 1142319"/>
                <a:gd name="adj3" fmla="val 20457681"/>
                <a:gd name="adj4" fmla="val 14653335"/>
                <a:gd name="adj5" fmla="val 12500"/>
              </a:avLst>
            </a:prstGeom>
            <a:solidFill>
              <a:srgbClr val="6699CC"/>
            </a:solidFill>
            <a:ln w="19050" cap="flat" cmpd="sng" algn="ctr">
              <a:noFill/>
              <a:prstDash val="solid"/>
              <a:round/>
              <a:headEnd type="none" w="med" len="med"/>
              <a:tailEnd type="none" w="med" len="med"/>
            </a:ln>
            <a:effectLst/>
          </p:spPr>
          <p:txBody>
            <a:bodyPr/>
            <a:lstStyle/>
            <a:p>
              <a:pPr defTabSz="914400" eaLnBrk="0" fontAlgn="base" hangingPunct="0">
                <a:spcBef>
                  <a:spcPct val="0"/>
                </a:spcBef>
                <a:spcAft>
                  <a:spcPct val="0"/>
                </a:spcAft>
                <a:defRPr/>
              </a:pPr>
              <a:endParaRPr lang="en-US" sz="2400" dirty="0">
                <a:solidFill>
                  <a:srgbClr val="000000"/>
                </a:solidFill>
                <a:latin typeface="Times" panose="02020603050405020304" pitchFamily="18" charset="0"/>
                <a:ea typeface="ＭＳ Ｐゴシック" panose="020B0600070205080204" pitchFamily="34" charset="-128"/>
              </a:endParaRPr>
            </a:p>
          </p:txBody>
        </p:sp>
        <p:sp>
          <p:nvSpPr>
            <p:cNvPr id="28680" name="Down Arrow 13"/>
            <p:cNvSpPr>
              <a:spLocks noChangeArrowheads="1"/>
            </p:cNvSpPr>
            <p:nvPr/>
          </p:nvSpPr>
          <p:spPr bwMode="auto">
            <a:xfrm>
              <a:off x="4351387" y="4052499"/>
              <a:ext cx="474566" cy="703237"/>
            </a:xfrm>
            <a:prstGeom prst="downArrow">
              <a:avLst>
                <a:gd name="adj1" fmla="val 50000"/>
                <a:gd name="adj2" fmla="val 50080"/>
              </a:avLst>
            </a:prstGeom>
            <a:solidFill>
              <a:srgbClr val="6699CC"/>
            </a:solidFill>
            <a:ln w="19050">
              <a:noFill/>
              <a:round/>
              <a:headEnd/>
              <a:tailEnd/>
            </a:ln>
          </p:spPr>
          <p:txBody>
            <a:bodyPr/>
            <a:lstStyle>
              <a:lvl1pPr>
                <a:defRPr sz="2400">
                  <a:solidFill>
                    <a:schemeClr val="tx1"/>
                  </a:solidFill>
                  <a:latin typeface="Times" panose="02020603050405020304" pitchFamily="18" charset="0"/>
                  <a:ea typeface="ＭＳ Ｐゴシック" panose="020B0600070205080204" pitchFamily="34" charset="-128"/>
                </a:defRPr>
              </a:lvl1pPr>
              <a:lvl2pPr marL="742950" indent="-285750">
                <a:defRPr sz="2400">
                  <a:solidFill>
                    <a:schemeClr val="tx1"/>
                  </a:solidFill>
                  <a:latin typeface="Times" panose="02020603050405020304" pitchFamily="18" charset="0"/>
                  <a:ea typeface="ＭＳ Ｐゴシック" panose="020B0600070205080204" pitchFamily="34" charset="-128"/>
                </a:defRPr>
              </a:lvl2pPr>
              <a:lvl3pPr marL="1143000" indent="-228600">
                <a:defRPr sz="2400">
                  <a:solidFill>
                    <a:schemeClr val="tx1"/>
                  </a:solidFill>
                  <a:latin typeface="Times" panose="02020603050405020304" pitchFamily="18" charset="0"/>
                  <a:ea typeface="ＭＳ Ｐゴシック" panose="020B0600070205080204" pitchFamily="34" charset="-128"/>
                </a:defRPr>
              </a:lvl3pPr>
              <a:lvl4pPr marL="1600200" indent="-228600">
                <a:defRPr sz="2400">
                  <a:solidFill>
                    <a:schemeClr val="tx1"/>
                  </a:solidFill>
                  <a:latin typeface="Times" panose="02020603050405020304" pitchFamily="18" charset="0"/>
                  <a:ea typeface="ＭＳ Ｐゴシック" panose="020B0600070205080204" pitchFamily="34" charset="-128"/>
                </a:defRPr>
              </a:lvl4pPr>
              <a:lvl5pPr marL="2057400" indent="-228600">
                <a:defRPr sz="24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pPr defTabSz="914400" eaLnBrk="0" fontAlgn="base" hangingPunct="0">
                <a:spcBef>
                  <a:spcPct val="0"/>
                </a:spcBef>
                <a:spcAft>
                  <a:spcPct val="0"/>
                </a:spcAft>
              </a:pPr>
              <a:endParaRPr lang="en-US" altLang="en-US">
                <a:solidFill>
                  <a:srgbClr val="000000"/>
                </a:solidFill>
              </a:endParaRPr>
            </a:p>
          </p:txBody>
        </p:sp>
        <p:sp>
          <p:nvSpPr>
            <p:cNvPr id="28681" name="TextBox 7"/>
            <p:cNvSpPr txBox="1">
              <a:spLocks noChangeArrowheads="1"/>
            </p:cNvSpPr>
            <p:nvPr/>
          </p:nvSpPr>
          <p:spPr bwMode="auto">
            <a:xfrm>
              <a:off x="2038244" y="4814671"/>
              <a:ext cx="5100848" cy="461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ＭＳ Ｐゴシック" panose="020B0600070205080204" pitchFamily="34" charset="-128"/>
                </a:defRPr>
              </a:lvl1pPr>
              <a:lvl2pPr marL="742950" indent="-285750">
                <a:defRPr sz="2400">
                  <a:solidFill>
                    <a:schemeClr val="tx1"/>
                  </a:solidFill>
                  <a:latin typeface="Times" panose="02020603050405020304" pitchFamily="18" charset="0"/>
                  <a:ea typeface="ＭＳ Ｐゴシック" panose="020B0600070205080204" pitchFamily="34" charset="-128"/>
                </a:defRPr>
              </a:lvl2pPr>
              <a:lvl3pPr marL="1143000" indent="-228600">
                <a:defRPr sz="2400">
                  <a:solidFill>
                    <a:schemeClr val="tx1"/>
                  </a:solidFill>
                  <a:latin typeface="Times" panose="02020603050405020304" pitchFamily="18" charset="0"/>
                  <a:ea typeface="ＭＳ Ｐゴシック" panose="020B0600070205080204" pitchFamily="34" charset="-128"/>
                </a:defRPr>
              </a:lvl3pPr>
              <a:lvl4pPr marL="1600200" indent="-228600">
                <a:defRPr sz="2400">
                  <a:solidFill>
                    <a:schemeClr val="tx1"/>
                  </a:solidFill>
                  <a:latin typeface="Times" panose="02020603050405020304" pitchFamily="18" charset="0"/>
                  <a:ea typeface="ＭＳ Ｐゴシック" panose="020B0600070205080204" pitchFamily="34" charset="-128"/>
                </a:defRPr>
              </a:lvl4pPr>
              <a:lvl5pPr marL="2057400" indent="-228600">
                <a:defRPr sz="24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pPr algn="ctr" defTabSz="914400" fontAlgn="base">
                <a:spcBef>
                  <a:spcPct val="0"/>
                </a:spcBef>
                <a:spcAft>
                  <a:spcPct val="0"/>
                </a:spcAft>
              </a:pPr>
              <a:r>
                <a:rPr lang="en-US" altLang="en-US" b="1" dirty="0">
                  <a:solidFill>
                    <a:srgbClr val="356BA1"/>
                  </a:solidFill>
                  <a:latin typeface="Arial" panose="020B0604020202020204" pitchFamily="34" charset="0"/>
                </a:rPr>
                <a:t>Environment or Behavior</a:t>
              </a:r>
            </a:p>
          </p:txBody>
        </p:sp>
        <p:sp>
          <p:nvSpPr>
            <p:cNvPr id="9" name="Rectangle 8"/>
            <p:cNvSpPr/>
            <p:nvPr/>
          </p:nvSpPr>
          <p:spPr bwMode="auto">
            <a:xfrm>
              <a:off x="466725" y="2001838"/>
              <a:ext cx="8243888" cy="2160587"/>
            </a:xfrm>
            <a:prstGeom prst="rect">
              <a:avLst/>
            </a:prstGeom>
            <a:solidFill>
              <a:srgbClr val="660099"/>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eaLnBrk="0" fontAlgn="base" hangingPunct="0">
                <a:spcBef>
                  <a:spcPct val="0"/>
                </a:spcBef>
                <a:spcAft>
                  <a:spcPct val="0"/>
                </a:spcAft>
                <a:defRPr/>
              </a:pPr>
              <a:endParaRPr lang="en-US" sz="2400" dirty="0">
                <a:solidFill>
                  <a:srgbClr val="FFFFFF"/>
                </a:solidFill>
              </a:endParaRPr>
            </a:p>
          </p:txBody>
        </p:sp>
        <p:sp>
          <p:nvSpPr>
            <p:cNvPr id="10" name="TextBox 9"/>
            <p:cNvSpPr txBox="1"/>
            <p:nvPr/>
          </p:nvSpPr>
          <p:spPr bwMode="auto">
            <a:xfrm>
              <a:off x="6008688" y="2720974"/>
              <a:ext cx="2566987" cy="1188720"/>
            </a:xfrm>
            <a:prstGeom prst="rect">
              <a:avLst/>
            </a:prstGeom>
            <a:solidFill>
              <a:schemeClr val="bg1">
                <a:lumMod val="95000"/>
              </a:schemeClr>
            </a:solidFill>
            <a:ln w="28575">
              <a:noFill/>
            </a:ln>
          </p:spPr>
          <p:txBody>
            <a:bodyPr>
              <a:spAutoFit/>
            </a:bodyPr>
            <a:lstStyle/>
            <a:p>
              <a:pPr algn="ctr" defTabSz="914400" eaLnBrk="0" fontAlgn="base" hangingPunct="0">
                <a:spcBef>
                  <a:spcPct val="0"/>
                </a:spcBef>
                <a:spcAft>
                  <a:spcPct val="0"/>
                </a:spcAft>
                <a:defRPr/>
              </a:pPr>
              <a:r>
                <a:rPr lang="en-US" sz="2000" b="1" dirty="0" smtClean="0">
                  <a:solidFill>
                    <a:srgbClr val="660099"/>
                  </a:solidFill>
                  <a:latin typeface="Arial" panose="020B0604020202020204" pitchFamily="34" charset="0"/>
                  <a:ea typeface="ＭＳ Ｐゴシック" panose="020B0600070205080204" pitchFamily="34" charset="-128"/>
                  <a:cs typeface="Arial" panose="020B0604020202020204" pitchFamily="34" charset="0"/>
                </a:rPr>
                <a:t>Strategies</a:t>
              </a:r>
              <a:endParaRPr lang="en-US" sz="2000" b="1" dirty="0">
                <a:solidFill>
                  <a:srgbClr val="660099"/>
                </a:solidFill>
                <a:latin typeface="Arial" panose="020B0604020202020204" pitchFamily="34" charset="0"/>
                <a:ea typeface="ＭＳ Ｐゴシック" panose="020B0600070205080204" pitchFamily="34" charset="-128"/>
                <a:cs typeface="Arial" panose="020B0604020202020204" pitchFamily="34" charset="0"/>
              </a:endParaRPr>
            </a:p>
            <a:p>
              <a:pPr algn="ctr" defTabSz="914400" eaLnBrk="0" fontAlgn="base" hangingPunct="0">
                <a:spcBef>
                  <a:spcPct val="0"/>
                </a:spcBef>
                <a:spcAft>
                  <a:spcPct val="0"/>
                </a:spcAft>
                <a:defRPr/>
              </a:pPr>
              <a:r>
                <a:rPr lang="en-US" sz="2000" dirty="0">
                  <a:solidFill>
                    <a:srgbClr val="660099"/>
                  </a:solidFill>
                  <a:latin typeface="Arial" panose="020B0604020202020204" pitchFamily="34" charset="0"/>
                  <a:ea typeface="ＭＳ Ｐゴシック" panose="020B0600070205080204" pitchFamily="34" charset="-128"/>
                  <a:cs typeface="Arial" panose="020B0604020202020204" pitchFamily="34" charset="0"/>
                </a:rPr>
                <a:t>(recommended after systematic review)</a:t>
              </a:r>
            </a:p>
            <a:p>
              <a:pPr algn="ctr" defTabSz="914400" eaLnBrk="0" fontAlgn="base" hangingPunct="0">
                <a:spcBef>
                  <a:spcPct val="0"/>
                </a:spcBef>
                <a:spcAft>
                  <a:spcPct val="0"/>
                </a:spcAft>
                <a:defRPr/>
              </a:pPr>
              <a:endParaRPr lang="en-US" sz="800" dirty="0">
                <a:solidFill>
                  <a:srgbClr val="000000"/>
                </a:solidFill>
                <a:ea typeface="ＭＳ Ｐゴシック" panose="020B0600070205080204" pitchFamily="34" charset="-128"/>
              </a:endParaRPr>
            </a:p>
          </p:txBody>
        </p:sp>
        <p:sp>
          <p:nvSpPr>
            <p:cNvPr id="11" name="TextBox 10"/>
            <p:cNvSpPr txBox="1"/>
            <p:nvPr/>
          </p:nvSpPr>
          <p:spPr bwMode="auto">
            <a:xfrm>
              <a:off x="3300413" y="2720975"/>
              <a:ext cx="2574925" cy="1200150"/>
            </a:xfrm>
            <a:prstGeom prst="rect">
              <a:avLst/>
            </a:prstGeom>
            <a:solidFill>
              <a:schemeClr val="bg1">
                <a:lumMod val="95000"/>
              </a:schemeClr>
            </a:solidFill>
            <a:ln w="28575">
              <a:noFill/>
            </a:ln>
          </p:spPr>
          <p:txBody>
            <a:bodyPr anchor="ctr">
              <a:spAutoFit/>
            </a:bodyPr>
            <a:lstStyle/>
            <a:p>
              <a:pPr algn="ctr" defTabSz="914400" eaLnBrk="0" fontAlgn="base" hangingPunct="0">
                <a:spcBef>
                  <a:spcPct val="0"/>
                </a:spcBef>
                <a:spcAft>
                  <a:spcPct val="0"/>
                </a:spcAft>
                <a:defRPr/>
              </a:pPr>
              <a:endParaRPr lang="en-US" sz="2400" b="1" dirty="0">
                <a:solidFill>
                  <a:srgbClr val="660099"/>
                </a:solidFill>
                <a:ea typeface="ＭＳ Ｐゴシック" panose="020B0600070205080204" pitchFamily="34" charset="-128"/>
                <a:cs typeface="Arial" charset="0"/>
              </a:endParaRPr>
            </a:p>
            <a:p>
              <a:pPr algn="ctr" defTabSz="914400" eaLnBrk="0" fontAlgn="base" hangingPunct="0">
                <a:spcBef>
                  <a:spcPct val="0"/>
                </a:spcBef>
                <a:spcAft>
                  <a:spcPct val="0"/>
                </a:spcAft>
                <a:defRPr/>
              </a:pPr>
              <a:r>
                <a:rPr lang="en-US" sz="2400" b="1" dirty="0">
                  <a:solidFill>
                    <a:srgbClr val="660099"/>
                  </a:solidFill>
                  <a:latin typeface="Arial" panose="020B0604020202020204" pitchFamily="34" charset="0"/>
                  <a:ea typeface="ＭＳ Ｐゴシック" panose="020B0600070205080204" pitchFamily="34" charset="-128"/>
                  <a:cs typeface="Arial" panose="020B0604020202020204" pitchFamily="34" charset="0"/>
                </a:rPr>
                <a:t>Policies</a:t>
              </a:r>
            </a:p>
            <a:p>
              <a:pPr algn="ctr" defTabSz="914400" eaLnBrk="0" fontAlgn="base" hangingPunct="0">
                <a:spcBef>
                  <a:spcPct val="0"/>
                </a:spcBef>
                <a:spcAft>
                  <a:spcPct val="0"/>
                </a:spcAft>
                <a:defRPr/>
              </a:pPr>
              <a:endParaRPr lang="en-US" sz="2400" b="1" dirty="0">
                <a:solidFill>
                  <a:srgbClr val="003399"/>
                </a:solidFill>
                <a:latin typeface="Times" panose="02020603050405020304" pitchFamily="18" charset="0"/>
                <a:ea typeface="ＭＳ Ｐゴシック" panose="020B0600070205080204" pitchFamily="34" charset="-128"/>
              </a:endParaRPr>
            </a:p>
          </p:txBody>
        </p:sp>
        <p:sp>
          <p:nvSpPr>
            <p:cNvPr id="12" name="TextBox 11"/>
            <p:cNvSpPr txBox="1"/>
            <p:nvPr/>
          </p:nvSpPr>
          <p:spPr bwMode="auto">
            <a:xfrm>
              <a:off x="606425" y="2720975"/>
              <a:ext cx="2574925" cy="1184275"/>
            </a:xfrm>
            <a:prstGeom prst="rect">
              <a:avLst/>
            </a:prstGeom>
            <a:solidFill>
              <a:schemeClr val="bg1">
                <a:lumMod val="95000"/>
              </a:schemeClr>
            </a:solidFill>
            <a:ln w="28575">
              <a:noFill/>
            </a:ln>
          </p:spPr>
          <p:txBody>
            <a:bodyPr>
              <a:spAutoFit/>
            </a:bodyPr>
            <a:lstStyle/>
            <a:p>
              <a:pPr algn="ctr" defTabSz="914400" eaLnBrk="0" fontAlgn="base" hangingPunct="0">
                <a:spcBef>
                  <a:spcPct val="0"/>
                </a:spcBef>
                <a:spcAft>
                  <a:spcPct val="0"/>
                </a:spcAft>
                <a:defRPr/>
              </a:pPr>
              <a:endParaRPr lang="en-US" sz="800" b="1" dirty="0">
                <a:solidFill>
                  <a:srgbClr val="660099"/>
                </a:solidFill>
                <a:ea typeface="ＭＳ Ｐゴシック" panose="020B0600070205080204" pitchFamily="34" charset="-128"/>
                <a:cs typeface="Arial" charset="0"/>
              </a:endParaRPr>
            </a:p>
            <a:p>
              <a:pPr algn="ctr" defTabSz="914400" eaLnBrk="0" fontAlgn="base" hangingPunct="0">
                <a:spcBef>
                  <a:spcPct val="0"/>
                </a:spcBef>
                <a:spcAft>
                  <a:spcPct val="0"/>
                </a:spcAft>
                <a:defRPr/>
              </a:pPr>
              <a:r>
                <a:rPr lang="en-US" sz="2400" b="1" dirty="0">
                  <a:solidFill>
                    <a:srgbClr val="660099"/>
                  </a:solidFill>
                  <a:latin typeface="Arial" panose="020B0604020202020204" pitchFamily="34" charset="0"/>
                  <a:ea typeface="ＭＳ Ｐゴシック" panose="020B0600070205080204" pitchFamily="34" charset="-128"/>
                  <a:cs typeface="Arial" panose="020B0604020202020204" pitchFamily="34" charset="0"/>
                </a:rPr>
                <a:t>Packaged Programs</a:t>
              </a:r>
            </a:p>
            <a:p>
              <a:pPr algn="ctr" defTabSz="914400" eaLnBrk="0" fontAlgn="base" hangingPunct="0">
                <a:spcBef>
                  <a:spcPct val="0"/>
                </a:spcBef>
                <a:spcAft>
                  <a:spcPct val="0"/>
                </a:spcAft>
                <a:defRPr/>
              </a:pPr>
              <a:r>
                <a:rPr lang="en-US" sz="1500" dirty="0">
                  <a:solidFill>
                    <a:srgbClr val="660099"/>
                  </a:solidFill>
                  <a:ea typeface="ＭＳ Ｐゴシック" panose="020B0600070205080204" pitchFamily="34" charset="-128"/>
                  <a:cs typeface="Arial" charset="0"/>
                </a:rPr>
                <a:t> </a:t>
              </a:r>
            </a:p>
          </p:txBody>
        </p:sp>
        <p:sp>
          <p:nvSpPr>
            <p:cNvPr id="28676" name="TextBox 14"/>
            <p:cNvSpPr txBox="1">
              <a:spLocks noChangeArrowheads="1"/>
            </p:cNvSpPr>
            <p:nvPr/>
          </p:nvSpPr>
          <p:spPr bwMode="auto">
            <a:xfrm>
              <a:off x="1113631" y="2077840"/>
              <a:ext cx="7078662" cy="5842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chor="t">
              <a:spAutoFit/>
            </a:bodyPr>
            <a:lstStyle>
              <a:lvl1pPr>
                <a:defRPr sz="2400">
                  <a:solidFill>
                    <a:schemeClr val="tx1"/>
                  </a:solidFill>
                  <a:latin typeface="Times" panose="02020603050405020304" pitchFamily="18" charset="0"/>
                  <a:ea typeface="ＭＳ Ｐゴシック" panose="020B0600070205080204" pitchFamily="34" charset="-128"/>
                </a:defRPr>
              </a:lvl1pPr>
              <a:lvl2pPr marL="742950" indent="-285750">
                <a:defRPr sz="2400">
                  <a:solidFill>
                    <a:schemeClr val="tx1"/>
                  </a:solidFill>
                  <a:latin typeface="Times" panose="02020603050405020304" pitchFamily="18" charset="0"/>
                  <a:ea typeface="ＭＳ Ｐゴシック" panose="020B0600070205080204" pitchFamily="34" charset="-128"/>
                </a:defRPr>
              </a:lvl2pPr>
              <a:lvl3pPr marL="1143000" indent="-228600">
                <a:defRPr sz="2400">
                  <a:solidFill>
                    <a:schemeClr val="tx1"/>
                  </a:solidFill>
                  <a:latin typeface="Times" panose="02020603050405020304" pitchFamily="18" charset="0"/>
                  <a:ea typeface="ＭＳ Ｐゴシック" panose="020B0600070205080204" pitchFamily="34" charset="-128"/>
                </a:defRPr>
              </a:lvl3pPr>
              <a:lvl4pPr marL="1600200" indent="-228600">
                <a:defRPr sz="2400">
                  <a:solidFill>
                    <a:schemeClr val="tx1"/>
                  </a:solidFill>
                  <a:latin typeface="Times" panose="02020603050405020304" pitchFamily="18" charset="0"/>
                  <a:ea typeface="ＭＳ Ｐゴシック" panose="020B0600070205080204" pitchFamily="34" charset="-128"/>
                </a:defRPr>
              </a:lvl4pPr>
              <a:lvl5pPr marL="2057400" indent="-228600">
                <a:defRPr sz="24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pPr algn="ctr" defTabSz="914400" eaLnBrk="0" fontAlgn="base" hangingPunct="0">
                <a:spcBef>
                  <a:spcPct val="0"/>
                </a:spcBef>
                <a:spcAft>
                  <a:spcPct val="0"/>
                </a:spcAft>
              </a:pPr>
              <a:r>
                <a:rPr lang="en-US" altLang="en-US" sz="3200" b="1" dirty="0">
                  <a:solidFill>
                    <a:srgbClr val="FFFFFF"/>
                  </a:solidFill>
                  <a:latin typeface="Arial" panose="020B0604020202020204" pitchFamily="34" charset="0"/>
                  <a:cs typeface="Arial" panose="020B0604020202020204" pitchFamily="34" charset="0"/>
                </a:rPr>
                <a:t>Evidence-Based Interventions</a:t>
              </a:r>
            </a:p>
          </p:txBody>
        </p:sp>
      </p:grpSp>
    </p:spTree>
    <p:custDataLst>
      <p:tags r:id="rId1"/>
    </p:custDataLst>
    <p:extLst>
      <p:ext uri="{BB962C8B-B14F-4D97-AF65-F5344CB8AC3E}">
        <p14:creationId xmlns:p14="http://schemas.microsoft.com/office/powerpoint/2010/main" val="686122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4294967295"/>
            <p:extLst/>
          </p:nvPr>
        </p:nvSpPr>
        <p:spPr>
          <a:xfrm>
            <a:off x="239486" y="1600200"/>
            <a:ext cx="8229600" cy="4953000"/>
          </a:xfrm>
        </p:spPr>
        <p:txBody>
          <a:bodyPr vert="horz" lIns="91440" tIns="45720" rIns="91440" bIns="45720" rtlCol="0" anchor="t">
            <a:normAutofit/>
          </a:bodyPr>
          <a:lstStyle/>
          <a:p>
            <a:pPr marL="0" lvl="0" indent="0">
              <a:lnSpc>
                <a:spcPct val="100000"/>
              </a:lnSpc>
              <a:spcBef>
                <a:spcPts val="600"/>
              </a:spcBef>
              <a:spcAft>
                <a:spcPts val="600"/>
              </a:spcAft>
              <a:buNone/>
              <a:defRPr/>
            </a:pPr>
            <a:r>
              <a:rPr lang="en-US" sz="2800" dirty="0">
                <a:solidFill>
                  <a:srgbClr val="000000"/>
                </a:solidFill>
                <a:latin typeface="Arial"/>
                <a:cs typeface="Arial"/>
              </a:rPr>
              <a:t>Discussion</a:t>
            </a:r>
          </a:p>
          <a:p>
            <a:pPr marL="514350" lvl="0" indent="-514350">
              <a:lnSpc>
                <a:spcPct val="100000"/>
              </a:lnSpc>
              <a:spcBef>
                <a:spcPts val="600"/>
              </a:spcBef>
              <a:spcAft>
                <a:spcPts val="600"/>
              </a:spcAft>
              <a:buFont typeface="+mj-lt"/>
              <a:buAutoNum type="arabicPeriod"/>
              <a:defRPr/>
            </a:pPr>
            <a:r>
              <a:rPr lang="en-US" sz="2600" dirty="0">
                <a:solidFill>
                  <a:srgbClr val="000000"/>
                </a:solidFill>
                <a:latin typeface="Arial"/>
                <a:cs typeface="Arial"/>
              </a:rPr>
              <a:t>What are the key differences between the Community Guide and RTIPS?</a:t>
            </a:r>
          </a:p>
          <a:p>
            <a:pPr marL="0" lvl="0" indent="0">
              <a:lnSpc>
                <a:spcPct val="100000"/>
              </a:lnSpc>
              <a:spcBef>
                <a:spcPts val="600"/>
              </a:spcBef>
              <a:spcAft>
                <a:spcPts val="600"/>
              </a:spcAft>
              <a:buNone/>
              <a:defRPr/>
            </a:pPr>
            <a:endParaRPr lang="en-US" sz="2600" dirty="0"/>
          </a:p>
        </p:txBody>
      </p:sp>
      <p:sp>
        <p:nvSpPr>
          <p:cNvPr id="37890" name="Title 1"/>
          <p:cNvSpPr>
            <a:spLocks noGrp="1"/>
          </p:cNvSpPr>
          <p:nvPr>
            <p:ph type="title"/>
          </p:nvPr>
        </p:nvSpPr>
        <p:spPr>
          <a:xfrm>
            <a:off x="228600" y="243968"/>
            <a:ext cx="8686800" cy="1143000"/>
          </a:xfrm>
        </p:spPr>
        <p:txBody>
          <a:bodyPr>
            <a:noAutofit/>
          </a:bodyPr>
          <a:lstStyle/>
          <a:p>
            <a:pPr algn="l"/>
            <a:r>
              <a:rPr lang="en-US" sz="4000" dirty="0">
                <a:solidFill>
                  <a:schemeClr val="bg1"/>
                </a:solidFill>
                <a:latin typeface="Arial" panose="020B0604020202020204" pitchFamily="34" charset="0"/>
                <a:cs typeface="Arial" panose="020B0604020202020204" pitchFamily="34" charset="0"/>
              </a:rPr>
              <a:t>Activity: Evidence Scavenger Hunt</a:t>
            </a:r>
            <a:endParaRPr lang="en-US" sz="400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22379540"/>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SLIDE_COUNT" val="3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2_Office Theme">
  <a:themeElements>
    <a:clrScheme name="Custom 20">
      <a:dk1>
        <a:sysClr val="windowText" lastClr="000000"/>
      </a:dk1>
      <a:lt1>
        <a:sysClr val="window" lastClr="FFFFFF"/>
      </a:lt1>
      <a:dk2>
        <a:srgbClr val="1F497D"/>
      </a:dk2>
      <a:lt2>
        <a:srgbClr val="EEECE1"/>
      </a:lt2>
      <a:accent1>
        <a:srgbClr val="599ACF"/>
      </a:accent1>
      <a:accent2>
        <a:srgbClr val="C0504D"/>
      </a:accent2>
      <a:accent3>
        <a:srgbClr val="96E45B"/>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17556</TotalTime>
  <Words>2443</Words>
  <Application>Microsoft Macintosh PowerPoint</Application>
  <PresentationFormat>On-screen Show (4:3)</PresentationFormat>
  <Paragraphs>358</Paragraphs>
  <Slides>34</Slides>
  <Notes>33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34</vt:i4>
      </vt:variant>
    </vt:vector>
  </HeadingPairs>
  <TitlesOfParts>
    <vt:vector size="43" baseType="lpstr">
      <vt:lpstr>Calibri</vt:lpstr>
      <vt:lpstr>Georgia</vt:lpstr>
      <vt:lpstr>MS PGothic</vt:lpstr>
      <vt:lpstr>ＭＳ Ｐゴシック</vt:lpstr>
      <vt:lpstr>Times</vt:lpstr>
      <vt:lpstr>Times New Roman</vt:lpstr>
      <vt:lpstr>Verdana</vt:lpstr>
      <vt:lpstr>Arial</vt:lpstr>
      <vt:lpstr>2_Office Theme</vt:lpstr>
      <vt:lpstr>PowerPoint Presentation</vt:lpstr>
      <vt:lpstr>Where Do We Stand?</vt:lpstr>
      <vt:lpstr>Session Objectives</vt:lpstr>
      <vt:lpstr>Importance of Using Evidence</vt:lpstr>
      <vt:lpstr>Challenge Practitioners Face Finding EBIs</vt:lpstr>
      <vt:lpstr>Sources of Evidence</vt:lpstr>
      <vt:lpstr>Resources for Evidence </vt:lpstr>
      <vt:lpstr>Types of Evidence-Based Interventions</vt:lpstr>
      <vt:lpstr>Activity: Evidence Scavenger Hunt</vt:lpstr>
      <vt:lpstr>Key Criteria for Finding Evidence </vt:lpstr>
      <vt:lpstr>PowerPoint Presentation</vt:lpstr>
      <vt:lpstr>PowerPoint Presentation</vt:lpstr>
      <vt:lpstr>PowerPoint Presentation</vt:lpstr>
      <vt:lpstr>PowerPoint Presentation</vt:lpstr>
      <vt:lpstr>PowerPoint Presentation</vt:lpstr>
      <vt:lpstr>PowerPoint Presentation</vt:lpstr>
      <vt:lpstr>Other Sources of Systematic Review Recommendations</vt:lpstr>
      <vt:lpstr>PowerPoint Presentation</vt:lpstr>
      <vt:lpstr>PowerPoint Presentation</vt:lpstr>
      <vt:lpstr>PowerPoint Presentation</vt:lpstr>
      <vt:lpstr>“What Works for Health” Rating Criteria</vt:lpstr>
      <vt:lpstr>PowerPoint Presentation</vt:lpstr>
      <vt:lpstr>Demo: County Health Rankings &amp; Roadmaps</vt:lpstr>
      <vt:lpstr>Sources of Packaged Programs</vt:lpstr>
      <vt:lpstr>PowerPoint Presentation</vt:lpstr>
      <vt:lpstr>PowerPoint Presentation</vt:lpstr>
      <vt:lpstr>PowerPoint Presentation</vt:lpstr>
      <vt:lpstr>PowerPoint Presentation</vt:lpstr>
      <vt:lpstr>PowerPoint Presentation</vt:lpstr>
      <vt:lpstr>PowerPoint Presentation</vt:lpstr>
      <vt:lpstr>Activity</vt:lpstr>
      <vt:lpstr>Take-home Points</vt:lpstr>
      <vt:lpstr>Questions?</vt:lpstr>
      <vt:lpstr>References</vt:lpstr>
    </vt:vector>
  </TitlesOfParts>
  <Company>unc-ch</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regina mccoy</dc:creator>
  <cp:lastModifiedBy>Knocke, Kathleen E</cp:lastModifiedBy>
  <cp:revision>920</cp:revision>
  <cp:lastPrinted>2014-09-17T20:30:00Z</cp:lastPrinted>
  <dcterms:created xsi:type="dcterms:W3CDTF">2012-04-12T15:36:39Z</dcterms:created>
  <dcterms:modified xsi:type="dcterms:W3CDTF">2017-11-10T22:33:21Z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957AE157-0522-42B7-83BE-65DAC243CD20</vt:lpwstr>
  </property>
  <property fmtid="{D5CDD505-2E9C-101B-9397-08002B2CF9AE}" pid="3" name="ArticulatePath">
    <vt:lpwstr>Session 4 Selecting EBA</vt:lpwstr>
  </property>
</Properties>
</file>