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5.xml" ContentType="application/vnd.openxmlformats-officedocument.presentationml.tags+xml"/>
  <Override PartName="/ppt/notesSlides/notesSlide7.xml" ContentType="application/vnd.openxmlformats-officedocument.presentationml.notesSlide+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notesSlides/notesSlide10.xml" ContentType="application/vnd.openxmlformats-officedocument.presentationml.notesSlide+xml"/>
  <Override PartName="/ppt/tags/tag29.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notesSlides/notesSlide15.xml" ContentType="application/vnd.openxmlformats-officedocument.presentationml.notesSlide+xml"/>
  <Override PartName="/ppt/tags/tag33.xml" ContentType="application/vnd.openxmlformats-officedocument.presentationml.tags+xml"/>
  <Override PartName="/ppt/notesSlides/notesSlide16.xml" ContentType="application/vnd.openxmlformats-officedocument.presentationml.notesSlide+xml"/>
  <Override PartName="/ppt/tags/tag34.xml" ContentType="application/vnd.openxmlformats-officedocument.presentationml.tags+xml"/>
  <Override PartName="/ppt/notesSlides/notesSlide17.xml" ContentType="application/vnd.openxmlformats-officedocument.presentationml.notesSlide+xml"/>
  <Override PartName="/ppt/tags/tag3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36.xml" ContentType="application/vnd.openxmlformats-officedocument.presentationml.tags+xml"/>
  <Override PartName="/ppt/notesSlides/notesSlide21.xml" ContentType="application/vnd.openxmlformats-officedocument.presentationml.notesSlide+xml"/>
  <Override PartName="/ppt/tags/tag37.xml" ContentType="application/vnd.openxmlformats-officedocument.presentationml.tags+xml"/>
  <Override PartName="/ppt/notesSlides/notesSlide22.xml" ContentType="application/vnd.openxmlformats-officedocument.presentationml.notesSlide+xml"/>
  <Override PartName="/ppt/tags/tag38.xml" ContentType="application/vnd.openxmlformats-officedocument.presentationml.tags+xml"/>
  <Override PartName="/ppt/notesSlides/notesSlide23.xml" ContentType="application/vnd.openxmlformats-officedocument.presentationml.notesSlide+xml"/>
  <Override PartName="/ppt/tags/tag39.xml" ContentType="application/vnd.openxmlformats-officedocument.presentationml.tags+xml"/>
  <Override PartName="/ppt/notesSlides/notesSlide24.xml" ContentType="application/vnd.openxmlformats-officedocument.presentationml.notesSlide+xml"/>
  <Override PartName="/ppt/tags/tag40.xml" ContentType="application/vnd.openxmlformats-officedocument.presentationml.tags+xml"/>
  <Override PartName="/ppt/notesSlides/notesSlide25.xml" ContentType="application/vnd.openxmlformats-officedocument.presentationml.notesSlide+xml"/>
  <Override PartName="/ppt/tags/tag41.xml" ContentType="application/vnd.openxmlformats-officedocument.presentationml.tags+xml"/>
  <Override PartName="/ppt/notesSlides/notesSlide26.xml" ContentType="application/vnd.openxmlformats-officedocument.presentationml.notesSlide+xml"/>
  <Override PartName="/ppt/tags/tag42.xml" ContentType="application/vnd.openxmlformats-officedocument.presentationml.tags+xml"/>
  <Override PartName="/ppt/notesSlides/notesSlide27.xml" ContentType="application/vnd.openxmlformats-officedocument.presentationml.notesSlide+xml"/>
  <Override PartName="/ppt/tags/tag4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6" r:id="rId1"/>
    <p:sldMasterId id="2147483660" r:id="rId2"/>
  </p:sldMasterIdLst>
  <p:notesMasterIdLst>
    <p:notesMasterId r:id="rId31"/>
  </p:notesMasterIdLst>
  <p:handoutMasterIdLst>
    <p:handoutMasterId r:id="rId32"/>
  </p:handoutMasterIdLst>
  <p:sldIdLst>
    <p:sldId id="349" r:id="rId3"/>
    <p:sldId id="384" r:id="rId4"/>
    <p:sldId id="414" r:id="rId5"/>
    <p:sldId id="418" r:id="rId6"/>
    <p:sldId id="388" r:id="rId7"/>
    <p:sldId id="433" r:id="rId8"/>
    <p:sldId id="432" r:id="rId9"/>
    <p:sldId id="434" r:id="rId10"/>
    <p:sldId id="435" r:id="rId11"/>
    <p:sldId id="436" r:id="rId12"/>
    <p:sldId id="437" r:id="rId13"/>
    <p:sldId id="438" r:id="rId14"/>
    <p:sldId id="425" r:id="rId15"/>
    <p:sldId id="393" r:id="rId16"/>
    <p:sldId id="394" r:id="rId17"/>
    <p:sldId id="395" r:id="rId18"/>
    <p:sldId id="440" r:id="rId19"/>
    <p:sldId id="439" r:id="rId20"/>
    <p:sldId id="427" r:id="rId21"/>
    <p:sldId id="429" r:id="rId22"/>
    <p:sldId id="397" r:id="rId23"/>
    <p:sldId id="402" r:id="rId24"/>
    <p:sldId id="412" r:id="rId25"/>
    <p:sldId id="400" r:id="rId26"/>
    <p:sldId id="401" r:id="rId27"/>
    <p:sldId id="409" r:id="rId28"/>
    <p:sldId id="420" r:id="rId29"/>
    <p:sldId id="417" r:id="rId30"/>
  </p:sldIdLst>
  <p:sldSz cx="9144000" cy="6858000" type="screen4x3"/>
  <p:notesSz cx="6954838" cy="93091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guide id="3" pos="219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tman, Marieke A" initials="HMA" lastIdx="2" clrIdx="0"/>
  <p:cmAuthor id="7" name="Knocke, Kathleen E" initials="KKE [3]" lastIdx="1" clrIdx="7">
    <p:extLst/>
  </p:cmAuthor>
  <p:cmAuthor id="1" name="Satsangi, Anamika" initials="SA" lastIdx="1" clrIdx="1">
    <p:extLst/>
  </p:cmAuthor>
  <p:cmAuthor id="8" name="Knocke, Kathleen E" initials="KKE [4]" lastIdx="1" clrIdx="8">
    <p:extLst/>
  </p:cmAuthor>
  <p:cmAuthor id="2" name="Mainor, Avia" initials="MA" lastIdx="4" clrIdx="2">
    <p:extLst/>
  </p:cmAuthor>
  <p:cmAuthor id="9" name="Knocke, Kathleen E" initials="KKE [5]" lastIdx="1" clrIdx="9">
    <p:extLst/>
  </p:cmAuthor>
  <p:cmAuthor id="3" name="Rohweder, Catherine Lois" initials="RCL" lastIdx="23" clrIdx="3">
    <p:extLst/>
  </p:cmAuthor>
  <p:cmAuthor id="10" name="Knocke, Kathleen E" initials="KKE [6]" lastIdx="1" clrIdx="10">
    <p:extLst/>
  </p:cmAuthor>
  <p:cmAuthor id="4" name="Jennifer Leeman" initials="JL" lastIdx="4" clrIdx="4"/>
  <p:cmAuthor id="5" name="Knocke, Kathleen E" initials="KKE" lastIdx="8" clrIdx="5">
    <p:extLst/>
  </p:cmAuthor>
  <p:cmAuthor id="6" name="Knocke, Kathleen E" initials="KKE [2]"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6DDE8"/>
    <a:srgbClr val="5A9BCE"/>
    <a:srgbClr val="95E75B"/>
    <a:srgbClr val="60B91D"/>
    <a:srgbClr val="519C18"/>
    <a:srgbClr val="E6E6E6"/>
    <a:srgbClr val="69CB1F"/>
    <a:srgbClr val="96E65B"/>
    <a:srgbClr val="660099"/>
    <a:srgbClr val="5A27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64" autoAdjust="0"/>
    <p:restoredTop sz="96433" autoAdjust="0"/>
  </p:normalViewPr>
  <p:slideViewPr>
    <p:cSldViewPr snapToObjects="1">
      <p:cViewPr>
        <p:scale>
          <a:sx n="106" d="100"/>
          <a:sy n="106" d="100"/>
        </p:scale>
        <p:origin x="144" y="-1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04" y="102"/>
      </p:cViewPr>
      <p:guideLst>
        <p:guide orient="horz" pos="2933"/>
        <p:guide pos="2213"/>
        <p:guide pos="219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gs" Target="tags/tag1.xml"/><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0D3B52-B9E7-4184-876F-D1326FD7AD6B}"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AB23D6BC-7819-48A9-800F-25312F0F88FD}">
      <dgm:prSet phldrT="[Text]"/>
      <dgm:spPr/>
      <dgm:t>
        <a:bodyPr/>
        <a:lstStyle/>
        <a:p>
          <a:r>
            <a:rPr lang="en-US" dirty="0">
              <a:latin typeface="Arial" panose="020B0604020202020204" pitchFamily="34" charset="0"/>
              <a:cs typeface="Arial" panose="020B0604020202020204" pitchFamily="34" charset="0"/>
            </a:rPr>
            <a:t>1. </a:t>
          </a:r>
          <a:r>
            <a:rPr lang="en-US" b="1" dirty="0">
              <a:solidFill>
                <a:srgbClr val="5A9BCE"/>
              </a:solidFill>
              <a:latin typeface="Arial" panose="020B0604020202020204" pitchFamily="34" charset="0"/>
              <a:cs typeface="Arial" panose="020B0604020202020204" pitchFamily="34" charset="0"/>
            </a:rPr>
            <a:t>Obtain information </a:t>
          </a:r>
          <a:r>
            <a:rPr lang="en-US" dirty="0">
              <a:latin typeface="Arial" panose="020B0604020202020204" pitchFamily="34" charset="0"/>
              <a:cs typeface="Arial" panose="020B0604020202020204" pitchFamily="34" charset="0"/>
            </a:rPr>
            <a:t>about evidence-based interventions</a:t>
          </a:r>
        </a:p>
      </dgm:t>
    </dgm:pt>
    <dgm:pt modelId="{66F05391-4F98-472E-BD2D-E0F527F77C2C}" type="parTrans" cxnId="{194EF948-8F07-4A88-B6C8-A26F3BAAAC03}">
      <dgm:prSet/>
      <dgm:spPr/>
      <dgm:t>
        <a:bodyPr/>
        <a:lstStyle/>
        <a:p>
          <a:endParaRPr lang="en-US">
            <a:latin typeface="Arial" panose="020B0604020202020204" pitchFamily="34" charset="0"/>
            <a:cs typeface="Arial" panose="020B0604020202020204" pitchFamily="34" charset="0"/>
          </a:endParaRPr>
        </a:p>
      </dgm:t>
    </dgm:pt>
    <dgm:pt modelId="{8A6800DF-8933-4518-B0F6-BE84F1E44BF3}" type="sibTrans" cxnId="{194EF948-8F07-4A88-B6C8-A26F3BAAAC03}">
      <dgm:prSet/>
      <dgm:spPr/>
      <dgm:t>
        <a:bodyPr/>
        <a:lstStyle/>
        <a:p>
          <a:endParaRPr lang="en-US">
            <a:latin typeface="Arial" panose="020B0604020202020204" pitchFamily="34" charset="0"/>
            <a:cs typeface="Arial" panose="020B0604020202020204" pitchFamily="34" charset="0"/>
          </a:endParaRPr>
        </a:p>
      </dgm:t>
    </dgm:pt>
    <dgm:pt modelId="{AF1672A6-6228-46D8-98B5-97C8BFD9F3A8}">
      <dgm:prSet phldrT="[Text]"/>
      <dgm:spPr/>
      <dgm:t>
        <a:bodyPr/>
        <a:lstStyle/>
        <a:p>
          <a:r>
            <a:rPr lang="en-US" dirty="0">
              <a:latin typeface="Arial" panose="020B0604020202020204" pitchFamily="34" charset="0"/>
              <a:cs typeface="Arial" panose="020B0604020202020204" pitchFamily="34" charset="0"/>
            </a:rPr>
            <a:t>2. </a:t>
          </a:r>
          <a:r>
            <a:rPr lang="en-US" b="1" dirty="0">
              <a:solidFill>
                <a:srgbClr val="5A9BCE"/>
              </a:solidFill>
              <a:latin typeface="Arial" panose="020B0604020202020204" pitchFamily="34" charset="0"/>
              <a:cs typeface="Arial" panose="020B0604020202020204" pitchFamily="34" charset="0"/>
            </a:rPr>
            <a:t>Assess </a:t>
          </a:r>
          <a:r>
            <a:rPr lang="en-US" b="1" dirty="0" smtClean="0">
              <a:solidFill>
                <a:srgbClr val="5A9BCE"/>
              </a:solidFill>
              <a:latin typeface="Arial" panose="020B0604020202020204" pitchFamily="34" charset="0"/>
              <a:cs typeface="Arial" panose="020B0604020202020204" pitchFamily="34" charset="0"/>
            </a:rPr>
            <a:t>fit </a:t>
          </a:r>
          <a:r>
            <a:rPr lang="en-US" dirty="0" smtClean="0">
              <a:latin typeface="Arial" panose="020B0604020202020204" pitchFamily="34" charset="0"/>
              <a:cs typeface="Arial" panose="020B0604020202020204" pitchFamily="34" charset="0"/>
            </a:rPr>
            <a:t>by comparing EBIs</a:t>
          </a:r>
          <a:r>
            <a:rPr lang="en-US" dirty="0">
              <a:latin typeface="Arial" panose="020B0604020202020204" pitchFamily="34" charset="0"/>
              <a:cs typeface="Arial" panose="020B0604020202020204" pitchFamily="34" charset="0"/>
            </a:rPr>
            <a:t> with assessment findings according to fit criteria</a:t>
          </a:r>
        </a:p>
      </dgm:t>
    </dgm:pt>
    <dgm:pt modelId="{7B20BAD8-9B6D-4CCB-96DD-334572FBC19D}" type="parTrans" cxnId="{5CA02A04-FE6E-4310-B14B-4DB83024CBB0}">
      <dgm:prSet/>
      <dgm:spPr/>
      <dgm:t>
        <a:bodyPr/>
        <a:lstStyle/>
        <a:p>
          <a:endParaRPr lang="en-US">
            <a:latin typeface="Arial" panose="020B0604020202020204" pitchFamily="34" charset="0"/>
            <a:cs typeface="Arial" panose="020B0604020202020204" pitchFamily="34" charset="0"/>
          </a:endParaRPr>
        </a:p>
      </dgm:t>
    </dgm:pt>
    <dgm:pt modelId="{71D9B6AF-2C1C-43BA-B00B-695C30EEF00E}" type="sibTrans" cxnId="{5CA02A04-FE6E-4310-B14B-4DB83024CBB0}">
      <dgm:prSet/>
      <dgm:spPr/>
      <dgm:t>
        <a:bodyPr/>
        <a:lstStyle/>
        <a:p>
          <a:endParaRPr lang="en-US">
            <a:latin typeface="Arial" panose="020B0604020202020204" pitchFamily="34" charset="0"/>
            <a:cs typeface="Arial" panose="020B0604020202020204" pitchFamily="34" charset="0"/>
          </a:endParaRPr>
        </a:p>
      </dgm:t>
    </dgm:pt>
    <dgm:pt modelId="{3CC59828-127E-4E39-BB9D-FE32E95E4658}">
      <dgm:prSet phldrT="[Text]"/>
      <dgm:spPr/>
      <dgm:t>
        <a:bodyPr/>
        <a:lstStyle/>
        <a:p>
          <a:r>
            <a:rPr lang="en-US" dirty="0">
              <a:latin typeface="Arial" panose="020B0604020202020204" pitchFamily="34" charset="0"/>
              <a:cs typeface="Arial" panose="020B0604020202020204" pitchFamily="34" charset="0"/>
            </a:rPr>
            <a:t>3. </a:t>
          </a:r>
          <a:r>
            <a:rPr lang="en-US" b="1" dirty="0" smtClean="0">
              <a:solidFill>
                <a:srgbClr val="5A9BCE"/>
              </a:solidFill>
              <a:latin typeface="Arial" panose="020B0604020202020204" pitchFamily="34" charset="0"/>
              <a:cs typeface="Arial" panose="020B0604020202020204" pitchFamily="34" charset="0"/>
            </a:rPr>
            <a:t>Select EBI </a:t>
          </a:r>
          <a:r>
            <a:rPr lang="en-US" b="1" dirty="0" smtClean="0">
              <a:latin typeface="Arial" panose="020B0604020202020204" pitchFamily="34" charset="0"/>
              <a:cs typeface="Arial" panose="020B0604020202020204" pitchFamily="34" charset="0"/>
            </a:rPr>
            <a:t> </a:t>
          </a:r>
          <a:r>
            <a:rPr lang="en-US" dirty="0" smtClean="0">
              <a:latin typeface="Arial" panose="020B0604020202020204" pitchFamily="34" charset="0"/>
              <a:cs typeface="Arial" panose="020B0604020202020204" pitchFamily="34" charset="0"/>
            </a:rPr>
            <a:t>based </a:t>
          </a:r>
          <a:r>
            <a:rPr lang="en-US" dirty="0">
              <a:latin typeface="Arial" panose="020B0604020202020204" pitchFamily="34" charset="0"/>
              <a:cs typeface="Arial" panose="020B0604020202020204" pitchFamily="34" charset="0"/>
            </a:rPr>
            <a:t>on fit and strength of evidence</a:t>
          </a:r>
        </a:p>
        <a:p>
          <a:endParaRPr lang="en-US" dirty="0">
            <a:latin typeface="Arial" panose="020B0604020202020204" pitchFamily="34" charset="0"/>
            <a:cs typeface="Arial" panose="020B0604020202020204" pitchFamily="34" charset="0"/>
          </a:endParaRPr>
        </a:p>
      </dgm:t>
    </dgm:pt>
    <dgm:pt modelId="{DC81F640-7835-4BED-94FC-EFF0A8C426FA}" type="parTrans" cxnId="{5B7A3F68-E078-4FDC-ADD5-79BF4AEA6C7B}">
      <dgm:prSet/>
      <dgm:spPr/>
      <dgm:t>
        <a:bodyPr/>
        <a:lstStyle/>
        <a:p>
          <a:endParaRPr lang="en-US">
            <a:latin typeface="Arial" panose="020B0604020202020204" pitchFamily="34" charset="0"/>
            <a:cs typeface="Arial" panose="020B0604020202020204" pitchFamily="34" charset="0"/>
          </a:endParaRPr>
        </a:p>
      </dgm:t>
    </dgm:pt>
    <dgm:pt modelId="{E56CD874-A546-46B6-806E-194DD977BD6F}" type="sibTrans" cxnId="{5B7A3F68-E078-4FDC-ADD5-79BF4AEA6C7B}">
      <dgm:prSet/>
      <dgm:spPr/>
      <dgm:t>
        <a:bodyPr/>
        <a:lstStyle/>
        <a:p>
          <a:endParaRPr lang="en-US">
            <a:latin typeface="Arial" panose="020B0604020202020204" pitchFamily="34" charset="0"/>
            <a:cs typeface="Arial" panose="020B0604020202020204" pitchFamily="34" charset="0"/>
          </a:endParaRPr>
        </a:p>
      </dgm:t>
    </dgm:pt>
    <dgm:pt modelId="{B6B50933-D1C4-45B5-867E-E3124C49A2E0}" type="pres">
      <dgm:prSet presAssocID="{6D0D3B52-B9E7-4184-876F-D1326FD7AD6B}" presName="rootnode" presStyleCnt="0">
        <dgm:presLayoutVars>
          <dgm:chMax/>
          <dgm:chPref/>
          <dgm:dir/>
          <dgm:animLvl val="lvl"/>
        </dgm:presLayoutVars>
      </dgm:prSet>
      <dgm:spPr/>
      <dgm:t>
        <a:bodyPr/>
        <a:lstStyle/>
        <a:p>
          <a:endParaRPr lang="en-US"/>
        </a:p>
      </dgm:t>
    </dgm:pt>
    <dgm:pt modelId="{F5A65523-D24F-49F5-A1B5-2361E5987715}" type="pres">
      <dgm:prSet presAssocID="{AB23D6BC-7819-48A9-800F-25312F0F88FD}" presName="composite" presStyleCnt="0"/>
      <dgm:spPr/>
    </dgm:pt>
    <dgm:pt modelId="{D5B42ADB-D802-44C6-AE8E-3B0128A2AD98}" type="pres">
      <dgm:prSet presAssocID="{AB23D6BC-7819-48A9-800F-25312F0F88FD}" presName="LShape" presStyleLbl="alignNode1" presStyleIdx="0" presStyleCnt="5"/>
      <dgm:spPr/>
    </dgm:pt>
    <dgm:pt modelId="{6027139A-E63A-4E2C-A0BC-A76977DA20F3}" type="pres">
      <dgm:prSet presAssocID="{AB23D6BC-7819-48A9-800F-25312F0F88FD}" presName="ParentText" presStyleLbl="revTx" presStyleIdx="0" presStyleCnt="3">
        <dgm:presLayoutVars>
          <dgm:chMax val="0"/>
          <dgm:chPref val="0"/>
          <dgm:bulletEnabled val="1"/>
        </dgm:presLayoutVars>
      </dgm:prSet>
      <dgm:spPr/>
      <dgm:t>
        <a:bodyPr/>
        <a:lstStyle/>
        <a:p>
          <a:endParaRPr lang="en-US"/>
        </a:p>
      </dgm:t>
    </dgm:pt>
    <dgm:pt modelId="{626ED4A3-810E-44FF-B244-4F8EDD560C5A}" type="pres">
      <dgm:prSet presAssocID="{AB23D6BC-7819-48A9-800F-25312F0F88FD}" presName="Triangle" presStyleLbl="alignNode1" presStyleIdx="1" presStyleCnt="5"/>
      <dgm:spPr/>
    </dgm:pt>
    <dgm:pt modelId="{E6ADFAB3-055B-408F-BAE1-76801CAD1E24}" type="pres">
      <dgm:prSet presAssocID="{8A6800DF-8933-4518-B0F6-BE84F1E44BF3}" presName="sibTrans" presStyleCnt="0"/>
      <dgm:spPr/>
    </dgm:pt>
    <dgm:pt modelId="{15A974C4-30DB-42B8-AC68-B5A29626DADE}" type="pres">
      <dgm:prSet presAssocID="{8A6800DF-8933-4518-B0F6-BE84F1E44BF3}" presName="space" presStyleCnt="0"/>
      <dgm:spPr/>
    </dgm:pt>
    <dgm:pt modelId="{CECD2DA8-5174-400C-89D2-BC7A6B2859E6}" type="pres">
      <dgm:prSet presAssocID="{AF1672A6-6228-46D8-98B5-97C8BFD9F3A8}" presName="composite" presStyleCnt="0"/>
      <dgm:spPr/>
    </dgm:pt>
    <dgm:pt modelId="{FD33EE6B-2874-4689-BDAD-E652D45EFAF7}" type="pres">
      <dgm:prSet presAssocID="{AF1672A6-6228-46D8-98B5-97C8BFD9F3A8}" presName="LShape" presStyleLbl="alignNode1" presStyleIdx="2" presStyleCnt="5"/>
      <dgm:spPr>
        <a:solidFill>
          <a:srgbClr val="95E75B"/>
        </a:solidFill>
      </dgm:spPr>
    </dgm:pt>
    <dgm:pt modelId="{EDE147F0-0C61-46DB-AED0-B2B707A2BAEC}" type="pres">
      <dgm:prSet presAssocID="{AF1672A6-6228-46D8-98B5-97C8BFD9F3A8}" presName="ParentText" presStyleLbl="revTx" presStyleIdx="1" presStyleCnt="3">
        <dgm:presLayoutVars>
          <dgm:chMax val="0"/>
          <dgm:chPref val="0"/>
          <dgm:bulletEnabled val="1"/>
        </dgm:presLayoutVars>
      </dgm:prSet>
      <dgm:spPr/>
      <dgm:t>
        <a:bodyPr/>
        <a:lstStyle/>
        <a:p>
          <a:endParaRPr lang="en-US"/>
        </a:p>
      </dgm:t>
    </dgm:pt>
    <dgm:pt modelId="{410C7399-9B63-45D1-9613-A4955ADD1C28}" type="pres">
      <dgm:prSet presAssocID="{AF1672A6-6228-46D8-98B5-97C8BFD9F3A8}" presName="Triangle" presStyleLbl="alignNode1" presStyleIdx="3" presStyleCnt="5"/>
      <dgm:spPr/>
    </dgm:pt>
    <dgm:pt modelId="{E9D7B52D-6A81-4F4C-8CC3-E9E8509E4DD8}" type="pres">
      <dgm:prSet presAssocID="{71D9B6AF-2C1C-43BA-B00B-695C30EEF00E}" presName="sibTrans" presStyleCnt="0"/>
      <dgm:spPr/>
    </dgm:pt>
    <dgm:pt modelId="{8886776E-7E1C-4DAA-933C-255CEDDBDFBC}" type="pres">
      <dgm:prSet presAssocID="{71D9B6AF-2C1C-43BA-B00B-695C30EEF00E}" presName="space" presStyleCnt="0"/>
      <dgm:spPr/>
    </dgm:pt>
    <dgm:pt modelId="{4CC987DA-3043-4B37-BFE5-284B1B8FB489}" type="pres">
      <dgm:prSet presAssocID="{3CC59828-127E-4E39-BB9D-FE32E95E4658}" presName="composite" presStyleCnt="0"/>
      <dgm:spPr/>
    </dgm:pt>
    <dgm:pt modelId="{8F3E2009-7A3E-4C6A-B8B9-7DD9BA869A18}" type="pres">
      <dgm:prSet presAssocID="{3CC59828-127E-4E39-BB9D-FE32E95E4658}" presName="LShape" presStyleLbl="alignNode1" presStyleIdx="4" presStyleCnt="5"/>
      <dgm:spPr/>
    </dgm:pt>
    <dgm:pt modelId="{2BCFCBFD-26A7-4387-94E0-132A706BB695}" type="pres">
      <dgm:prSet presAssocID="{3CC59828-127E-4E39-BB9D-FE32E95E4658}" presName="ParentText" presStyleLbl="revTx" presStyleIdx="2" presStyleCnt="3">
        <dgm:presLayoutVars>
          <dgm:chMax val="0"/>
          <dgm:chPref val="0"/>
          <dgm:bulletEnabled val="1"/>
        </dgm:presLayoutVars>
      </dgm:prSet>
      <dgm:spPr/>
      <dgm:t>
        <a:bodyPr/>
        <a:lstStyle/>
        <a:p>
          <a:endParaRPr lang="en-US"/>
        </a:p>
      </dgm:t>
    </dgm:pt>
  </dgm:ptLst>
  <dgm:cxnLst>
    <dgm:cxn modelId="{38AC59C4-766F-4F8C-8404-AFB496FD8917}" type="presOf" srcId="{AB23D6BC-7819-48A9-800F-25312F0F88FD}" destId="{6027139A-E63A-4E2C-A0BC-A76977DA20F3}" srcOrd="0" destOrd="0" presId="urn:microsoft.com/office/officeart/2009/3/layout/StepUpProcess"/>
    <dgm:cxn modelId="{9C7FF149-9193-469E-8A11-42694AB8259D}" type="presOf" srcId="{6D0D3B52-B9E7-4184-876F-D1326FD7AD6B}" destId="{B6B50933-D1C4-45B5-867E-E3124C49A2E0}" srcOrd="0" destOrd="0" presId="urn:microsoft.com/office/officeart/2009/3/layout/StepUpProcess"/>
    <dgm:cxn modelId="{84FF2959-B4C9-4F30-B9CD-C63A46021315}" type="presOf" srcId="{3CC59828-127E-4E39-BB9D-FE32E95E4658}" destId="{2BCFCBFD-26A7-4387-94E0-132A706BB695}" srcOrd="0" destOrd="0" presId="urn:microsoft.com/office/officeart/2009/3/layout/StepUpProcess"/>
    <dgm:cxn modelId="{194EF948-8F07-4A88-B6C8-A26F3BAAAC03}" srcId="{6D0D3B52-B9E7-4184-876F-D1326FD7AD6B}" destId="{AB23D6BC-7819-48A9-800F-25312F0F88FD}" srcOrd="0" destOrd="0" parTransId="{66F05391-4F98-472E-BD2D-E0F527F77C2C}" sibTransId="{8A6800DF-8933-4518-B0F6-BE84F1E44BF3}"/>
    <dgm:cxn modelId="{5CA02A04-FE6E-4310-B14B-4DB83024CBB0}" srcId="{6D0D3B52-B9E7-4184-876F-D1326FD7AD6B}" destId="{AF1672A6-6228-46D8-98B5-97C8BFD9F3A8}" srcOrd="1" destOrd="0" parTransId="{7B20BAD8-9B6D-4CCB-96DD-334572FBC19D}" sibTransId="{71D9B6AF-2C1C-43BA-B00B-695C30EEF00E}"/>
    <dgm:cxn modelId="{5B7A3F68-E078-4FDC-ADD5-79BF4AEA6C7B}" srcId="{6D0D3B52-B9E7-4184-876F-D1326FD7AD6B}" destId="{3CC59828-127E-4E39-BB9D-FE32E95E4658}" srcOrd="2" destOrd="0" parTransId="{DC81F640-7835-4BED-94FC-EFF0A8C426FA}" sibTransId="{E56CD874-A546-46B6-806E-194DD977BD6F}"/>
    <dgm:cxn modelId="{774A13AF-7C67-4904-9B80-AAB10FD117A7}" type="presOf" srcId="{AF1672A6-6228-46D8-98B5-97C8BFD9F3A8}" destId="{EDE147F0-0C61-46DB-AED0-B2B707A2BAEC}" srcOrd="0" destOrd="0" presId="urn:microsoft.com/office/officeart/2009/3/layout/StepUpProcess"/>
    <dgm:cxn modelId="{E37757C1-CFD5-4A54-ACEA-6F02581DBC2C}" type="presParOf" srcId="{B6B50933-D1C4-45B5-867E-E3124C49A2E0}" destId="{F5A65523-D24F-49F5-A1B5-2361E5987715}" srcOrd="0" destOrd="0" presId="urn:microsoft.com/office/officeart/2009/3/layout/StepUpProcess"/>
    <dgm:cxn modelId="{87C013B9-37F7-4206-92A6-2847521CE56E}" type="presParOf" srcId="{F5A65523-D24F-49F5-A1B5-2361E5987715}" destId="{D5B42ADB-D802-44C6-AE8E-3B0128A2AD98}" srcOrd="0" destOrd="0" presId="urn:microsoft.com/office/officeart/2009/3/layout/StepUpProcess"/>
    <dgm:cxn modelId="{E5FE17A8-632A-422D-86ED-3FB5FC69C45F}" type="presParOf" srcId="{F5A65523-D24F-49F5-A1B5-2361E5987715}" destId="{6027139A-E63A-4E2C-A0BC-A76977DA20F3}" srcOrd="1" destOrd="0" presId="urn:microsoft.com/office/officeart/2009/3/layout/StepUpProcess"/>
    <dgm:cxn modelId="{4D39A473-170C-4F7C-8688-54D3B63C8D72}" type="presParOf" srcId="{F5A65523-D24F-49F5-A1B5-2361E5987715}" destId="{626ED4A3-810E-44FF-B244-4F8EDD560C5A}" srcOrd="2" destOrd="0" presId="urn:microsoft.com/office/officeart/2009/3/layout/StepUpProcess"/>
    <dgm:cxn modelId="{10316204-4050-4EE6-AB4F-C58ACA4FAA90}" type="presParOf" srcId="{B6B50933-D1C4-45B5-867E-E3124C49A2E0}" destId="{E6ADFAB3-055B-408F-BAE1-76801CAD1E24}" srcOrd="1" destOrd="0" presId="urn:microsoft.com/office/officeart/2009/3/layout/StepUpProcess"/>
    <dgm:cxn modelId="{442C3107-1623-45E6-A98F-111993236B0C}" type="presParOf" srcId="{E6ADFAB3-055B-408F-BAE1-76801CAD1E24}" destId="{15A974C4-30DB-42B8-AC68-B5A29626DADE}" srcOrd="0" destOrd="0" presId="urn:microsoft.com/office/officeart/2009/3/layout/StepUpProcess"/>
    <dgm:cxn modelId="{E6D1E949-0CCC-4975-B541-AC9F8D294688}" type="presParOf" srcId="{B6B50933-D1C4-45B5-867E-E3124C49A2E0}" destId="{CECD2DA8-5174-400C-89D2-BC7A6B2859E6}" srcOrd="2" destOrd="0" presId="urn:microsoft.com/office/officeart/2009/3/layout/StepUpProcess"/>
    <dgm:cxn modelId="{FB230A0A-2924-411F-9EBA-342229C55C42}" type="presParOf" srcId="{CECD2DA8-5174-400C-89D2-BC7A6B2859E6}" destId="{FD33EE6B-2874-4689-BDAD-E652D45EFAF7}" srcOrd="0" destOrd="0" presId="urn:microsoft.com/office/officeart/2009/3/layout/StepUpProcess"/>
    <dgm:cxn modelId="{4DBBBB44-1A13-4569-8DE7-AA6297E8C1CA}" type="presParOf" srcId="{CECD2DA8-5174-400C-89D2-BC7A6B2859E6}" destId="{EDE147F0-0C61-46DB-AED0-B2B707A2BAEC}" srcOrd="1" destOrd="0" presId="urn:microsoft.com/office/officeart/2009/3/layout/StepUpProcess"/>
    <dgm:cxn modelId="{46775944-3B87-4AEB-9C2E-71893758F2CD}" type="presParOf" srcId="{CECD2DA8-5174-400C-89D2-BC7A6B2859E6}" destId="{410C7399-9B63-45D1-9613-A4955ADD1C28}" srcOrd="2" destOrd="0" presId="urn:microsoft.com/office/officeart/2009/3/layout/StepUpProcess"/>
    <dgm:cxn modelId="{F4619C78-61F7-4749-B90A-75EE7723B8CD}" type="presParOf" srcId="{B6B50933-D1C4-45B5-867E-E3124C49A2E0}" destId="{E9D7B52D-6A81-4F4C-8CC3-E9E8509E4DD8}" srcOrd="3" destOrd="0" presId="urn:microsoft.com/office/officeart/2009/3/layout/StepUpProcess"/>
    <dgm:cxn modelId="{044A1C4C-3BB4-4051-A704-506EBC00EAB0}" type="presParOf" srcId="{E9D7B52D-6A81-4F4C-8CC3-E9E8509E4DD8}" destId="{8886776E-7E1C-4DAA-933C-255CEDDBDFBC}" srcOrd="0" destOrd="0" presId="urn:microsoft.com/office/officeart/2009/3/layout/StepUpProcess"/>
    <dgm:cxn modelId="{96FA9D44-A317-4570-8824-0E28E7663A99}" type="presParOf" srcId="{B6B50933-D1C4-45B5-867E-E3124C49A2E0}" destId="{4CC987DA-3043-4B37-BFE5-284B1B8FB489}" srcOrd="4" destOrd="0" presId="urn:microsoft.com/office/officeart/2009/3/layout/StepUpProcess"/>
    <dgm:cxn modelId="{6A3AB02F-5FF3-4AE0-A557-7B163730F12C}" type="presParOf" srcId="{4CC987DA-3043-4B37-BFE5-284B1B8FB489}" destId="{8F3E2009-7A3E-4C6A-B8B9-7DD9BA869A18}" srcOrd="0" destOrd="0" presId="urn:microsoft.com/office/officeart/2009/3/layout/StepUpProcess"/>
    <dgm:cxn modelId="{320E9F28-3EFA-4D60-827E-7A161C6C05B8}" type="presParOf" srcId="{4CC987DA-3043-4B37-BFE5-284B1B8FB489}" destId="{2BCFCBFD-26A7-4387-94E0-132A706BB695}"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B42ADB-D802-44C6-AE8E-3B0128A2AD98}">
      <dsp:nvSpPr>
        <dsp:cNvPr id="0" name=""/>
        <dsp:cNvSpPr/>
      </dsp:nvSpPr>
      <dsp:spPr>
        <a:xfrm rot="5400000">
          <a:off x="593178" y="939182"/>
          <a:ext cx="1620597" cy="2696638"/>
        </a:xfrm>
        <a:prstGeom prst="corner">
          <a:avLst>
            <a:gd name="adj1" fmla="val 16120"/>
            <a:gd name="adj2" fmla="val 1611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27139A-E63A-4E2C-A0BC-A76977DA20F3}">
      <dsp:nvSpPr>
        <dsp:cNvPr id="0" name=""/>
        <dsp:cNvSpPr/>
      </dsp:nvSpPr>
      <dsp:spPr>
        <a:xfrm>
          <a:off x="322660" y="1744896"/>
          <a:ext cx="2434540" cy="2134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latin typeface="Arial" panose="020B0604020202020204" pitchFamily="34" charset="0"/>
              <a:cs typeface="Arial" panose="020B0604020202020204" pitchFamily="34" charset="0"/>
            </a:rPr>
            <a:t>1. </a:t>
          </a:r>
          <a:r>
            <a:rPr lang="en-US" sz="2200" b="1" kern="1200" dirty="0">
              <a:solidFill>
                <a:srgbClr val="5A9BCE"/>
              </a:solidFill>
              <a:latin typeface="Arial" panose="020B0604020202020204" pitchFamily="34" charset="0"/>
              <a:cs typeface="Arial" panose="020B0604020202020204" pitchFamily="34" charset="0"/>
            </a:rPr>
            <a:t>Obtain information </a:t>
          </a:r>
          <a:r>
            <a:rPr lang="en-US" sz="2200" kern="1200" dirty="0">
              <a:latin typeface="Arial" panose="020B0604020202020204" pitchFamily="34" charset="0"/>
              <a:cs typeface="Arial" panose="020B0604020202020204" pitchFamily="34" charset="0"/>
            </a:rPr>
            <a:t>about evidence-based interventions</a:t>
          </a:r>
        </a:p>
      </dsp:txBody>
      <dsp:txXfrm>
        <a:off x="322660" y="1744896"/>
        <a:ext cx="2434540" cy="2134017"/>
      </dsp:txXfrm>
    </dsp:sp>
    <dsp:sp modelId="{626ED4A3-810E-44FF-B244-4F8EDD560C5A}">
      <dsp:nvSpPr>
        <dsp:cNvPr id="0" name=""/>
        <dsp:cNvSpPr/>
      </dsp:nvSpPr>
      <dsp:spPr>
        <a:xfrm>
          <a:off x="2297853" y="740653"/>
          <a:ext cx="459347" cy="459347"/>
        </a:xfrm>
        <a:prstGeom prst="triangle">
          <a:avLst>
            <a:gd name="adj" fmla="val 100000"/>
          </a:avLst>
        </a:prstGeom>
        <a:solidFill>
          <a:schemeClr val="accent5">
            <a:hueOff val="-2483469"/>
            <a:satOff val="9953"/>
            <a:lumOff val="2157"/>
            <a:alphaOff val="0"/>
          </a:schemeClr>
        </a:solidFill>
        <a:ln w="25400" cap="flat" cmpd="sng" algn="ctr">
          <a:solidFill>
            <a:schemeClr val="accent5">
              <a:hueOff val="-2483469"/>
              <a:satOff val="9953"/>
              <a:lumOff val="21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33EE6B-2874-4689-BDAD-E652D45EFAF7}">
      <dsp:nvSpPr>
        <dsp:cNvPr id="0" name=""/>
        <dsp:cNvSpPr/>
      </dsp:nvSpPr>
      <dsp:spPr>
        <a:xfrm rot="5400000">
          <a:off x="3573531" y="201691"/>
          <a:ext cx="1620597" cy="2696638"/>
        </a:xfrm>
        <a:prstGeom prst="corner">
          <a:avLst>
            <a:gd name="adj1" fmla="val 16120"/>
            <a:gd name="adj2" fmla="val 16110"/>
          </a:avLst>
        </a:prstGeom>
        <a:solidFill>
          <a:srgbClr val="95E75B"/>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E147F0-0C61-46DB-AED0-B2B707A2BAEC}">
      <dsp:nvSpPr>
        <dsp:cNvPr id="0" name=""/>
        <dsp:cNvSpPr/>
      </dsp:nvSpPr>
      <dsp:spPr>
        <a:xfrm>
          <a:off x="3303012" y="1007405"/>
          <a:ext cx="2434540" cy="2134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latin typeface="Arial" panose="020B0604020202020204" pitchFamily="34" charset="0"/>
              <a:cs typeface="Arial" panose="020B0604020202020204" pitchFamily="34" charset="0"/>
            </a:rPr>
            <a:t>2. </a:t>
          </a:r>
          <a:r>
            <a:rPr lang="en-US" sz="2200" b="1" kern="1200" dirty="0">
              <a:solidFill>
                <a:srgbClr val="5A9BCE"/>
              </a:solidFill>
              <a:latin typeface="Arial" panose="020B0604020202020204" pitchFamily="34" charset="0"/>
              <a:cs typeface="Arial" panose="020B0604020202020204" pitchFamily="34" charset="0"/>
            </a:rPr>
            <a:t>Assess </a:t>
          </a:r>
          <a:r>
            <a:rPr lang="en-US" sz="2200" b="1" kern="1200" dirty="0" smtClean="0">
              <a:solidFill>
                <a:srgbClr val="5A9BCE"/>
              </a:solidFill>
              <a:latin typeface="Arial" panose="020B0604020202020204" pitchFamily="34" charset="0"/>
              <a:cs typeface="Arial" panose="020B0604020202020204" pitchFamily="34" charset="0"/>
            </a:rPr>
            <a:t>fit </a:t>
          </a:r>
          <a:r>
            <a:rPr lang="en-US" sz="2200" kern="1200" dirty="0" smtClean="0">
              <a:latin typeface="Arial" panose="020B0604020202020204" pitchFamily="34" charset="0"/>
              <a:cs typeface="Arial" panose="020B0604020202020204" pitchFamily="34" charset="0"/>
            </a:rPr>
            <a:t>by comparing EBIs</a:t>
          </a:r>
          <a:r>
            <a:rPr lang="en-US" sz="2200" kern="1200" dirty="0">
              <a:latin typeface="Arial" panose="020B0604020202020204" pitchFamily="34" charset="0"/>
              <a:cs typeface="Arial" panose="020B0604020202020204" pitchFamily="34" charset="0"/>
            </a:rPr>
            <a:t> with assessment findings according to fit criteria</a:t>
          </a:r>
        </a:p>
      </dsp:txBody>
      <dsp:txXfrm>
        <a:off x="3303012" y="1007405"/>
        <a:ext cx="2434540" cy="2134017"/>
      </dsp:txXfrm>
    </dsp:sp>
    <dsp:sp modelId="{410C7399-9B63-45D1-9613-A4955ADD1C28}">
      <dsp:nvSpPr>
        <dsp:cNvPr id="0" name=""/>
        <dsp:cNvSpPr/>
      </dsp:nvSpPr>
      <dsp:spPr>
        <a:xfrm>
          <a:off x="5278206" y="3161"/>
          <a:ext cx="459347" cy="459347"/>
        </a:xfrm>
        <a:prstGeom prst="triangle">
          <a:avLst>
            <a:gd name="adj" fmla="val 100000"/>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3E2009-7A3E-4C6A-B8B9-7DD9BA869A18}">
      <dsp:nvSpPr>
        <dsp:cNvPr id="0" name=""/>
        <dsp:cNvSpPr/>
      </dsp:nvSpPr>
      <dsp:spPr>
        <a:xfrm rot="5400000">
          <a:off x="6553883" y="-535799"/>
          <a:ext cx="1620597" cy="2696638"/>
        </a:xfrm>
        <a:prstGeom prst="corner">
          <a:avLst>
            <a:gd name="adj1" fmla="val 16120"/>
            <a:gd name="adj2" fmla="val 16110"/>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CFCBFD-26A7-4387-94E0-132A706BB695}">
      <dsp:nvSpPr>
        <dsp:cNvPr id="0" name=""/>
        <dsp:cNvSpPr/>
      </dsp:nvSpPr>
      <dsp:spPr>
        <a:xfrm>
          <a:off x="6283365" y="269913"/>
          <a:ext cx="2434540" cy="21340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a:latin typeface="Arial" panose="020B0604020202020204" pitchFamily="34" charset="0"/>
              <a:cs typeface="Arial" panose="020B0604020202020204" pitchFamily="34" charset="0"/>
            </a:rPr>
            <a:t>3. </a:t>
          </a:r>
          <a:r>
            <a:rPr lang="en-US" sz="2200" b="1" kern="1200" dirty="0" smtClean="0">
              <a:solidFill>
                <a:srgbClr val="5A9BCE"/>
              </a:solidFill>
              <a:latin typeface="Arial" panose="020B0604020202020204" pitchFamily="34" charset="0"/>
              <a:cs typeface="Arial" panose="020B0604020202020204" pitchFamily="34" charset="0"/>
            </a:rPr>
            <a:t>Select EBI </a:t>
          </a:r>
          <a:r>
            <a:rPr lang="en-US" sz="2200" b="1" kern="1200" dirty="0" smtClean="0">
              <a:latin typeface="Arial" panose="020B0604020202020204" pitchFamily="34" charset="0"/>
              <a:cs typeface="Arial" panose="020B0604020202020204" pitchFamily="34" charset="0"/>
            </a:rPr>
            <a:t> </a:t>
          </a:r>
          <a:r>
            <a:rPr lang="en-US" sz="2200" kern="1200" dirty="0" smtClean="0">
              <a:latin typeface="Arial" panose="020B0604020202020204" pitchFamily="34" charset="0"/>
              <a:cs typeface="Arial" panose="020B0604020202020204" pitchFamily="34" charset="0"/>
            </a:rPr>
            <a:t>based </a:t>
          </a:r>
          <a:r>
            <a:rPr lang="en-US" sz="2200" kern="1200" dirty="0">
              <a:latin typeface="Arial" panose="020B0604020202020204" pitchFamily="34" charset="0"/>
              <a:cs typeface="Arial" panose="020B0604020202020204" pitchFamily="34" charset="0"/>
            </a:rPr>
            <a:t>on fit and strength of evidence</a:t>
          </a:r>
        </a:p>
        <a:p>
          <a:pPr lvl="0" algn="l" defTabSz="977900">
            <a:lnSpc>
              <a:spcPct val="90000"/>
            </a:lnSpc>
            <a:spcBef>
              <a:spcPct val="0"/>
            </a:spcBef>
            <a:spcAft>
              <a:spcPct val="35000"/>
            </a:spcAft>
          </a:pPr>
          <a:endParaRPr lang="en-US" sz="2200" kern="1200" dirty="0">
            <a:latin typeface="Arial" panose="020B0604020202020204" pitchFamily="34" charset="0"/>
            <a:cs typeface="Arial" panose="020B0604020202020204" pitchFamily="34" charset="0"/>
          </a:endParaRPr>
        </a:p>
      </dsp:txBody>
      <dsp:txXfrm>
        <a:off x="6283365" y="269913"/>
        <a:ext cx="2434540" cy="2134017"/>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9466" y="5"/>
            <a:ext cx="3013764" cy="465455"/>
          </a:xfrm>
          <a:prstGeom prst="rect">
            <a:avLst/>
          </a:prstGeom>
        </p:spPr>
        <p:txBody>
          <a:bodyPr vert="horz" lIns="93304" tIns="46653" rIns="93304" bIns="4665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5"/>
            <a:ext cx="3013764" cy="465455"/>
          </a:xfrm>
          <a:prstGeom prst="rect">
            <a:avLst/>
          </a:prstGeom>
        </p:spPr>
        <p:txBody>
          <a:bodyPr vert="horz" lIns="93304" tIns="46653" rIns="93304" bIns="4665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743666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39466" y="5"/>
            <a:ext cx="3013764" cy="465455"/>
          </a:xfrm>
          <a:prstGeom prst="rect">
            <a:avLst/>
          </a:prstGeom>
        </p:spPr>
        <p:txBody>
          <a:bodyPr vert="horz" lIns="93304" tIns="46653" rIns="93304" bIns="4665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04" tIns="46653" rIns="93304" bIns="46653" rtlCol="0" anchor="ctr"/>
          <a:lstStyle/>
          <a:p>
            <a:endParaRPr lang="en-US" dirty="0"/>
          </a:p>
        </p:txBody>
      </p:sp>
      <p:sp>
        <p:nvSpPr>
          <p:cNvPr id="5" name="Notes Placeholder 4"/>
          <p:cNvSpPr>
            <a:spLocks noGrp="1"/>
          </p:cNvSpPr>
          <p:nvPr>
            <p:ph type="body" sz="quarter" idx="3"/>
          </p:nvPr>
        </p:nvSpPr>
        <p:spPr>
          <a:xfrm>
            <a:off x="695485" y="4421829"/>
            <a:ext cx="5563870" cy="4189095"/>
          </a:xfrm>
          <a:prstGeom prst="rect">
            <a:avLst/>
          </a:prstGeom>
        </p:spPr>
        <p:txBody>
          <a:bodyPr vert="horz" lIns="93304" tIns="46653" rIns="93304" bIns="4665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5"/>
            <a:ext cx="3013764" cy="465455"/>
          </a:xfrm>
          <a:prstGeom prst="rect">
            <a:avLst/>
          </a:prstGeom>
        </p:spPr>
        <p:txBody>
          <a:bodyPr vert="horz" lIns="93304" tIns="46653" rIns="93304" bIns="4665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665095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baseline="0" dirty="0"/>
              <a:t>Talking Points:</a:t>
            </a:r>
          </a:p>
          <a:p>
            <a:endParaRPr lang="en-US" b="1" u="sng" baseline="0" dirty="0"/>
          </a:p>
          <a:p>
            <a:pPr marL="171450" indent="-171450">
              <a:buFont typeface="Arial" panose="020B0604020202020204" pitchFamily="34" charset="0"/>
              <a:buChar char="•"/>
            </a:pPr>
            <a:r>
              <a:rPr lang="en-US" b="0" u="none" baseline="0" dirty="0"/>
              <a:t>This session will cover selecting an evidence-based strategy (</a:t>
            </a:r>
            <a:r>
              <a:rPr lang="en-US" b="0" u="none" baseline="0" dirty="0" smtClean="0"/>
              <a:t>EBI), </a:t>
            </a:r>
            <a:r>
              <a:rPr lang="en-US" b="0" u="none" baseline="0" dirty="0"/>
              <a:t>you will find an strategy that fits best with your goals and objectives, organization, or community. Selecting the best match may help you be more successful in reaching your goals. </a:t>
            </a:r>
          </a:p>
        </p:txBody>
      </p:sp>
      <p:sp>
        <p:nvSpPr>
          <p:cNvPr id="4" name="Slide Number Placeholder 3"/>
          <p:cNvSpPr>
            <a:spLocks noGrp="1"/>
          </p:cNvSpPr>
          <p:nvPr>
            <p:ph type="sldNum" sz="quarter" idx="10"/>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0685707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aseline="0" dirty="0" smtClean="0"/>
              <a:t>Based on your assessment findings, you might also be looking for EBIs that target change at the environmental level – in this case the levels of setting and community.</a:t>
            </a:r>
            <a:endParaRPr lang="en-US" baseline="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5505910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1" u="sng" dirty="0" smtClean="0"/>
              <a:t>Talking</a:t>
            </a:r>
            <a:r>
              <a:rPr lang="en-US" b="1" u="sng" baseline="0" dirty="0" smtClean="0"/>
              <a:t> Points:</a:t>
            </a:r>
            <a:endParaRPr lang="en-US" b="1" u="sng" dirty="0" smtClean="0"/>
          </a:p>
          <a:p>
            <a:pPr defTabSz="914171">
              <a:defRPr/>
            </a:pPr>
            <a:endParaRPr lang="en-US" dirty="0" smtClean="0"/>
          </a:p>
          <a:p>
            <a:pPr defTabSz="914171">
              <a:defRPr/>
            </a:pPr>
            <a:r>
              <a:rPr lang="en-US" dirty="0" smtClean="0"/>
              <a:t>As</a:t>
            </a:r>
            <a:r>
              <a:rPr lang="en-US" baseline="0" dirty="0" smtClean="0"/>
              <a:t> you winnow through the available EBIs you also want to look to see if they target the factors that determine the targeted health behaviors. In our example, we want patients to decide to get screened. You then want to identify EBIs that target the determinants that you have identified as central to your populations making the decision to get screened. For example, are EBIs targeting knowledge and beliefs about CRC screening?  </a:t>
            </a:r>
            <a:endParaRPr lang="en-US" dirty="0" smtClean="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1060058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the first step of the fit assessment and will result in one or more EBIs that fit some if not all of the criteria. These EBIs may include programs such as those listed on the slide. They may also include broader strategies. The next steps of the fit assessment are most relevant to EBI program but can also be applied to strategies.</a:t>
            </a: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12</a:t>
            </a:fld>
            <a:endParaRPr lang="en-US" dirty="0"/>
          </a:p>
        </p:txBody>
      </p:sp>
    </p:spTree>
    <p:extLst>
      <p:ext uri="{BB962C8B-B14F-4D97-AF65-F5344CB8AC3E}">
        <p14:creationId xmlns:p14="http://schemas.microsoft.com/office/powerpoint/2010/main" val="4184780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1" u="sng" dirty="0" smtClean="0"/>
              <a:t>Talking</a:t>
            </a:r>
            <a:r>
              <a:rPr lang="en-US" b="1" u="sng" baseline="0" dirty="0" smtClean="0"/>
              <a:t> Points:</a:t>
            </a:r>
            <a:endParaRPr lang="en-US" b="1" u="sng" dirty="0" smtClean="0"/>
          </a:p>
          <a:p>
            <a:pPr defTabSz="914171">
              <a:defRPr/>
            </a:pPr>
            <a:endParaRPr lang="en-US" dirty="0" smtClean="0"/>
          </a:p>
          <a:p>
            <a:pPr defTabSz="914171">
              <a:defRPr/>
            </a:pPr>
            <a:r>
              <a:rPr lang="en-US" dirty="0" smtClean="0"/>
              <a:t> In the next step</a:t>
            </a:r>
            <a:r>
              <a:rPr lang="en-US" baseline="0" dirty="0" smtClean="0"/>
              <a:t> of the fit assessment you will explore the EBIs fit with your specific delivery methods, priority population, and organization/coalition/community capacities. EBI strategies tend to be flexible and more easily adapted to different contexts. EBI programs often were developed for a specific population and organizational context. Assessing the fit of the EBI programs can help you determine how much adaptation might be required before you can use them in your context.</a:t>
            </a:r>
            <a:endParaRPr lang="en-US" dirty="0" smtClean="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68844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baseline="0" dirty="0"/>
              <a:t>Talking Points:</a:t>
            </a:r>
          </a:p>
          <a:p>
            <a:pPr marL="171450" indent="-171450">
              <a:buFont typeface="Arial" panose="020B0604020202020204" pitchFamily="34" charset="0"/>
              <a:buChar char="•"/>
            </a:pPr>
            <a:r>
              <a:rPr lang="en-US" baseline="0" dirty="0"/>
              <a:t>Delivery methods:</a:t>
            </a:r>
          </a:p>
          <a:p>
            <a:pPr marL="628650" lvl="1" indent="-171450">
              <a:buFont typeface="Arial" panose="020B0604020202020204" pitchFamily="34" charset="0"/>
              <a:buChar char="•"/>
            </a:pPr>
            <a:r>
              <a:rPr lang="en-US" baseline="0" dirty="0"/>
              <a:t>What kind of methods were used to reach the users of the </a:t>
            </a:r>
            <a:r>
              <a:rPr lang="en-US" baseline="0" dirty="0" smtClean="0"/>
              <a:t>EBI?  </a:t>
            </a:r>
            <a:r>
              <a:rPr lang="en-US" baseline="0" dirty="0"/>
              <a:t>What was the delivery format (e.g., group education vs one on one education) etc.</a:t>
            </a:r>
          </a:p>
          <a:p>
            <a:endParaRPr lang="en-US" baseline="0" dirty="0"/>
          </a:p>
          <a:p>
            <a:pPr marL="171450" indent="-171450" defTabSz="914171">
              <a:buFont typeface="Arial" panose="020B0604020202020204" pitchFamily="34" charset="0"/>
              <a:buChar char="•"/>
              <a:defRPr/>
            </a:pPr>
            <a:r>
              <a:rPr lang="en-US" baseline="0" dirty="0"/>
              <a:t>Compare the </a:t>
            </a:r>
            <a:r>
              <a:rPr lang="en-US" baseline="0" dirty="0" smtClean="0"/>
              <a:t>EBI </a:t>
            </a:r>
            <a:r>
              <a:rPr lang="en-US" baseline="0" dirty="0"/>
              <a:t>delivery methods with those your community or priority population has access to or prefers.</a:t>
            </a:r>
          </a:p>
          <a:p>
            <a:endParaRPr lang="en-US" baseline="0" dirty="0"/>
          </a:p>
          <a:p>
            <a:endParaRPr lang="en-US"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520206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5485" y="4421829"/>
            <a:ext cx="5563870" cy="4420208"/>
          </a:xfrm>
        </p:spPr>
        <p:txBody>
          <a:bodyPr>
            <a:normAutofit/>
          </a:bodyPr>
          <a:lstStyle/>
          <a:p>
            <a:r>
              <a:rPr lang="en-US" b="1" u="sng" dirty="0"/>
              <a:t>Talking Points: </a:t>
            </a:r>
            <a:r>
              <a:rPr lang="en-US" dirty="0"/>
              <a:t>In the best of all possible worlds, the </a:t>
            </a:r>
            <a:r>
              <a:rPr lang="en-US" dirty="0" smtClean="0"/>
              <a:t>EBI </a:t>
            </a:r>
            <a:r>
              <a:rPr lang="en-US" dirty="0"/>
              <a:t>will have been developed for and tested with a population similar to your own.  However, if it was tested with a different population you need to ask if is plausible that it may also work with your population. Is their evidence from a systematic review that the underlying strategy has been effective in populations like your own? Does it target the factors that are contributing to problem in your population. If a fit seems plausible, you may need to spend some time adapting the </a:t>
            </a:r>
            <a:r>
              <a:rPr lang="en-US" dirty="0" smtClean="0"/>
              <a:t>EBI </a:t>
            </a:r>
            <a:r>
              <a:rPr lang="en-US" dirty="0"/>
              <a:t>materials and delivery for your population. We will talk more about adaptation in the next module. </a:t>
            </a:r>
            <a:endParaRPr lang="en-US" u="sng" dirty="0"/>
          </a:p>
          <a:p>
            <a:endParaRPr lang="en-US" sz="1400" dirty="0"/>
          </a:p>
          <a:p>
            <a:endParaRPr lang="en-US" sz="1400" dirty="0"/>
          </a:p>
        </p:txBody>
      </p:sp>
      <p:sp>
        <p:nvSpPr>
          <p:cNvPr id="4" name="Slide Number Placeholder 3"/>
          <p:cNvSpPr>
            <a:spLocks noGrp="1"/>
          </p:cNvSpPr>
          <p:nvPr>
            <p:ph type="sldNum" sz="quarter" idx="10"/>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361361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49200" lvl="1" indent="0">
              <a:lnSpc>
                <a:spcPct val="110000"/>
              </a:lnSpc>
              <a:spcBef>
                <a:spcPts val="600"/>
              </a:spcBef>
              <a:spcAft>
                <a:spcPts val="600"/>
              </a:spcAft>
              <a:buFont typeface="Arial" pitchFamily="34" charset="0"/>
              <a:buNone/>
            </a:pPr>
            <a:r>
              <a:rPr lang="en-US" sz="1300" b="1" u="sng" dirty="0">
                <a:cs typeface="Arial" pitchFamily="34" charset="0"/>
              </a:rPr>
              <a:t>Talking Points</a:t>
            </a:r>
          </a:p>
          <a:p>
            <a:pPr marL="49200" lvl="1" indent="0">
              <a:lnSpc>
                <a:spcPct val="110000"/>
              </a:lnSpc>
              <a:spcBef>
                <a:spcPts val="600"/>
              </a:spcBef>
              <a:spcAft>
                <a:spcPts val="600"/>
              </a:spcAft>
              <a:buFont typeface="Arial" pitchFamily="34" charset="0"/>
              <a:buNone/>
            </a:pPr>
            <a:r>
              <a:rPr lang="en-US" sz="1300" b="0" u="none" dirty="0">
                <a:cs typeface="Arial" pitchFamily="34" charset="0"/>
              </a:rPr>
              <a:t>You</a:t>
            </a:r>
            <a:r>
              <a:rPr lang="en-US" sz="1300" b="0" u="none" baseline="0" dirty="0">
                <a:cs typeface="Arial" pitchFamily="34" charset="0"/>
              </a:rPr>
              <a:t> also want to consider your organization’s capacity and resources in the community to determine fit. Consider:</a:t>
            </a:r>
            <a:endParaRPr lang="en-US" sz="1300" dirty="0">
              <a:cs typeface="Arial" pitchFamily="34" charset="0"/>
            </a:endParaRPr>
          </a:p>
          <a:p>
            <a:pPr marL="334950" lvl="1" indent="-285750">
              <a:lnSpc>
                <a:spcPct val="110000"/>
              </a:lnSpc>
              <a:spcBef>
                <a:spcPts val="600"/>
              </a:spcBef>
              <a:spcAft>
                <a:spcPts val="600"/>
              </a:spcAft>
              <a:buFont typeface="Arial" pitchFamily="34" charset="0"/>
              <a:buChar char="•"/>
            </a:pPr>
            <a:r>
              <a:rPr lang="en-US" sz="1300" dirty="0">
                <a:cs typeface="Arial" pitchFamily="34" charset="0"/>
              </a:rPr>
              <a:t>Which behaviors/ determinants already addressed by </a:t>
            </a:r>
            <a:r>
              <a:rPr lang="en-US" sz="1300" b="1" dirty="0">
                <a:cs typeface="Arial" pitchFamily="34" charset="0"/>
              </a:rPr>
              <a:t>existing programs/ facilities</a:t>
            </a:r>
          </a:p>
          <a:p>
            <a:pPr marL="334950" lvl="1" indent="-285750">
              <a:lnSpc>
                <a:spcPct val="110000"/>
              </a:lnSpc>
              <a:spcBef>
                <a:spcPts val="600"/>
              </a:spcBef>
              <a:spcAft>
                <a:spcPts val="600"/>
              </a:spcAft>
              <a:buFont typeface="Arial" pitchFamily="34" charset="0"/>
              <a:buChar char="•"/>
            </a:pPr>
            <a:r>
              <a:rPr lang="en-US" sz="1300" dirty="0">
                <a:cs typeface="Arial" pitchFamily="34" charset="0"/>
              </a:rPr>
              <a:t>Environmental </a:t>
            </a:r>
            <a:r>
              <a:rPr lang="en-US" sz="1300" b="1" dirty="0">
                <a:cs typeface="Arial" pitchFamily="34" charset="0"/>
              </a:rPr>
              <a:t>facilitators and barriers </a:t>
            </a:r>
            <a:r>
              <a:rPr lang="en-US" sz="1300" dirty="0">
                <a:cs typeface="Arial" pitchFamily="34" charset="0"/>
              </a:rPr>
              <a:t>for implementation</a:t>
            </a:r>
          </a:p>
          <a:p>
            <a:pPr marL="334950" lvl="1" indent="-285750">
              <a:lnSpc>
                <a:spcPct val="110000"/>
              </a:lnSpc>
              <a:spcBef>
                <a:spcPts val="600"/>
              </a:spcBef>
              <a:spcAft>
                <a:spcPts val="600"/>
              </a:spcAft>
              <a:buFont typeface="Arial" pitchFamily="34" charset="0"/>
              <a:buChar char="•"/>
            </a:pPr>
            <a:r>
              <a:rPr lang="en-US" sz="1300" b="1" dirty="0"/>
              <a:t>Infrastructure, leadership, other roles</a:t>
            </a:r>
          </a:p>
          <a:p>
            <a:pPr marL="334950" lvl="1" indent="-285750">
              <a:lnSpc>
                <a:spcPct val="110000"/>
              </a:lnSpc>
              <a:spcBef>
                <a:spcPts val="600"/>
              </a:spcBef>
              <a:spcAft>
                <a:spcPts val="600"/>
              </a:spcAft>
              <a:buFont typeface="Arial" pitchFamily="34" charset="0"/>
              <a:buChar char="•"/>
            </a:pPr>
            <a:r>
              <a:rPr lang="en-US" sz="1300" b="1" dirty="0"/>
              <a:t>Capabilities, willingness, and</a:t>
            </a:r>
            <a:r>
              <a:rPr lang="en-US" sz="1300" b="1" baseline="0" dirty="0"/>
              <a:t> resources </a:t>
            </a:r>
            <a:r>
              <a:rPr lang="en-US" sz="1300" b="0" baseline="0" dirty="0"/>
              <a:t>among your organization and partners (e.g., funders, executers, etc.)</a:t>
            </a:r>
            <a:endParaRPr lang="en-US" sz="1300" b="1" dirty="0"/>
          </a:p>
          <a:p>
            <a:pPr marL="858808" lvl="1" indent="-285750">
              <a:spcBef>
                <a:spcPts val="400"/>
              </a:spcBef>
              <a:spcAft>
                <a:spcPts val="600"/>
              </a:spcAft>
              <a:buFont typeface="Arial" panose="020B0604020202020204" pitchFamily="34" charset="0"/>
              <a:buChar char="•"/>
            </a:pPr>
            <a:r>
              <a:rPr lang="en-US" sz="1300" dirty="0"/>
              <a:t>Mission	</a:t>
            </a:r>
          </a:p>
          <a:p>
            <a:pPr marL="858696" lvl="1" indent="-285750">
              <a:spcBef>
                <a:spcPts val="400"/>
              </a:spcBef>
              <a:spcAft>
                <a:spcPts val="600"/>
              </a:spcAft>
              <a:buFont typeface="Arial" panose="020B0604020202020204" pitchFamily="34" charset="0"/>
              <a:buChar char="•"/>
            </a:pPr>
            <a:r>
              <a:rPr lang="en-US" sz="1300" dirty="0"/>
              <a:t>Personnel</a:t>
            </a:r>
          </a:p>
          <a:p>
            <a:pPr marL="858696" lvl="1" indent="-285750">
              <a:spcBef>
                <a:spcPts val="400"/>
              </a:spcBef>
              <a:spcAft>
                <a:spcPts val="600"/>
              </a:spcAft>
              <a:buFont typeface="Arial" panose="020B0604020202020204" pitchFamily="34" charset="0"/>
              <a:buChar char="•"/>
            </a:pPr>
            <a:r>
              <a:rPr lang="en-US" sz="1300" dirty="0"/>
              <a:t>Time</a:t>
            </a:r>
          </a:p>
          <a:p>
            <a:pPr marL="858696" lvl="1" indent="-285750">
              <a:spcBef>
                <a:spcPts val="400"/>
              </a:spcBef>
              <a:spcAft>
                <a:spcPts val="600"/>
              </a:spcAft>
              <a:buFont typeface="Arial" panose="020B0604020202020204" pitchFamily="34" charset="0"/>
              <a:buChar char="•"/>
            </a:pPr>
            <a:r>
              <a:rPr lang="en-US" sz="1300" dirty="0"/>
              <a:t>Money</a:t>
            </a:r>
          </a:p>
          <a:p>
            <a:pPr marL="858696" lvl="1" indent="-285750">
              <a:spcBef>
                <a:spcPts val="400"/>
              </a:spcBef>
              <a:spcAft>
                <a:spcPts val="600"/>
              </a:spcAft>
              <a:buFont typeface="Arial" panose="020B0604020202020204" pitchFamily="34" charset="0"/>
              <a:buChar char="•"/>
            </a:pPr>
            <a:r>
              <a:rPr lang="en-US" sz="1300" dirty="0"/>
              <a:t>Training and technical support</a:t>
            </a:r>
          </a:p>
          <a:p>
            <a:endParaRPr lang="en-US" sz="140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5890341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t>Talking Points:</a:t>
            </a:r>
          </a:p>
          <a:p>
            <a:endParaRPr lang="en-US" dirty="0"/>
          </a:p>
          <a:p>
            <a:pPr marL="285750" indent="-285750">
              <a:buFont typeface="Arial" panose="020B0604020202020204" pitchFamily="34" charset="0"/>
              <a:buChar char="•"/>
            </a:pPr>
            <a:r>
              <a:rPr lang="en-US" dirty="0"/>
              <a:t>Here’s an example of a tool for making a detailed comparison that your organization can use.</a:t>
            </a:r>
          </a:p>
          <a:p>
            <a:pPr marL="285750" indent="-285750">
              <a:buFont typeface="Arial" panose="020B0604020202020204" pitchFamily="34" charset="0"/>
              <a:buChar char="•"/>
            </a:pPr>
            <a:r>
              <a:rPr lang="en-US" dirty="0"/>
              <a:t>Summarizing the outcomes of the detailed comparison in the </a:t>
            </a:r>
            <a:r>
              <a:rPr lang="en-US" dirty="0" smtClean="0"/>
              <a:t>EBI </a:t>
            </a:r>
            <a:r>
              <a:rPr lang="en-US" dirty="0"/>
              <a:t>selection tool might provide insight</a:t>
            </a:r>
            <a:r>
              <a:rPr lang="en-US" baseline="0" dirty="0"/>
              <a:t> or </a:t>
            </a:r>
            <a:r>
              <a:rPr lang="en-US" dirty="0"/>
              <a:t>an overview of which </a:t>
            </a:r>
            <a:r>
              <a:rPr lang="en-US" dirty="0" smtClean="0"/>
              <a:t>EBI </a:t>
            </a:r>
            <a:r>
              <a:rPr lang="en-US" dirty="0"/>
              <a:t>fits best and you can use the overview to base the selection of an </a:t>
            </a:r>
            <a:r>
              <a:rPr lang="en-US" dirty="0" smtClean="0"/>
              <a:t>EBI </a:t>
            </a:r>
            <a:r>
              <a:rPr lang="en-US" dirty="0"/>
              <a:t>on.</a:t>
            </a:r>
          </a:p>
          <a:p>
            <a:pPr marL="285750" indent="-285750">
              <a:buFont typeface="Arial" panose="020B0604020202020204" pitchFamily="34" charset="0"/>
              <a:buChar char="•"/>
            </a:pPr>
            <a:r>
              <a:rPr lang="en-US" dirty="0"/>
              <a:t>Notice that fit isn’t just yes or no. </a:t>
            </a:r>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869902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sz="1200" b="1" i="1" kern="1200" dirty="0">
              <a:solidFill>
                <a:schemeClr val="tx1"/>
              </a:solidFill>
              <a:effectLst/>
              <a:latin typeface="+mn-lt"/>
              <a:ea typeface="+mn-ea"/>
              <a:cs typeface="+mn-cs"/>
            </a:endParaRPr>
          </a:p>
          <a:p>
            <a:r>
              <a:rPr lang="en-US" sz="1200" b="1" i="1" kern="1200" dirty="0">
                <a:solidFill>
                  <a:schemeClr val="tx1"/>
                </a:solidFill>
                <a:effectLst/>
                <a:latin typeface="+mn-lt"/>
                <a:ea typeface="+mn-ea"/>
                <a:cs typeface="+mn-cs"/>
              </a:rPr>
              <a:t>(30 minute version with small groups)</a:t>
            </a:r>
          </a:p>
          <a:p>
            <a:r>
              <a:rPr lang="en-US" sz="1200" b="1" kern="1200" dirty="0">
                <a:solidFill>
                  <a:schemeClr val="tx1"/>
                </a:solidFill>
                <a:effectLst/>
                <a:latin typeface="+mn-lt"/>
                <a:ea typeface="+mn-ea"/>
                <a:cs typeface="+mn-cs"/>
              </a:rPr>
              <a:t>Instructions:</a:t>
            </a:r>
            <a:r>
              <a:rPr lang="en-US" sz="1200" kern="1200" dirty="0">
                <a:solidFill>
                  <a:schemeClr val="tx1"/>
                </a:solidFill>
                <a:effectLst/>
                <a:latin typeface="+mn-lt"/>
                <a:ea typeface="+mn-ea"/>
                <a:cs typeface="+mn-cs"/>
              </a:rPr>
              <a:t> Ask the participants to:</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Take out the </a:t>
            </a:r>
            <a:r>
              <a:rPr lang="en-US" sz="1200" i="1" kern="1200" dirty="0">
                <a:solidFill>
                  <a:schemeClr val="tx1"/>
                </a:solidFill>
                <a:effectLst/>
                <a:latin typeface="+mn-lt"/>
                <a:ea typeface="+mn-ea"/>
                <a:cs typeface="+mn-cs"/>
              </a:rPr>
              <a:t>Comparison Tool Activity with CRC</a:t>
            </a:r>
            <a:r>
              <a:rPr lang="en-US" sz="1200" i="1" kern="1200" baseline="0" dirty="0">
                <a:solidFill>
                  <a:schemeClr val="tx1"/>
                </a:solidFill>
                <a:effectLst/>
                <a:latin typeface="+mn-lt"/>
                <a:ea typeface="+mn-ea"/>
                <a:cs typeface="+mn-cs"/>
              </a:rPr>
              <a:t> Programs </a:t>
            </a:r>
            <a:r>
              <a:rPr lang="en-US" sz="1200" kern="1200" dirty="0">
                <a:solidFill>
                  <a:schemeClr val="tx1"/>
                </a:solidFill>
                <a:effectLst/>
                <a:latin typeface="+mn-lt"/>
                <a:ea typeface="+mn-ea"/>
                <a:cs typeface="+mn-cs"/>
              </a:rPr>
              <a:t>handout </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Read the case community information and the program handout descriptions individually (5-10 minutes)</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EBI </a:t>
            </a:r>
            <a:r>
              <a:rPr lang="en-US" sz="1200" kern="1200" dirty="0">
                <a:solidFill>
                  <a:schemeClr val="tx1"/>
                </a:solidFill>
                <a:effectLst/>
                <a:latin typeface="+mn-lt"/>
                <a:ea typeface="+mn-ea"/>
                <a:cs typeface="+mn-cs"/>
              </a:rPr>
              <a:t>1:  Automated Telephone Calls Improve Completion of Fecal Occult Blood Testing</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EBI </a:t>
            </a:r>
            <a:r>
              <a:rPr lang="en-US" sz="1200" kern="1200" dirty="0">
                <a:solidFill>
                  <a:schemeClr val="tx1"/>
                </a:solidFill>
                <a:effectLst/>
                <a:latin typeface="+mn-lt"/>
                <a:ea typeface="+mn-ea"/>
                <a:cs typeface="+mn-cs"/>
              </a:rPr>
              <a:t>2 : Flu-Fit/FOBT</a:t>
            </a:r>
            <a:r>
              <a:rPr lang="en-US" sz="1200" kern="1200" baseline="0" dirty="0">
                <a:solidFill>
                  <a:schemeClr val="tx1"/>
                </a:solidFill>
                <a:effectLst/>
                <a:latin typeface="+mn-lt"/>
                <a:ea typeface="+mn-ea"/>
                <a:cs typeface="+mn-cs"/>
              </a:rPr>
              <a:t> Program</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Complete the Comparison Tool in a small group and discuss what fit and didn’t fit for each program, and which program they would choose (10 minutes)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Report out and discussion: Ask participants from each small group to report what fit and didn’t fit for each program, and which program they would choose. (5-10 min)</a:t>
            </a:r>
          </a:p>
          <a:p>
            <a:endParaRPr lang="en-US" sz="1200" b="1" i="1" kern="1200" dirty="0">
              <a:solidFill>
                <a:schemeClr val="tx1"/>
              </a:solidFill>
              <a:effectLst/>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18</a:t>
            </a:fld>
            <a:endParaRPr lang="en-US" dirty="0"/>
          </a:p>
        </p:txBody>
      </p:sp>
    </p:spTree>
    <p:extLst>
      <p:ext uri="{BB962C8B-B14F-4D97-AF65-F5344CB8AC3E}">
        <p14:creationId xmlns:p14="http://schemas.microsoft.com/office/powerpoint/2010/main" val="3922157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that you have assessed</a:t>
            </a:r>
            <a:r>
              <a:rPr lang="en-US" baseline="0" dirty="0" smtClean="0"/>
              <a:t> fit you have the opportunity to select one or more EBIs to implement. You may select an EBI program.  If the program does not address all of your objectives, you may want to supplement it with a EBI strategy.  On the other hand, you might decide that none of the EBI programs fit and that you will select and combine several strategies.</a:t>
            </a: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19</a:t>
            </a:fld>
            <a:endParaRPr lang="en-US" dirty="0"/>
          </a:p>
        </p:txBody>
      </p:sp>
    </p:spTree>
    <p:extLst>
      <p:ext uri="{BB962C8B-B14F-4D97-AF65-F5344CB8AC3E}">
        <p14:creationId xmlns:p14="http://schemas.microsoft.com/office/powerpoint/2010/main" val="3321565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dirty="0">
                <a:solidFill>
                  <a:schemeClr val="tx1"/>
                </a:solidFill>
              </a:rPr>
              <a:t>Talking Points:</a:t>
            </a:r>
          </a:p>
          <a:p>
            <a:endParaRPr lang="en-US" b="0" i="0" dirty="0">
              <a:solidFill>
                <a:schemeClr val="tx1"/>
              </a:solidFill>
            </a:endParaRPr>
          </a:p>
          <a:p>
            <a:pPr marL="171450" indent="-171450">
              <a:buFont typeface="Arial" panose="020B0604020202020204" pitchFamily="34" charset="0"/>
              <a:buChar char="•"/>
            </a:pPr>
            <a:r>
              <a:rPr lang="en-US" b="0" i="0" dirty="0">
                <a:solidFill>
                  <a:schemeClr val="tx1"/>
                </a:solidFill>
              </a:rPr>
              <a:t>We</a:t>
            </a:r>
            <a:r>
              <a:rPr lang="en-US" b="0" i="0" baseline="0" dirty="0">
                <a:solidFill>
                  <a:schemeClr val="tx1"/>
                </a:solidFill>
              </a:rPr>
              <a:t> are now moving to selecting Best Fitting Evidence-based </a:t>
            </a:r>
            <a:r>
              <a:rPr lang="en-US" b="0" i="0" baseline="0" dirty="0" smtClean="0">
                <a:solidFill>
                  <a:schemeClr val="tx1"/>
                </a:solidFill>
              </a:rPr>
              <a:t>Interventions </a:t>
            </a:r>
            <a:r>
              <a:rPr lang="en-US" b="0" i="0" baseline="0" dirty="0">
                <a:solidFill>
                  <a:schemeClr val="tx1"/>
                </a:solidFill>
              </a:rPr>
              <a:t>(</a:t>
            </a:r>
            <a:r>
              <a:rPr lang="en-US" b="0" i="0" baseline="0" dirty="0" smtClean="0">
                <a:solidFill>
                  <a:schemeClr val="tx1"/>
                </a:solidFill>
              </a:rPr>
              <a:t>EBI) </a:t>
            </a:r>
            <a:r>
              <a:rPr lang="en-US" b="0" i="0" baseline="0" dirty="0">
                <a:solidFill>
                  <a:schemeClr val="tx1"/>
                </a:solidFill>
              </a:rPr>
              <a:t>after we have found possible sources of evidence.</a:t>
            </a:r>
            <a:endParaRPr lang="en-US" b="0" i="0" dirty="0">
              <a:solidFill>
                <a:schemeClr val="tx1"/>
              </a:solidFill>
            </a:endParaRPr>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7984186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Talking Points:</a:t>
            </a:r>
          </a:p>
          <a:p>
            <a:r>
              <a:rPr lang="en-US" dirty="0" smtClean="0"/>
              <a:t>This</a:t>
            </a:r>
            <a:r>
              <a:rPr lang="en-US" baseline="0" dirty="0" smtClean="0"/>
              <a:t> slide shows how multiple Community Guide EBI strategies might be combined to address factors across multiple levels. </a:t>
            </a:r>
            <a:endParaRPr lang="en-US" dirty="0" smtClean="0"/>
          </a:p>
        </p:txBody>
      </p:sp>
      <p:sp>
        <p:nvSpPr>
          <p:cNvPr id="4" name="Slide Number Placeholder 3"/>
          <p:cNvSpPr>
            <a:spLocks noGrp="1"/>
          </p:cNvSpPr>
          <p:nvPr>
            <p:ph type="sldNum" sz="quarter" idx="10"/>
          </p:nvPr>
        </p:nvSpPr>
        <p:spPr/>
        <p:txBody>
          <a:bodyPr/>
          <a:lstStyle/>
          <a:p>
            <a:fld id="{A6F01058-CDAA-4A44-B3EA-64C14B42C82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483562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5485" y="4421829"/>
            <a:ext cx="5563870" cy="4420208"/>
          </a:xfrm>
        </p:spPr>
        <p:txBody>
          <a:bodyPr>
            <a:normAutofit/>
          </a:bodyPr>
          <a:lstStyle/>
          <a:p>
            <a:r>
              <a:rPr lang="en-US" b="1" u="sng" dirty="0"/>
              <a:t>Talking Points:</a:t>
            </a:r>
          </a:p>
          <a:p>
            <a:endParaRPr lang="en-US" dirty="0"/>
          </a:p>
          <a:p>
            <a:pPr marL="0" indent="0">
              <a:buFont typeface="Arial" panose="020B0604020202020204" pitchFamily="34" charset="0"/>
              <a:buNone/>
            </a:pPr>
            <a:r>
              <a:rPr lang="en-US" dirty="0"/>
              <a:t>Two additional</a:t>
            </a:r>
            <a:r>
              <a:rPr lang="en-US" baseline="0" dirty="0"/>
              <a:t> considerations are shown here: relevance and strength:</a:t>
            </a:r>
          </a:p>
          <a:p>
            <a:pPr marL="457200" lvl="1" indent="0">
              <a:buFont typeface="Arial" panose="020B0604020202020204" pitchFamily="34" charset="0"/>
              <a:buNone/>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The first is one that can be a barrier to adopting </a:t>
            </a:r>
            <a:r>
              <a:rPr lang="en-US" baseline="0" dirty="0" smtClean="0"/>
              <a:t>EBI. </a:t>
            </a:r>
            <a:r>
              <a:rPr lang="en-US" baseline="0" dirty="0"/>
              <a:t>If an </a:t>
            </a:r>
            <a:r>
              <a:rPr lang="en-US" baseline="0" dirty="0" smtClean="0"/>
              <a:t>EBI </a:t>
            </a:r>
            <a:r>
              <a:rPr lang="en-US" baseline="0" dirty="0"/>
              <a:t>is tested under ideal conditions (volunteers who don’t look like your community, who don’t face the same barriers, who don’t have the same cluster of co-morbidities) then it might not be relevant to your real-world conditions. The new REAIM score, if you look at RTIPS, is an indication of real world effectiveness.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Effectiveness is the </a:t>
            </a:r>
            <a:r>
              <a:rPr lang="en-US" dirty="0">
                <a:effectLst/>
              </a:rPr>
              <a:t>extent to which the intended effect or benefits that were achieved under optimal conditions are also achieved in real-world settings.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effectLst/>
              </a:rPr>
              <a:t>Efficacy is the </a:t>
            </a:r>
            <a:r>
              <a:rPr lang="en-US" dirty="0">
                <a:effectLst/>
              </a:rPr>
              <a:t>extent to which the intended effect or benefits were achieved under optimal conditions.</a:t>
            </a:r>
            <a:endParaRPr lang="en-US" baseline="0" dirty="0"/>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r>
              <a:rPr lang="en-US" baseline="0" dirty="0"/>
              <a:t>The second idea here is the strength of the evidence. In the Defining Evidence session, we discussed that systematic reviews like the Community Guide provide stronger evidence that a type of </a:t>
            </a:r>
            <a:r>
              <a:rPr lang="en-US" baseline="0" dirty="0" smtClean="0"/>
              <a:t>EBI </a:t>
            </a:r>
            <a:r>
              <a:rPr lang="en-US" baseline="0" dirty="0"/>
              <a:t>works across multiple studies. The next level would be individual research or rigorous evaluation studies.</a:t>
            </a:r>
          </a:p>
          <a:p>
            <a:pPr marL="0" lvl="0" indent="0">
              <a:buFont typeface="Arial" panose="020B0604020202020204" pitchFamily="34" charset="0"/>
              <a:buNone/>
            </a:pPr>
            <a:endParaRPr lang="en-US" baseline="0" dirty="0"/>
          </a:p>
          <a:p>
            <a:pPr marL="171450" lvl="0" indent="-171450">
              <a:buFont typeface="Arial" panose="020B0604020202020204" pitchFamily="34" charset="0"/>
              <a:buChar char="•"/>
            </a:pPr>
            <a:r>
              <a:rPr lang="en-US" baseline="0" dirty="0"/>
              <a:t>Your stakeholders and funders may help you decide what level of evidence you need. There also may not be enough evidence in your priority health area. So you may need to search for the strongest level of evidence available. </a:t>
            </a:r>
          </a:p>
          <a:p>
            <a:pPr marL="628650" lvl="1" indent="-171450">
              <a:buFont typeface="Arial" panose="020B0604020202020204" pitchFamily="34" charset="0"/>
              <a:buChar char="•"/>
            </a:pPr>
            <a:endParaRPr lang="en-US" sz="110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9244098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95484" y="4226529"/>
            <a:ext cx="5563870" cy="4615506"/>
          </a:xfrm>
        </p:spPr>
        <p:txBody>
          <a:bodyPr>
            <a:normAutofit fontScale="77500" lnSpcReduction="20000"/>
          </a:bodyPr>
          <a:lstStyle/>
          <a:p>
            <a:r>
              <a:rPr lang="en-US" sz="1400" b="1" u="sng" dirty="0"/>
              <a:t>Talking Points:</a:t>
            </a:r>
          </a:p>
          <a:p>
            <a:endParaRPr lang="en-US" sz="1400" b="1" u="sng" dirty="0"/>
          </a:p>
          <a:p>
            <a:pPr marL="171450" indent="-171450">
              <a:buFont typeface="Arial" panose="020B0604020202020204" pitchFamily="34" charset="0"/>
              <a:buChar char="•"/>
            </a:pPr>
            <a:r>
              <a:rPr lang="en-US" sz="1400" b="0" u="none" dirty="0"/>
              <a:t>This</a:t>
            </a:r>
            <a:r>
              <a:rPr lang="en-US" sz="1400" b="0" u="none" baseline="0" dirty="0"/>
              <a:t> is one way to look at strength of evidence when considering a single study versus a review of multiple studies. </a:t>
            </a:r>
          </a:p>
          <a:p>
            <a:pPr marL="171450" indent="-171450">
              <a:buFont typeface="Arial" panose="020B0604020202020204" pitchFamily="34" charset="0"/>
              <a:buChar char="•"/>
            </a:pPr>
            <a:endParaRPr lang="en-US" sz="1400" b="0" u="none" dirty="0"/>
          </a:p>
          <a:p>
            <a:pPr marL="171450" indent="-171450">
              <a:buFont typeface="Arial" panose="020B0604020202020204" pitchFamily="34" charset="0"/>
              <a:buChar char="•"/>
            </a:pPr>
            <a:r>
              <a:rPr lang="en-US" sz="1400" b="1" dirty="0"/>
              <a:t>Scenario 1</a:t>
            </a:r>
            <a:r>
              <a:rPr lang="en-US" sz="1400" dirty="0"/>
              <a:t>: Ideally, you can find one or more programs on</a:t>
            </a:r>
            <a:r>
              <a:rPr lang="en-US" sz="1400" baseline="0" dirty="0"/>
              <a:t> </a:t>
            </a:r>
            <a:r>
              <a:rPr lang="en-US" sz="1400" dirty="0"/>
              <a:t>RTIPS that have corresponding Community Guide (CG) strategies. That means the strategies utilized</a:t>
            </a:r>
            <a:r>
              <a:rPr lang="en-US" sz="1400" baseline="0" dirty="0"/>
              <a:t> in the programs have been tested in other multiple studies in different populations/settings</a:t>
            </a:r>
            <a:r>
              <a:rPr lang="en-US" sz="1400" dirty="0"/>
              <a:t>. </a:t>
            </a:r>
            <a:r>
              <a:rPr lang="en-US" sz="1400" u="sng" dirty="0"/>
              <a:t>Citing the CG strategy</a:t>
            </a:r>
            <a:r>
              <a:rPr lang="en-US" sz="1400" u="sng" baseline="0" dirty="0"/>
              <a:t> will help you make a strong case for the evidence base in developing grant or program proposals. </a:t>
            </a:r>
            <a:endParaRPr lang="en-US" sz="1400" u="sng" dirty="0"/>
          </a:p>
          <a:p>
            <a:pPr marL="171450" indent="-171450">
              <a:buFont typeface="Arial" panose="020B0604020202020204" pitchFamily="34" charset="0"/>
              <a:buChar char="•"/>
            </a:pPr>
            <a:endParaRPr lang="en-US" sz="1400" dirty="0"/>
          </a:p>
          <a:p>
            <a:pPr marL="171450" indent="-171450">
              <a:buFont typeface="Arial" panose="020B0604020202020204" pitchFamily="34" charset="0"/>
              <a:buChar char="•"/>
            </a:pPr>
            <a:r>
              <a:rPr lang="en-US" sz="1400" b="1" dirty="0"/>
              <a:t>Scenario 2</a:t>
            </a:r>
            <a:r>
              <a:rPr lang="en-US" sz="1400" dirty="0"/>
              <a:t>: However, some RTIPS programs might</a:t>
            </a:r>
            <a:r>
              <a:rPr lang="en-US" sz="1400" baseline="0" dirty="0"/>
              <a:t> not have a </a:t>
            </a:r>
            <a:r>
              <a:rPr lang="en-US" sz="1400" dirty="0"/>
              <a:t>corresponding CG strategy on its webpage (the website</a:t>
            </a:r>
            <a:r>
              <a:rPr lang="en-US" sz="1400" baseline="0" dirty="0"/>
              <a:t> is being updated constantly though).  This </a:t>
            </a:r>
            <a:r>
              <a:rPr lang="en-US" sz="1400" dirty="0"/>
              <a:t>usually means that the CG has not done a full review of this specific strategy used in the program OR</a:t>
            </a:r>
            <a:r>
              <a:rPr lang="en-US" sz="1400" baseline="0" dirty="0"/>
              <a:t> </a:t>
            </a:r>
            <a:r>
              <a:rPr lang="en-US" sz="1400" dirty="0"/>
              <a:t>there is not sufficient evidence available at the time the CG was doing the review.</a:t>
            </a:r>
            <a:r>
              <a:rPr lang="en-US" sz="1400" baseline="0" dirty="0"/>
              <a:t> We recommend finding an RTIPS program with corresponding CG strategy. If you can’t find one in the first search, </a:t>
            </a:r>
            <a:r>
              <a:rPr lang="en-US" sz="1400" baseline="0" dirty="0">
                <a:solidFill>
                  <a:schemeClr val="tx1"/>
                </a:solidFill>
              </a:rPr>
              <a:t>try to find another program in RTIPS that corresponds to a CG strategy.</a:t>
            </a:r>
          </a:p>
          <a:p>
            <a:pPr marL="171450" indent="-171450">
              <a:buFont typeface="Arial" panose="020B0604020202020204" pitchFamily="34" charset="0"/>
              <a:buChar char="•"/>
            </a:pPr>
            <a:endParaRPr lang="en-US" sz="1400" b="1" baseline="0" dirty="0">
              <a:solidFill>
                <a:schemeClr val="tx1"/>
              </a:solidFill>
            </a:endParaRPr>
          </a:p>
          <a:p>
            <a:pPr marL="171450" indent="-171450">
              <a:buFont typeface="Arial" panose="020B0604020202020204" pitchFamily="34" charset="0"/>
              <a:buChar char="•"/>
            </a:pPr>
            <a:r>
              <a:rPr lang="en-US" sz="1400" b="1" dirty="0"/>
              <a:t>Scenario 3</a:t>
            </a:r>
            <a:r>
              <a:rPr lang="en-US" sz="1400" dirty="0"/>
              <a:t>: If you can’t find any programs on RTIPS that seem to fit, </a:t>
            </a:r>
            <a:r>
              <a:rPr lang="en-US" sz="1400" baseline="0" dirty="0"/>
              <a:t>you can turn to the </a:t>
            </a:r>
            <a:r>
              <a:rPr lang="en-US" sz="1400" dirty="0"/>
              <a:t>CG website to see the “summary evidence table”</a:t>
            </a:r>
            <a:r>
              <a:rPr lang="en-US" sz="1400" baseline="0" dirty="0"/>
              <a:t> and try to identify a program that might fit. You will have to find the article</a:t>
            </a:r>
            <a:r>
              <a:rPr lang="en-US" sz="1400" dirty="0"/>
              <a:t> for more details. </a:t>
            </a:r>
            <a:r>
              <a:rPr lang="en-US" sz="1400" baseline="0" dirty="0"/>
              <a:t>You might find a program described in an article used in the Community Guide review. If you still can’t find one that seems to fit, c</a:t>
            </a:r>
            <a:r>
              <a:rPr lang="en-US" sz="1400" dirty="0"/>
              <a:t>onsider developing your own program based on an</a:t>
            </a:r>
            <a:r>
              <a:rPr lang="en-US" sz="1400" baseline="0" dirty="0"/>
              <a:t> </a:t>
            </a:r>
            <a:r>
              <a:rPr lang="en-US" sz="1400" dirty="0"/>
              <a:t>evidence-based strategy.</a:t>
            </a:r>
            <a:r>
              <a:rPr lang="en-US" sz="1400" baseline="0" dirty="0"/>
              <a:t> However, this process is beyond the scope of this training.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400" dirty="0">
              <a:solidFill>
                <a:srgbClr val="0000FF"/>
              </a:solidFill>
            </a:endParaRPr>
          </a:p>
          <a:p>
            <a:pPr marL="171450" indent="-171450">
              <a:buFont typeface="Arial" panose="020B0604020202020204" pitchFamily="34" charset="0"/>
              <a:buChar char="•"/>
            </a:pPr>
            <a:r>
              <a:rPr lang="en-US" sz="1400" b="1" dirty="0"/>
              <a:t>Scenario 4</a:t>
            </a:r>
            <a:r>
              <a:rPr lang="en-US" sz="1400" dirty="0"/>
              <a:t>: In the worst case scenario, you might not find either an RTIPS program or a CG strategy that seem to fit.</a:t>
            </a:r>
            <a:r>
              <a:rPr lang="en-US" sz="1400" baseline="0" dirty="0"/>
              <a:t>  You could look for strategies or programs that address similar behaviors (e.g., to increase CRC screening in women &gt;50, you could also consider programs or strategies that increase breast and cervical cancer screening in older women). Y</a:t>
            </a:r>
            <a:r>
              <a:rPr lang="en-US" sz="1400" dirty="0"/>
              <a:t>ou could also try searching on the Cochrane databases, the</a:t>
            </a:r>
            <a:r>
              <a:rPr lang="en-US" sz="1400" baseline="0" dirty="0"/>
              <a:t> ARHQ websites, </a:t>
            </a:r>
            <a:r>
              <a:rPr lang="en-US" sz="1400" dirty="0"/>
              <a:t>PubMed or other resources. </a:t>
            </a:r>
            <a:endParaRPr lang="en-US" sz="1400" baseline="0" dirty="0"/>
          </a:p>
          <a:p>
            <a:pPr marL="171450" indent="-171450">
              <a:buFont typeface="Arial" panose="020B0604020202020204" pitchFamily="34" charset="0"/>
              <a:buChar char="•"/>
            </a:pPr>
            <a:endParaRPr lang="en-US" sz="1100" dirty="0"/>
          </a:p>
          <a:p>
            <a:pPr marL="171450" indent="-171450">
              <a:buFont typeface="Arial" panose="020B0604020202020204" pitchFamily="34" charset="0"/>
              <a:buChar char="•"/>
            </a:pPr>
            <a:endParaRPr lang="en-US" sz="1100" dirty="0"/>
          </a:p>
        </p:txBody>
      </p:sp>
      <p:sp>
        <p:nvSpPr>
          <p:cNvPr id="5" name="Slide Number Placeholder 4"/>
          <p:cNvSpPr>
            <a:spLocks noGrp="1"/>
          </p:cNvSpPr>
          <p:nvPr>
            <p:ph type="sldNum" sz="quarter" idx="11"/>
          </p:nvPr>
        </p:nvSpPr>
        <p:spPr/>
        <p:txBody>
          <a:bodyPr/>
          <a:lstStyle/>
          <a:p>
            <a:fld id="{EB425539-E251-4053-9A4D-8F8D7FFF5CE1}" type="slidenum">
              <a:rPr lang="en-US" smtClean="0"/>
              <a:pPr/>
              <a:t>22</a:t>
            </a:fld>
            <a:endParaRPr lang="en-US" dirty="0"/>
          </a:p>
        </p:txBody>
      </p:sp>
    </p:spTree>
    <p:extLst>
      <p:ext uri="{BB962C8B-B14F-4D97-AF65-F5344CB8AC3E}">
        <p14:creationId xmlns:p14="http://schemas.microsoft.com/office/powerpoint/2010/main" val="19244098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dirty="0">
                <a:effectLst/>
              </a:rPr>
              <a:t>Talking</a:t>
            </a:r>
            <a:r>
              <a:rPr lang="en-US" b="1" i="0" u="sng" baseline="0" dirty="0">
                <a:effectLst/>
              </a:rPr>
              <a:t> Points:</a:t>
            </a:r>
            <a:endParaRPr lang="en-US" b="1" i="0" u="sng" dirty="0">
              <a:effectLst/>
            </a:endParaRPr>
          </a:p>
          <a:p>
            <a:endParaRPr lang="en-US" i="1" dirty="0">
              <a:effectLst/>
            </a:endParaRPr>
          </a:p>
          <a:p>
            <a:pPr marL="171450" indent="-171450">
              <a:buFont typeface="Arial" panose="020B0604020202020204" pitchFamily="34" charset="0"/>
              <a:buChar char="•"/>
            </a:pPr>
            <a:r>
              <a:rPr lang="en-US" i="0" dirty="0">
                <a:effectLst/>
              </a:rPr>
              <a:t>Beginning in 2012, new RTIPs programs are scored on RE-AIM criteria. The acronym stands for Reach,</a:t>
            </a:r>
            <a:r>
              <a:rPr lang="en-US" i="0" baseline="0" dirty="0">
                <a:effectLst/>
              </a:rPr>
              <a:t> Effectiveness, Adoption, Implementation and Maintenance or RE-AIM.</a:t>
            </a:r>
            <a:endParaRPr lang="en-US" i="0" dirty="0">
              <a:effectLst/>
            </a:endParaRPr>
          </a:p>
          <a:p>
            <a:endParaRPr lang="en-US" i="1" dirty="0">
              <a:effectLst/>
            </a:endParaRPr>
          </a:p>
          <a:p>
            <a:pPr marL="171450" indent="-171450">
              <a:buFont typeface="Arial" panose="020B0604020202020204" pitchFamily="34" charset="0"/>
              <a:buChar char="•"/>
            </a:pPr>
            <a:r>
              <a:rPr lang="en-US" sz="1200" b="0" kern="1200" dirty="0">
                <a:solidFill>
                  <a:schemeClr val="tx1"/>
                </a:solidFill>
                <a:effectLst/>
                <a:latin typeface="+mn-lt"/>
                <a:ea typeface="+mn-ea"/>
                <a:cs typeface="+mn-cs"/>
              </a:rPr>
              <a:t>For</a:t>
            </a:r>
            <a:r>
              <a:rPr lang="en-US" sz="1200" b="0" kern="1200" baseline="0" dirty="0">
                <a:solidFill>
                  <a:schemeClr val="tx1"/>
                </a:solidFill>
                <a:effectLst/>
                <a:latin typeface="+mn-lt"/>
                <a:ea typeface="+mn-ea"/>
                <a:cs typeface="+mn-cs"/>
              </a:rPr>
              <a:t> maintenance, we’re talking about maintenance on both the individual level and the strategy level.</a:t>
            </a:r>
            <a:endParaRPr lang="en-US" sz="1200" b="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b="0" kern="1200" dirty="0">
                <a:solidFill>
                  <a:schemeClr val="tx1"/>
                </a:solidFill>
                <a:effectLst/>
                <a:latin typeface="+mn-lt"/>
                <a:ea typeface="+mn-ea"/>
                <a:cs typeface="+mn-cs"/>
              </a:rPr>
              <a:t>MAINTENANCE of Health Behavior strategies is</a:t>
            </a:r>
            <a:r>
              <a:rPr lang="en-US" sz="1200" b="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 extent to which a program or policy becomes institutionalized or part of the routine organizational practices and policies. Maintenance in the RE-AIM framework also has referents at the individual level. At the individual level, maintenance has been defined as the long-term effects of a program on outcomes after 6 or more months after the most recent strategy contact.</a:t>
            </a:r>
          </a:p>
          <a:p>
            <a:pPr marL="171450" indent="-171450">
              <a:buFont typeface="Arial" panose="020B0604020202020204" pitchFamily="34" charset="0"/>
              <a:buChar char="•"/>
            </a:pPr>
            <a:endParaRPr lang="en-US" dirty="0"/>
          </a:p>
          <a:p>
            <a:r>
              <a:rPr lang="en-US" b="1" dirty="0"/>
              <a:t>Note: </a:t>
            </a:r>
            <a:r>
              <a:rPr lang="en-US" dirty="0"/>
              <a:t>See website for more information: http://re-aim.org/</a:t>
            </a:r>
          </a:p>
        </p:txBody>
      </p:sp>
      <p:sp>
        <p:nvSpPr>
          <p:cNvPr id="4" name="Slide Number Placeholder 3"/>
          <p:cNvSpPr>
            <a:spLocks noGrp="1"/>
          </p:cNvSpPr>
          <p:nvPr>
            <p:ph type="sldNum" sz="quarter" idx="10"/>
          </p:nvPr>
        </p:nvSpPr>
        <p:spPr/>
        <p:txBody>
          <a:bodyPr/>
          <a:lstStyle/>
          <a:p>
            <a:fld id="{EB425539-E251-4053-9A4D-8F8D7FFF5CE1}" type="slidenum">
              <a:rPr lang="en-US" smtClean="0"/>
              <a:pPr/>
              <a:t>23</a:t>
            </a:fld>
            <a:endParaRPr lang="en-US" dirty="0"/>
          </a:p>
        </p:txBody>
      </p:sp>
    </p:spTree>
    <p:extLst>
      <p:ext uri="{BB962C8B-B14F-4D97-AF65-F5344CB8AC3E}">
        <p14:creationId xmlns:p14="http://schemas.microsoft.com/office/powerpoint/2010/main" val="13562096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u="sng" baseline="0" dirty="0"/>
              <a:t>Talking Points: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baseline="0" dirty="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baseline="0" dirty="0"/>
              <a:t>When you are browsing a program on RTIPS, we highly recommend that you scroll down the screen and look for the C</a:t>
            </a:r>
            <a:r>
              <a:rPr lang="en-US" sz="1200" dirty="0"/>
              <a:t>ommunity Guide icon (see the slide)</a:t>
            </a:r>
            <a:r>
              <a:rPr lang="en-US" sz="1200" baseline="0" dirty="0"/>
              <a:t> and click on the underlined strategy</a:t>
            </a:r>
            <a:r>
              <a:rPr lang="en-US" sz="1200" dirty="0"/>
              <a:t> to see more information about</a:t>
            </a:r>
            <a:r>
              <a:rPr lang="en-US" sz="1200" baseline="0" dirty="0"/>
              <a:t> the</a:t>
            </a:r>
            <a:r>
              <a:rPr lang="en-US" sz="1200" dirty="0"/>
              <a:t> corresponding CG recommended</a:t>
            </a:r>
            <a:r>
              <a:rPr lang="en-US" sz="1200" baseline="0" dirty="0"/>
              <a:t> </a:t>
            </a:r>
            <a:r>
              <a:rPr lang="en-US" sz="1200" dirty="0"/>
              <a:t>strategy</a:t>
            </a:r>
            <a:r>
              <a:rPr lang="en-US" sz="1200" baseline="0" dirty="0"/>
              <a:t> of the program.</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dirty="0"/>
          </a:p>
          <a:p>
            <a:pPr marL="171450" indent="-171450">
              <a:buFont typeface="Arial" pitchFamily="34" charset="0"/>
              <a:buChar char="•"/>
            </a:pPr>
            <a:r>
              <a:rPr lang="en-US" sz="1200" dirty="0"/>
              <a:t>If a program has a corresponding CG strategy, it usually means that the type of strategy utilized in the program has been tested in multiple</a:t>
            </a:r>
            <a:r>
              <a:rPr lang="en-US" sz="1200" baseline="0" dirty="0"/>
              <a:t> studies in </a:t>
            </a:r>
            <a:r>
              <a:rPr lang="en-US" sz="1200" dirty="0"/>
              <a:t>various settings or</a:t>
            </a:r>
            <a:r>
              <a:rPr lang="en-US" sz="1200" baseline="0" dirty="0"/>
              <a:t> populations</a:t>
            </a:r>
            <a:r>
              <a:rPr lang="en-US" sz="1200" dirty="0"/>
              <a:t> and proven effective.</a:t>
            </a:r>
            <a:r>
              <a:rPr lang="en-US" sz="1200" baseline="0" dirty="0"/>
              <a:t> </a:t>
            </a:r>
            <a:endParaRPr lang="en-US" sz="1200" b="0" dirty="0"/>
          </a:p>
          <a:p>
            <a:pPr marL="171450" indent="-171450">
              <a:buFont typeface="Arial" pitchFamily="34" charset="0"/>
              <a:buChar char="•"/>
            </a:pPr>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5" name="Slide Number Placeholder 4"/>
          <p:cNvSpPr>
            <a:spLocks noGrp="1"/>
          </p:cNvSpPr>
          <p:nvPr>
            <p:ph type="sldNum" sz="quarter" idx="11"/>
          </p:nvPr>
        </p:nvSpPr>
        <p:spPr/>
        <p:txBody>
          <a:bodyPr/>
          <a:lstStyle/>
          <a:p>
            <a:fld id="{EB425539-E251-4053-9A4D-8F8D7FFF5CE1}" type="slidenum">
              <a:rPr lang="en-US" smtClean="0"/>
              <a:pPr/>
              <a:t>24</a:t>
            </a:fld>
            <a:endParaRPr lang="en-US" dirty="0"/>
          </a:p>
        </p:txBody>
      </p:sp>
    </p:spTree>
    <p:extLst>
      <p:ext uri="{BB962C8B-B14F-4D97-AF65-F5344CB8AC3E}">
        <p14:creationId xmlns:p14="http://schemas.microsoft.com/office/powerpoint/2010/main" val="13042114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b="1" u="sng" dirty="0"/>
              <a:t>Talking Points:</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dirty="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After you click on the underlined</a:t>
            </a:r>
            <a:r>
              <a:rPr lang="en-US" sz="1200" baseline="0" dirty="0"/>
              <a:t> strategy, you will be linked to the CG website. We recommend three things to review: the “summary of task force recommendations &amp; findings”, the “summary of findings” for the specific topic you are searching for, (e.g., CRC screening, physical activity, etc.) and related RTIPS programs (look for the RTIPS icon). </a:t>
            </a:r>
            <a:r>
              <a:rPr lang="en-US" sz="1200" dirty="0"/>
              <a:t>This will allow you to see a</a:t>
            </a:r>
            <a:r>
              <a:rPr lang="en-US" sz="1200" baseline="0" dirty="0"/>
              <a:t> </a:t>
            </a:r>
            <a:r>
              <a:rPr lang="en-US" sz="1200" dirty="0"/>
              <a:t>bigger picture of the evidence-base</a:t>
            </a:r>
            <a:r>
              <a:rPr lang="en-US" sz="1200" baseline="0" dirty="0"/>
              <a:t> and </a:t>
            </a:r>
            <a:r>
              <a:rPr lang="en-US" sz="1200" baseline="0" dirty="0" smtClean="0"/>
              <a:t>a </a:t>
            </a:r>
            <a:r>
              <a:rPr lang="en-US" sz="1200" baseline="0" dirty="0"/>
              <a:t>list of other strategies that have been employed to address the same problem/issue.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baseline="0" dirty="0"/>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If you prefer</a:t>
            </a:r>
            <a:r>
              <a:rPr lang="en-US" sz="1200" baseline="0" dirty="0"/>
              <a:t> to </a:t>
            </a:r>
            <a:r>
              <a:rPr lang="en-US" sz="1200" dirty="0"/>
              <a:t>start searching</a:t>
            </a:r>
            <a:r>
              <a:rPr lang="en-US" sz="1200" baseline="0" dirty="0"/>
              <a:t> for strategies on the </a:t>
            </a:r>
            <a:r>
              <a:rPr lang="en-US" sz="1200" dirty="0"/>
              <a:t>Community Guide .</a:t>
            </a:r>
            <a:r>
              <a:rPr lang="en-US" sz="1200" baseline="0" dirty="0"/>
              <a:t> We recommend that you take a look at the “summary of findings” first to see the breadth of the strategies for the particular topic. When you find a particular strategy that seems to fit, </a:t>
            </a:r>
            <a:r>
              <a:rPr lang="en-US" sz="1200" dirty="0"/>
              <a:t>click on the “RTIPS” examples (see the icon</a:t>
            </a:r>
            <a:r>
              <a:rPr lang="en-US" sz="1200" baseline="0" dirty="0"/>
              <a:t> in the slide) </a:t>
            </a:r>
            <a:r>
              <a:rPr lang="en-US" sz="1200" dirty="0"/>
              <a:t> to see a list of RTIPS programs using that particular strategy.</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200" dirty="0"/>
              <a:t>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a:t>For Some CG strategies however, like the provider-oriented strategies for increasing cancer screening, there is no direct link to a list of RTIPS programs yet. We recommend</a:t>
            </a:r>
            <a:r>
              <a:rPr lang="en-US" sz="1200" baseline="0" dirty="0"/>
              <a:t> that you </a:t>
            </a:r>
            <a:r>
              <a:rPr lang="en-US" sz="1200" dirty="0"/>
              <a:t>do a separate search on RTIPS website to identify candidate programs. </a:t>
            </a:r>
          </a:p>
          <a:p>
            <a:endParaRPr lang="en-US" dirty="0"/>
          </a:p>
        </p:txBody>
      </p:sp>
      <p:sp>
        <p:nvSpPr>
          <p:cNvPr id="5" name="Slide Number Placeholder 4"/>
          <p:cNvSpPr>
            <a:spLocks noGrp="1"/>
          </p:cNvSpPr>
          <p:nvPr>
            <p:ph type="sldNum" sz="quarter" idx="11"/>
          </p:nvPr>
        </p:nvSpPr>
        <p:spPr/>
        <p:txBody>
          <a:bodyPr/>
          <a:lstStyle/>
          <a:p>
            <a:fld id="{EB425539-E251-4053-9A4D-8F8D7FFF5CE1}" type="slidenum">
              <a:rPr lang="en-US" smtClean="0"/>
              <a:pPr/>
              <a:t>25</a:t>
            </a:fld>
            <a:endParaRPr lang="en-US" dirty="0"/>
          </a:p>
        </p:txBody>
      </p:sp>
    </p:spTree>
    <p:extLst>
      <p:ext uri="{BB962C8B-B14F-4D97-AF65-F5344CB8AC3E}">
        <p14:creationId xmlns:p14="http://schemas.microsoft.com/office/powerpoint/2010/main" val="25902726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1" baseline="0" dirty="0"/>
              <a:t>Facilitator may ask participants to reflect on what they have learned in this session before proceeding. </a:t>
            </a:r>
          </a:p>
          <a:p>
            <a:pPr marL="171450" indent="-171450">
              <a:buFont typeface="Arial" panose="020B0604020202020204" pitchFamily="34" charset="0"/>
              <a:buChar char="•"/>
            </a:pPr>
            <a:endParaRPr lang="en-US" i="1" dirty="0"/>
          </a:p>
          <a:p>
            <a:pPr marL="0" indent="0">
              <a:buFont typeface="Arial" panose="020B0604020202020204" pitchFamily="34" charset="0"/>
              <a:buNone/>
            </a:pPr>
            <a:r>
              <a:rPr lang="en-US" b="1" i="0" u="sng" dirty="0"/>
              <a:t>Talking</a:t>
            </a:r>
            <a:r>
              <a:rPr lang="en-US" b="1" i="0" u="sng" baseline="0" dirty="0"/>
              <a:t> Points:</a:t>
            </a:r>
          </a:p>
          <a:p>
            <a:pPr marL="0" indent="0">
              <a:buFont typeface="Arial" panose="020B0604020202020204" pitchFamily="34" charset="0"/>
              <a:buNone/>
            </a:pPr>
            <a:endParaRPr lang="en-US" b="1" i="0" u="sng" dirty="0"/>
          </a:p>
          <a:p>
            <a:pPr marL="171450" indent="-171450">
              <a:buFont typeface="Arial" panose="020B0604020202020204" pitchFamily="34" charset="0"/>
              <a:buChar char="•"/>
            </a:pPr>
            <a:r>
              <a:rPr lang="en-US" dirty="0"/>
              <a:t>Use </a:t>
            </a:r>
            <a:r>
              <a:rPr lang="en-US" baseline="0" dirty="0"/>
              <a:t>findings from the organizational priorities assess fit. </a:t>
            </a:r>
          </a:p>
          <a:p>
            <a:pPr marL="628650" lvl="1" indent="-171450">
              <a:buFont typeface="Arial" panose="020B0604020202020204" pitchFamily="34" charset="0"/>
              <a:buChar char="•"/>
            </a:pPr>
            <a:r>
              <a:rPr lang="en-US" baseline="0" dirty="0"/>
              <a:t>What have previous community assessments determined to be high need areas?</a:t>
            </a:r>
          </a:p>
          <a:p>
            <a:endParaRPr lang="en-US" baseline="0" dirty="0"/>
          </a:p>
          <a:p>
            <a:pPr marL="171450" indent="-171450">
              <a:buFont typeface="Arial" panose="020B0604020202020204" pitchFamily="34" charset="0"/>
              <a:buChar char="•"/>
            </a:pPr>
            <a:r>
              <a:rPr lang="en-US" dirty="0"/>
              <a:t>Use these types of criteria to help you select programs.</a:t>
            </a:r>
          </a:p>
          <a:p>
            <a:endParaRPr lang="en-US" dirty="0"/>
          </a:p>
          <a:p>
            <a:pPr marL="171450" indent="-171450">
              <a:buFont typeface="Arial" panose="020B0604020202020204" pitchFamily="34" charset="0"/>
              <a:buChar char="•"/>
            </a:pPr>
            <a:r>
              <a:rPr lang="en-US" baseline="0"/>
              <a:t>Select </a:t>
            </a:r>
            <a:r>
              <a:rPr lang="en-US" baseline="0" smtClean="0"/>
              <a:t>EBI </a:t>
            </a:r>
            <a:r>
              <a:rPr lang="en-US" baseline="0" dirty="0"/>
              <a:t>with</a:t>
            </a:r>
            <a:r>
              <a:rPr lang="en-US" dirty="0"/>
              <a:t> a stronger evidence base</a:t>
            </a:r>
            <a:endParaRPr lang="en-US" baseline="0" dirty="0"/>
          </a:p>
          <a:p>
            <a:endParaRPr lang="en-US"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Consider not only demographic characteristics of your population, but also social and cultural factors that influence their behaviors or the environment.</a:t>
            </a:r>
          </a:p>
          <a:p>
            <a:endParaRPr lang="en-US" dirty="0"/>
          </a:p>
        </p:txBody>
      </p:sp>
      <p:sp>
        <p:nvSpPr>
          <p:cNvPr id="5" name="Slide Number Placeholder 4"/>
          <p:cNvSpPr>
            <a:spLocks noGrp="1"/>
          </p:cNvSpPr>
          <p:nvPr>
            <p:ph type="sldNum" sz="quarter" idx="11"/>
          </p:nvPr>
        </p:nvSpPr>
        <p:spPr/>
        <p:txBody>
          <a:bodyPr/>
          <a:lstStyle/>
          <a:p>
            <a:fld id="{EB425539-E251-4053-9A4D-8F8D7FFF5CE1}" type="slidenum">
              <a:rPr lang="en-US" smtClean="0"/>
              <a:pPr/>
              <a:t>26</a:t>
            </a:fld>
            <a:endParaRPr lang="en-US" dirty="0"/>
          </a:p>
        </p:txBody>
      </p:sp>
    </p:spTree>
    <p:extLst>
      <p:ext uri="{BB962C8B-B14F-4D97-AF65-F5344CB8AC3E}">
        <p14:creationId xmlns:p14="http://schemas.microsoft.com/office/powerpoint/2010/main" val="37360823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27</a:t>
            </a:fld>
            <a:endParaRPr lang="en-US"/>
          </a:p>
        </p:txBody>
      </p:sp>
    </p:spTree>
    <p:extLst>
      <p:ext uri="{BB962C8B-B14F-4D97-AF65-F5344CB8AC3E}">
        <p14:creationId xmlns:p14="http://schemas.microsoft.com/office/powerpoint/2010/main" val="1509017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b="1" u="sng" baseline="0" dirty="0"/>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0" baseline="0" dirty="0"/>
              <a:t>With the different kinds of </a:t>
            </a:r>
            <a:r>
              <a:rPr lang="en-US" b="0" baseline="0" dirty="0" smtClean="0"/>
              <a:t>EBI </a:t>
            </a:r>
            <a:r>
              <a:rPr lang="en-US" b="0" baseline="0" dirty="0"/>
              <a:t>in mind, after this session, you will be able to:</a:t>
            </a:r>
          </a:p>
          <a:p>
            <a:endParaRPr lang="en-US" b="1" u="sng" dirty="0"/>
          </a:p>
          <a:p>
            <a:pPr marL="628650" lvl="1" indent="-171450">
              <a:buFont typeface="Arial" panose="020B0604020202020204" pitchFamily="34" charset="0"/>
              <a:buChar char="•"/>
            </a:pPr>
            <a:r>
              <a:rPr lang="en-US" b="0" u="none" dirty="0"/>
              <a:t>Describe</a:t>
            </a:r>
            <a:r>
              <a:rPr lang="en-US" b="0" u="none" baseline="0" dirty="0"/>
              <a:t> basic principles for selecting </a:t>
            </a:r>
            <a:r>
              <a:rPr lang="en-US" b="0" u="none" baseline="0" dirty="0" smtClean="0"/>
              <a:t>an intervention that </a:t>
            </a:r>
            <a:r>
              <a:rPr lang="en-US" b="0" u="none" baseline="0" dirty="0"/>
              <a:t>fits the organization and population</a:t>
            </a:r>
          </a:p>
          <a:p>
            <a:pPr marL="628650" lvl="1" indent="-171450">
              <a:buFont typeface="Arial" panose="020B0604020202020204" pitchFamily="34" charset="0"/>
              <a:buChar char="•"/>
            </a:pPr>
            <a:r>
              <a:rPr lang="en-US" b="0" u="none" baseline="0" dirty="0"/>
              <a:t>Assess the fit between </a:t>
            </a:r>
            <a:r>
              <a:rPr lang="en-US" b="0" u="none" baseline="0" dirty="0" smtClean="0"/>
              <a:t>interventions </a:t>
            </a:r>
            <a:r>
              <a:rPr lang="en-US" b="0" u="none" baseline="0" dirty="0"/>
              <a:t>and the organization and population</a:t>
            </a:r>
          </a:p>
          <a:p>
            <a:pPr marL="628650" lvl="1" indent="-171450">
              <a:buFont typeface="Arial" panose="020B0604020202020204" pitchFamily="34" charset="0"/>
              <a:buChar char="•"/>
            </a:pPr>
            <a:r>
              <a:rPr lang="en-US" b="0" u="none" baseline="0" dirty="0"/>
              <a:t>Select an </a:t>
            </a:r>
            <a:r>
              <a:rPr lang="en-US" b="0" u="none" baseline="0" dirty="0" smtClean="0"/>
              <a:t>intervention </a:t>
            </a:r>
            <a:r>
              <a:rPr lang="en-US" b="0" u="none" baseline="0" dirty="0"/>
              <a:t>that fits the organization and population</a:t>
            </a:r>
            <a:endParaRPr lang="en-US" b="0" u="none"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3</a:t>
            </a:fld>
            <a:endParaRPr lang="en-US" dirty="0"/>
          </a:p>
        </p:txBody>
      </p:sp>
    </p:spTree>
    <p:extLst>
      <p:ext uri="{BB962C8B-B14F-4D97-AF65-F5344CB8AC3E}">
        <p14:creationId xmlns:p14="http://schemas.microsoft.com/office/powerpoint/2010/main" val="442445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xfrm>
            <a:off x="4027735" y="8989748"/>
            <a:ext cx="3080032" cy="47289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4715">
              <a:spcBef>
                <a:spcPct val="30000"/>
              </a:spcBef>
              <a:defRPr sz="1200">
                <a:solidFill>
                  <a:schemeClr val="tx1"/>
                </a:solidFill>
                <a:latin typeface="Calibri" panose="020F0502020204030204" pitchFamily="34" charset="0"/>
                <a:ea typeface="MS PGothic" panose="020B0600070205080204" pitchFamily="34" charset="-128"/>
              </a:defRPr>
            </a:lvl1pPr>
            <a:lvl2pPr marL="729566" indent="-279856" defTabSz="944715">
              <a:spcBef>
                <a:spcPct val="30000"/>
              </a:spcBef>
              <a:defRPr sz="1200">
                <a:solidFill>
                  <a:schemeClr val="tx1"/>
                </a:solidFill>
                <a:latin typeface="Calibri" panose="020F0502020204030204" pitchFamily="34" charset="0"/>
                <a:ea typeface="MS PGothic" panose="020B0600070205080204" pitchFamily="34" charset="-128"/>
              </a:defRPr>
            </a:lvl2pPr>
            <a:lvl3pPr marL="1122658" indent="-223237" defTabSz="944715">
              <a:spcBef>
                <a:spcPct val="30000"/>
              </a:spcBef>
              <a:defRPr sz="1200">
                <a:solidFill>
                  <a:schemeClr val="tx1"/>
                </a:solidFill>
                <a:latin typeface="Calibri" panose="020F0502020204030204" pitchFamily="34" charset="0"/>
                <a:ea typeface="MS PGothic" panose="020B0600070205080204" pitchFamily="34" charset="-128"/>
              </a:defRPr>
            </a:lvl3pPr>
            <a:lvl4pPr marL="1572368" indent="-223237" defTabSz="944715">
              <a:spcBef>
                <a:spcPct val="30000"/>
              </a:spcBef>
              <a:defRPr sz="1200">
                <a:solidFill>
                  <a:schemeClr val="tx1"/>
                </a:solidFill>
                <a:latin typeface="Calibri" panose="020F0502020204030204" pitchFamily="34" charset="0"/>
                <a:ea typeface="MS PGothic" panose="020B0600070205080204" pitchFamily="34" charset="-128"/>
              </a:defRPr>
            </a:lvl4pPr>
            <a:lvl5pPr marL="2022078" indent="-223237" defTabSz="944715">
              <a:spcBef>
                <a:spcPct val="30000"/>
              </a:spcBef>
              <a:defRPr sz="1200">
                <a:solidFill>
                  <a:schemeClr val="tx1"/>
                </a:solidFill>
                <a:latin typeface="Calibri" panose="020F0502020204030204" pitchFamily="34" charset="0"/>
                <a:ea typeface="MS PGothic" panose="020B0600070205080204" pitchFamily="34" charset="-128"/>
              </a:defRPr>
            </a:lvl5pPr>
            <a:lvl6pPr marL="2487965" indent="-223237" defTabSz="94471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53852" indent="-223237" defTabSz="94471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19739" indent="-223237" defTabSz="94471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5625" indent="-223237" defTabSz="944715"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5F774C44-4B8D-48F1-A8FF-B715B9DEDA39}" type="slidenum">
              <a:rPr lang="en-US" altLang="en-US" smtClean="0">
                <a:solidFill>
                  <a:srgbClr val="000000"/>
                </a:solidFill>
                <a:latin typeface="Arial" panose="020B0604020202020204" pitchFamily="34" charset="0"/>
              </a:rPr>
              <a:pPr>
                <a:spcBef>
                  <a:spcPct val="0"/>
                </a:spcBef>
              </a:pPr>
              <a:t>4</a:t>
            </a:fld>
            <a:endParaRPr lang="en-US" altLang="en-US" dirty="0">
              <a:solidFill>
                <a:srgbClr val="000000"/>
              </a:solidFill>
              <a:latin typeface="Arial" panose="020B0604020202020204" pitchFamily="34" charset="0"/>
            </a:endParaRPr>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Rectangle 3"/>
          <p:cNvSpPr>
            <a:spLocks noGrp="1" noChangeArrowheads="1"/>
          </p:cNvSpPr>
          <p:nvPr>
            <p:ph type="body" idx="1"/>
          </p:nvPr>
        </p:nvSpPr>
        <p:spPr>
          <a:xfrm>
            <a:off x="710776" y="4494874"/>
            <a:ext cx="5687837" cy="4260850"/>
          </a:xfrm>
          <a:ln/>
        </p:spPr>
        <p:txBody>
          <a:bodyPr>
            <a:normAutofit/>
          </a:bodyPr>
          <a:lstStyle/>
          <a:p>
            <a:pPr marL="0" marR="0" indent="0" algn="l" defTabSz="914400" rtl="0" eaLnBrk="1" fontAlgn="auto" latinLnBrk="0" hangingPunct="1">
              <a:lnSpc>
                <a:spcPct val="100000"/>
              </a:lnSpc>
              <a:spcBef>
                <a:spcPts val="0"/>
              </a:spcBef>
              <a:spcAft>
                <a:spcPts val="1247"/>
              </a:spcAft>
              <a:buClrTx/>
              <a:buSzTx/>
              <a:buFont typeface="Arial" panose="020B0604020202020204" pitchFamily="34" charset="0"/>
              <a:buNone/>
              <a:tabLst>
                <a:tab pos="826449" algn="l"/>
              </a:tabLst>
              <a:defRPr/>
            </a:pPr>
            <a:r>
              <a:rPr lang="en-US" sz="1200" b="1" u="sng" kern="1200" dirty="0">
                <a:solidFill>
                  <a:schemeClr val="tx1"/>
                </a:solidFill>
                <a:latin typeface="+mn-lt"/>
                <a:ea typeface="+mn-ea"/>
                <a:cs typeface="+mn-cs"/>
              </a:rPr>
              <a:t>Talking Points:</a:t>
            </a:r>
          </a:p>
          <a:p>
            <a:pPr marL="0" indent="0">
              <a:spcAft>
                <a:spcPts val="1247"/>
              </a:spcAft>
              <a:buFont typeface="Arial" panose="020B0604020202020204" pitchFamily="34" charset="0"/>
              <a:buNone/>
              <a:tabLst>
                <a:tab pos="826449" algn="l"/>
              </a:tabLst>
              <a:defRPr/>
            </a:pPr>
            <a:endParaRPr lang="en-US" dirty="0"/>
          </a:p>
          <a:p>
            <a:pPr marL="0" indent="0">
              <a:spcAft>
                <a:spcPts val="1247"/>
              </a:spcAft>
              <a:buFont typeface="Arial" panose="020B0604020202020204" pitchFamily="34" charset="0"/>
              <a:buNone/>
              <a:tabLst>
                <a:tab pos="826449" algn="l"/>
              </a:tabLst>
              <a:defRPr/>
            </a:pPr>
            <a:r>
              <a:rPr lang="en-US" dirty="0"/>
              <a:t>The selection process entails three major steps, which include </a:t>
            </a:r>
          </a:p>
          <a:p>
            <a:pPr>
              <a:spcAft>
                <a:spcPts val="1247"/>
              </a:spcAft>
              <a:tabLst>
                <a:tab pos="826449" algn="l"/>
              </a:tabLst>
              <a:defRPr/>
            </a:pPr>
            <a:r>
              <a:rPr lang="en-US" dirty="0"/>
              <a:t>	1) Reviewing information about different Evidence-based </a:t>
            </a:r>
            <a:r>
              <a:rPr lang="en-US" dirty="0" smtClean="0"/>
              <a:t>interventions</a:t>
            </a:r>
            <a:endParaRPr lang="en-US" dirty="0"/>
          </a:p>
          <a:p>
            <a:pPr>
              <a:spcAft>
                <a:spcPts val="1247"/>
              </a:spcAft>
              <a:tabLst>
                <a:tab pos="826449" algn="l"/>
              </a:tabLst>
              <a:defRPr/>
            </a:pPr>
            <a:r>
              <a:rPr lang="en-US" dirty="0"/>
              <a:t>	2) Assessing fit</a:t>
            </a:r>
          </a:p>
          <a:p>
            <a:pPr lvl="1">
              <a:spcAft>
                <a:spcPts val="1247"/>
              </a:spcAft>
              <a:tabLst>
                <a:tab pos="826449" algn="l"/>
              </a:tabLst>
              <a:defRPr/>
            </a:pPr>
            <a:r>
              <a:rPr lang="en-US" dirty="0"/>
              <a:t>	3) Selecting based on fit and strength</a:t>
            </a:r>
            <a:r>
              <a:rPr lang="en-US" baseline="0" dirty="0"/>
              <a:t> of evidence. </a:t>
            </a:r>
            <a:endParaRPr lang="en-US" dirty="0"/>
          </a:p>
          <a:p>
            <a:pPr marL="0" indent="0">
              <a:spcAft>
                <a:spcPts val="1247"/>
              </a:spcAft>
              <a:buFont typeface="Arial" panose="020B0604020202020204" pitchFamily="34" charset="0"/>
              <a:buNone/>
              <a:tabLst>
                <a:tab pos="826449" algn="l"/>
              </a:tabLst>
              <a:defRPr/>
            </a:pPr>
            <a:endParaRPr lang="en-US" dirty="0"/>
          </a:p>
          <a:p>
            <a:pPr marL="0" indent="0">
              <a:spcAft>
                <a:spcPts val="1247"/>
              </a:spcAft>
              <a:buFont typeface="Arial" panose="020B0604020202020204" pitchFamily="34" charset="0"/>
              <a:buNone/>
              <a:tabLst>
                <a:tab pos="826449" algn="l"/>
              </a:tabLst>
              <a:defRPr/>
            </a:pPr>
            <a:r>
              <a:rPr lang="en-US" dirty="0"/>
              <a:t>We will introduce in more detail what materials and input are needed for each step. </a:t>
            </a:r>
          </a:p>
          <a:p>
            <a:pPr>
              <a:defRPr/>
            </a:pPr>
            <a:endParaRPr lang="en-US" dirty="0"/>
          </a:p>
          <a:p>
            <a:pPr>
              <a:defRPr/>
            </a:pPr>
            <a:r>
              <a:rPr lang="en-US" dirty="0"/>
              <a:t>We have a tool (</a:t>
            </a:r>
            <a:r>
              <a:rPr lang="en-US" dirty="0" smtClean="0"/>
              <a:t>HANDOUT) </a:t>
            </a:r>
            <a:r>
              <a:rPr lang="en-US" dirty="0"/>
              <a:t>to help guide you through the</a:t>
            </a:r>
            <a:r>
              <a:rPr lang="en-US" baseline="0" dirty="0"/>
              <a:t> process. </a:t>
            </a:r>
            <a:endParaRPr lang="en-US" dirty="0"/>
          </a:p>
        </p:txBody>
      </p:sp>
    </p:spTree>
    <p:extLst>
      <p:ext uri="{BB962C8B-B14F-4D97-AF65-F5344CB8AC3E}">
        <p14:creationId xmlns:p14="http://schemas.microsoft.com/office/powerpoint/2010/main" val="30079064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a:t>
            </a:r>
            <a:r>
              <a:rPr lang="en-US" b="1" u="sng" baseline="0" dirty="0"/>
              <a:t> Points</a:t>
            </a:r>
            <a:r>
              <a:rPr lang="en-US" b="1" u="sng" baseline="0" dirty="0" smtClean="0"/>
              <a:t>:</a:t>
            </a:r>
          </a:p>
          <a:p>
            <a:endParaRPr lang="en-US" b="0" u="none" baseline="0" dirty="0" smtClean="0"/>
          </a:p>
          <a:p>
            <a:r>
              <a:rPr lang="en-US" b="0" u="none" baseline="0" dirty="0" smtClean="0"/>
              <a:t>Begin to collect information about EBIs that address your health goal. The websites reviewed in Session 3 are one source of information. Initially you will want to pull general information and then, as you narrow down your choices, you will want to pull more detailed information to assess fit. More detailed information may be gotten by looking at the resources websites are disseminating with the EBI or by pulling journal articles about the EBI.</a:t>
            </a:r>
            <a:endParaRPr lang="en-US" b="0" u="none" dirty="0"/>
          </a:p>
          <a:p>
            <a:endParaRPr lang="en-US" dirty="0"/>
          </a:p>
          <a:p>
            <a:pPr marL="628650" lvl="1" indent="-171450">
              <a:buFont typeface="Arial" pitchFamily="34" charset="0"/>
              <a:buChar char="•"/>
            </a:pPr>
            <a:r>
              <a:rPr lang="en-US" baseline="0" dirty="0" smtClean="0"/>
              <a:t> </a:t>
            </a:r>
            <a:endParaRPr lang="en-US" baseline="0" dirty="0"/>
          </a:p>
        </p:txBody>
      </p:sp>
      <p:sp>
        <p:nvSpPr>
          <p:cNvPr id="4" name="Slide Number Placeholder 3"/>
          <p:cNvSpPr>
            <a:spLocks noGrp="1"/>
          </p:cNvSpPr>
          <p:nvPr>
            <p:ph type="sldNum" sz="quarter" idx="10"/>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2534742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first step in assessing fit, involves going back to your assessment findings and the determinants and behavioral and environmental factors that are contributing to your problem and which you want to target.</a:t>
            </a:r>
          </a:p>
        </p:txBody>
      </p:sp>
      <p:sp>
        <p:nvSpPr>
          <p:cNvPr id="4" name="Slide Number Placeholder 3"/>
          <p:cNvSpPr>
            <a:spLocks noGrp="1"/>
          </p:cNvSpPr>
          <p:nvPr>
            <p:ph type="sldNum" sz="quarter" idx="10"/>
          </p:nvPr>
        </p:nvSpPr>
        <p:spPr/>
        <p:txBody>
          <a:bodyPr/>
          <a:lstStyle/>
          <a:p>
            <a:fld id="{A6F01058-CDAA-4A44-B3EA-64C14B42C82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882427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1" u="sng" dirty="0"/>
              <a:t>Talking</a:t>
            </a:r>
            <a:r>
              <a:rPr lang="en-US" b="1" u="sng" baseline="0" dirty="0"/>
              <a:t> Points:</a:t>
            </a:r>
            <a:endParaRPr lang="en-US" b="1" u="sng" dirty="0"/>
          </a:p>
          <a:p>
            <a:pPr defTabSz="914171">
              <a:defRPr/>
            </a:pPr>
            <a:endParaRPr lang="en-US" dirty="0"/>
          </a:p>
          <a:p>
            <a:pPr marL="0" indent="0" defTabSz="914171">
              <a:buFont typeface="Arial" panose="020B0604020202020204" pitchFamily="34" charset="0"/>
              <a:buNone/>
              <a:defRPr/>
            </a:pPr>
            <a:endParaRPr lang="en-US" baseline="0" dirty="0"/>
          </a:p>
          <a:p>
            <a:pPr marL="171450" indent="-171450" defTabSz="914171">
              <a:buFont typeface="Arial" panose="020B0604020202020204" pitchFamily="34" charset="0"/>
              <a:buChar char="•"/>
              <a:defRPr/>
            </a:pPr>
            <a:r>
              <a:rPr lang="en-US" baseline="0" dirty="0"/>
              <a:t>Comparing which </a:t>
            </a:r>
            <a:r>
              <a:rPr lang="en-US" baseline="0" dirty="0" smtClean="0"/>
              <a:t>EBI </a:t>
            </a:r>
            <a:r>
              <a:rPr lang="en-US" baseline="0" dirty="0"/>
              <a:t>match assessment findings is a practical tactic because it’s easy to weed out </a:t>
            </a:r>
            <a:r>
              <a:rPr lang="en-US" baseline="0" dirty="0" smtClean="0"/>
              <a:t>EBI </a:t>
            </a:r>
            <a:r>
              <a:rPr lang="en-US" baseline="0" dirty="0"/>
              <a:t>that do not fit well.</a:t>
            </a:r>
          </a:p>
          <a:p>
            <a:pPr marL="0" indent="0" defTabSz="914171">
              <a:buFont typeface="Arial" panose="020B0604020202020204" pitchFamily="34" charset="0"/>
              <a:buNone/>
              <a:defRPr/>
            </a:pPr>
            <a:endParaRPr lang="en-US" baseline="0" dirty="0"/>
          </a:p>
          <a:p>
            <a:pPr marL="171450" indent="-171450" defTabSz="914171">
              <a:buFont typeface="Arial" panose="020B0604020202020204" pitchFamily="34" charset="0"/>
              <a:buChar char="•"/>
              <a:defRPr/>
            </a:pPr>
            <a:r>
              <a:rPr lang="en-US" baseline="0" dirty="0"/>
              <a:t>You can match an </a:t>
            </a:r>
            <a:r>
              <a:rPr lang="en-US" baseline="0" dirty="0" smtClean="0"/>
              <a:t>EBI </a:t>
            </a:r>
            <a:r>
              <a:rPr lang="en-US" baseline="0" dirty="0"/>
              <a:t>to some of the areas listed here such as your health goals or </a:t>
            </a:r>
            <a:r>
              <a:rPr lang="en-US" baseline="0" dirty="0" smtClean="0"/>
              <a:t>behavioral or environmental factors. </a:t>
            </a:r>
            <a:endParaRPr lang="en-US" baseline="0" dirty="0"/>
          </a:p>
          <a:p>
            <a:pPr marL="0" indent="0" defTabSz="914171">
              <a:buFont typeface="Arial" panose="020B0604020202020204" pitchFamily="34" charset="0"/>
              <a:buNone/>
              <a:defRPr/>
            </a:pPr>
            <a:endParaRPr lang="en-US" baseline="0" dirty="0"/>
          </a:p>
          <a:p>
            <a:pPr marL="285679" indent="-285679">
              <a:buFontTx/>
              <a:buChar char="-"/>
            </a:pPr>
            <a:endParaRPr lang="en-US" baseline="0" dirty="0"/>
          </a:p>
          <a:p>
            <a:endParaRPr lang="en-US" baseline="0" dirty="0"/>
          </a:p>
          <a:p>
            <a:endParaRPr lang="en-US" baseline="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67658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1" u="sng" dirty="0"/>
              <a:t>Talking</a:t>
            </a:r>
            <a:r>
              <a:rPr lang="en-US" b="1" u="sng" baseline="0" dirty="0"/>
              <a:t> Points:</a:t>
            </a:r>
            <a:endParaRPr lang="en-US" b="1" u="sng" dirty="0"/>
          </a:p>
          <a:p>
            <a:pPr defTabSz="914171">
              <a:defRPr/>
            </a:pPr>
            <a:endParaRPr lang="en-US" dirty="0"/>
          </a:p>
          <a:p>
            <a:pPr marL="171450" indent="-171450" defTabSz="914171">
              <a:buFont typeface="Arial" panose="020B0604020202020204" pitchFamily="34" charset="0"/>
              <a:buChar char="•"/>
              <a:defRPr/>
            </a:pPr>
            <a:r>
              <a:rPr lang="en-US" dirty="0"/>
              <a:t>For basic fit, </a:t>
            </a:r>
            <a:r>
              <a:rPr lang="en-US" dirty="0" smtClean="0"/>
              <a:t>start</a:t>
            </a:r>
            <a:r>
              <a:rPr lang="en-US" baseline="0" dirty="0" smtClean="0"/>
              <a:t> with the health goal. In this example you would be looking for EBIs that successfully increased colorectal cancer screening rates.</a:t>
            </a:r>
            <a:endParaRPr lang="en-US" baseline="0" dirty="0"/>
          </a:p>
          <a:p>
            <a:endParaRPr lang="en-US" baseline="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709410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171">
              <a:defRPr/>
            </a:pPr>
            <a:r>
              <a:rPr lang="en-US" b="1" u="sng" dirty="0"/>
              <a:t>Talking</a:t>
            </a:r>
            <a:r>
              <a:rPr lang="en-US" b="1" u="sng" baseline="0" dirty="0"/>
              <a:t> Points:</a:t>
            </a:r>
            <a:endParaRPr lang="en-US" b="1" u="sng" dirty="0"/>
          </a:p>
          <a:p>
            <a:pPr defTabSz="914171">
              <a:defRPr/>
            </a:pPr>
            <a:endParaRPr lang="en-US" dirty="0"/>
          </a:p>
          <a:p>
            <a:pPr marL="171450" indent="-171450">
              <a:buFont typeface="Arial" panose="020B0604020202020204" pitchFamily="34" charset="0"/>
              <a:buChar char="•"/>
            </a:pPr>
            <a:r>
              <a:rPr lang="en-US" dirty="0" smtClean="0"/>
              <a:t>From</a:t>
            </a:r>
            <a:r>
              <a:rPr lang="en-US" baseline="0" dirty="0" smtClean="0"/>
              <a:t> within the pool of EBIs that successfully increased colorectal cancer screening rates you then would look for those that addressed the specific behavioral objectives identified during your assessment process.  You might look for EBI that targeted change at the level of both patients and providers.</a:t>
            </a:r>
            <a:endParaRPr lang="en-US" dirty="0"/>
          </a:p>
          <a:p>
            <a:pPr marL="285679" indent="-285679">
              <a:buFontTx/>
              <a:buChar char="-"/>
            </a:pPr>
            <a:endParaRPr lang="en-US" baseline="0" dirty="0"/>
          </a:p>
          <a:p>
            <a:endParaRPr lang="en-US" baseline="0" dirty="0"/>
          </a:p>
          <a:p>
            <a:endParaRPr lang="en-US" baseline="0" dirty="0"/>
          </a:p>
        </p:txBody>
      </p:sp>
      <p:sp>
        <p:nvSpPr>
          <p:cNvPr id="5" name="Slide Number Placeholder 4"/>
          <p:cNvSpPr>
            <a:spLocks noGrp="1"/>
          </p:cNvSpPr>
          <p:nvPr>
            <p:ph type="sldNum" sz="quarter" idx="11"/>
          </p:nvPr>
        </p:nvSpPr>
        <p:spPr>
          <a:xfrm>
            <a:off x="3939470" y="8842037"/>
            <a:ext cx="3013764" cy="465455"/>
          </a:xfrm>
          <a:prstGeom prst="rect">
            <a:avLst/>
          </a:prstGeom>
        </p:spPr>
        <p:txBody>
          <a:bodyPr/>
          <a:lstStyle/>
          <a:p>
            <a:fld id="{EB425539-E251-4053-9A4D-8F8D7FFF5CE1}"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829909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Master" Target="../slideMasters/slideMaster2.xml"/><Relationship Id="rId3" Type="http://schemas.openxmlformats.org/officeDocument/2006/relationships/image" Target="../media/image2.gif"/></Relationships>
</file>

<file path=ppt/slideLayouts/_rels/slideLayout16.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Master" Target="../slideMasters/slideMaster2.xml"/><Relationship Id="rId3" Type="http://schemas.openxmlformats.org/officeDocument/2006/relationships/image" Target="../media/image2.gif"/></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 Id="rId3"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2.xml"/><Relationship Id="rId3" Type="http://schemas.openxmlformats.org/officeDocument/2006/relationships/image" Target="../media/image4.gif"/></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3">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ctr">
              <a:spcAft>
                <a:spcPts val="0"/>
              </a:spcAft>
              <a:buNone/>
              <a:defRPr sz="4000" b="1"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ctr">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Tree>
    <p:custDataLst>
      <p:tags r:id="rId1"/>
    </p:custDataLst>
    <p:extLst>
      <p:ext uri="{BB962C8B-B14F-4D97-AF65-F5344CB8AC3E}">
        <p14:creationId xmlns:p14="http://schemas.microsoft.com/office/powerpoint/2010/main" val="13798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76431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ustDataLst>
      <p:tags r:id="rId1"/>
    </p:custDataLst>
    <p:extLst>
      <p:ext uri="{BB962C8B-B14F-4D97-AF65-F5344CB8AC3E}">
        <p14:creationId xmlns:p14="http://schemas.microsoft.com/office/powerpoint/2010/main" val="324081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ustDataLst>
      <p:tags r:id="rId1"/>
    </p:custDataLst>
    <p:extLst>
      <p:ext uri="{BB962C8B-B14F-4D97-AF65-F5344CB8AC3E}">
        <p14:creationId xmlns:p14="http://schemas.microsoft.com/office/powerpoint/2010/main" val="1247703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903477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60053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nside slide">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0" y="331787"/>
            <a:ext cx="8763000" cy="963613"/>
          </a:xfrm>
        </p:spPr>
        <p:txBody>
          <a:bodyPr wrap="square" anchor="ctr">
            <a:normAutofit/>
          </a:bodyPr>
          <a:lstStyle>
            <a:lvl1pPr marL="0" indent="0" algn="ctr">
              <a:spcAft>
                <a:spcPts val="0"/>
              </a:spcAft>
              <a:buNone/>
              <a:defRPr sz="3800" b="0" i="0" baseline="0">
                <a:solidFill>
                  <a:schemeClr val="bg1"/>
                </a:solidFill>
                <a:latin typeface="Georgia"/>
                <a:cs typeface="Georgia"/>
              </a:defRPr>
            </a:lvl1pPr>
          </a:lstStyle>
          <a:p>
            <a:pPr lvl="0"/>
            <a:r>
              <a:rPr lang="en-US" dirty="0"/>
              <a:t>Interior slide - 38 point Georgia Regular</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579171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686800" cy="1139825"/>
          </a:xfrm>
        </p:spPr>
        <p:txBody>
          <a:bodyPr>
            <a:normAutofit/>
          </a:bodyPr>
          <a:lstStyle>
            <a:lvl1pPr>
              <a:defRPr sz="3800">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sz="half" idx="1"/>
          </p:nvPr>
        </p:nvSpPr>
        <p:spPr>
          <a:xfrm>
            <a:off x="457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1580579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slide">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p:cNvSpPr txBox="1">
            <a:spLocks/>
          </p:cNvSpPr>
          <p:nvPr userDrawn="1"/>
        </p:nvSpPr>
        <p:spPr>
          <a:xfrm>
            <a:off x="0" y="274638"/>
            <a:ext cx="8763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800" b="0" i="0" u="none" strike="noStrike" kern="1200" cap="none" spc="0" normalizeH="0" baseline="0" noProof="0" dirty="0">
                <a:ln>
                  <a:noFill/>
                </a:ln>
                <a:solidFill>
                  <a:schemeClr val="bg1"/>
                </a:solidFill>
                <a:effectLst/>
                <a:uLnTx/>
                <a:uFillTx/>
                <a:latin typeface="Georgia" panose="02040502050405020303" pitchFamily="18" charset="0"/>
                <a:ea typeface="+mj-ea"/>
                <a:cs typeface="+mj-cs"/>
              </a:rPr>
              <a:t>Click to edit Master title style</a:t>
            </a:r>
          </a:p>
        </p:txBody>
      </p:sp>
      <p:sp>
        <p:nvSpPr>
          <p:cNvPr id="8" name="Text Placeholder 2"/>
          <p:cNvSpPr txBox="1">
            <a:spLocks/>
          </p:cNvSpPr>
          <p:nvPr userDrawn="1"/>
        </p:nvSpPr>
        <p:spPr>
          <a:xfrm>
            <a:off x="457200" y="1600200"/>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6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Fifth level</a:t>
            </a:r>
          </a:p>
        </p:txBody>
      </p:sp>
    </p:spTree>
    <p:custDataLst>
      <p:tags r:id="rId1"/>
    </p:custDataLst>
    <p:extLst>
      <p:ext uri="{BB962C8B-B14F-4D97-AF65-F5344CB8AC3E}">
        <p14:creationId xmlns:p14="http://schemas.microsoft.com/office/powerpoint/2010/main" val="149431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inimal footer graphic">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924609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2121759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76265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ustDataLst>
      <p:tags r:id="rId1"/>
    </p:custDataLst>
    <p:extLst>
      <p:ext uri="{BB962C8B-B14F-4D97-AF65-F5344CB8AC3E}">
        <p14:creationId xmlns:p14="http://schemas.microsoft.com/office/powerpoint/2010/main" val="898850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525868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34188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763000" cy="1096962"/>
          </a:xfrm>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Tree>
    <p:custDataLst>
      <p:tags r:id="rId1"/>
    </p:custDataLst>
    <p:extLst>
      <p:ext uri="{BB962C8B-B14F-4D97-AF65-F5344CB8AC3E}">
        <p14:creationId xmlns:p14="http://schemas.microsoft.com/office/powerpoint/2010/main" val="243834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tags" Target="../tags/tag2.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4.xml"/><Relationship Id="rId12" Type="http://schemas.openxmlformats.org/officeDocument/2006/relationships/slideLayout" Target="../slideLayouts/slideLayout15.xml"/><Relationship Id="rId13" Type="http://schemas.openxmlformats.org/officeDocument/2006/relationships/slideLayout" Target="../slideLayouts/slideLayout16.xml"/><Relationship Id="rId14" Type="http://schemas.openxmlformats.org/officeDocument/2006/relationships/theme" Target="../theme/theme2.xml"/><Relationship Id="rId15" Type="http://schemas.openxmlformats.org/officeDocument/2006/relationships/tags" Target="../tags/tag6.xml"/><Relationship Id="rId16" Type="http://schemas.openxmlformats.org/officeDocument/2006/relationships/image" Target="../media/image2.gif"/><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 Id="rId9" Type="http://schemas.openxmlformats.org/officeDocument/2006/relationships/slideLayout" Target="../slideLayouts/slideLayout12.xml"/><Relationship Id="rId10"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5"/>
    </p:custDataLst>
    <p:extLst>
      <p:ext uri="{BB962C8B-B14F-4D97-AF65-F5344CB8AC3E}">
        <p14:creationId xmlns:p14="http://schemas.microsoft.com/office/powerpoint/2010/main" val="1914999153"/>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4572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5"/>
    </p:custDataLst>
    <p:extLst>
      <p:ext uri="{BB962C8B-B14F-4D97-AF65-F5344CB8AC3E}">
        <p14:creationId xmlns:p14="http://schemas.microsoft.com/office/powerpoint/2010/main" val="1408338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jpeg"/><Relationship Id="rId1" Type="http://schemas.openxmlformats.org/officeDocument/2006/relationships/tags" Target="../tags/tag20.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9.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9.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9.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tags" Target="../tags/tag31.xml"/><Relationship Id="rId2" Type="http://schemas.openxmlformats.org/officeDocument/2006/relationships/slideLayout" Target="../slideLayouts/slideLayout5.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8.png"/><Relationship Id="rId1" Type="http://schemas.openxmlformats.org/officeDocument/2006/relationships/tags" Target="../tags/tag32.xml"/><Relationship Id="rId2"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5.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image" Target="../media/image9.png"/><Relationship Id="rId1" Type="http://schemas.openxmlformats.org/officeDocument/2006/relationships/tags" Target="../tags/tag34.xml"/><Relationship Id="rId2"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tags" Target="../tags/tag35.xml"/><Relationship Id="rId2" Type="http://schemas.openxmlformats.org/officeDocument/2006/relationships/slideLayout" Target="../slideLayouts/slideLayout15.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5.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15.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tags" Target="../tags/tag37.xml"/><Relationship Id="rId2"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hyperlink" Target="http://re-aim.org/" TargetMode="External"/><Relationship Id="rId1" Type="http://schemas.openxmlformats.org/officeDocument/2006/relationships/tags" Target="../tags/tag38.xml"/><Relationship Id="rId2"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tags" Target="../tags/tag39.xml"/><Relationship Id="rId2"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tags" Target="../tags/tag40.xml"/><Relationship Id="rId2"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tags" Target="../tags/tag41.xml"/><Relationship Id="rId2" Type="http://schemas.openxmlformats.org/officeDocument/2006/relationships/slideLayout" Target="../slideLayouts/slideLayout5.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16.png"/><Relationship Id="rId1" Type="http://schemas.openxmlformats.org/officeDocument/2006/relationships/tags" Target="../tags/tag42.xml"/><Relationship Id="rId2"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tags" Target="../tags/tag43.xml"/><Relationship Id="rId2"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5.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ags" Target="../tags/tag23.xml"/><Relationship Id="rId2"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6.jpeg"/><Relationship Id="rId5" Type="http://schemas.openxmlformats.org/officeDocument/2006/relationships/image" Target="../media/image7.jpeg"/><Relationship Id="rId1" Type="http://schemas.openxmlformats.org/officeDocument/2006/relationships/tags" Target="../tags/tag24.xml"/><Relationship Id="rId2"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9.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9.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9.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470358" y="1143000"/>
            <a:ext cx="8229600" cy="1192213"/>
          </a:xfrm>
        </p:spPr>
        <p:txBody>
          <a:bodyPr>
            <a:noAutofit/>
          </a:bodyPr>
          <a:lstStyle/>
          <a:p>
            <a:pPr algn="l"/>
            <a:r>
              <a:rPr lang="en-US" sz="4400" b="1" dirty="0">
                <a:latin typeface="Arial" panose="020B0604020202020204" pitchFamily="34" charset="0"/>
                <a:cs typeface="Arial" panose="020B0604020202020204" pitchFamily="34" charset="0"/>
              </a:rPr>
              <a:t>Selecting </a:t>
            </a:r>
            <a:r>
              <a:rPr lang="en-US" sz="4400" dirty="0">
                <a:latin typeface="Arial" panose="020B0604020202020204" pitchFamily="34" charset="0"/>
                <a:cs typeface="Arial" panose="020B0604020202020204" pitchFamily="34" charset="0"/>
              </a:rPr>
              <a:t>an Evidence-based Intervention with the Best Fit</a:t>
            </a:r>
          </a:p>
        </p:txBody>
      </p:sp>
      <p:sp>
        <p:nvSpPr>
          <p:cNvPr id="4" name="Subtitle 3"/>
          <p:cNvSpPr>
            <a:spLocks noGrp="1"/>
          </p:cNvSpPr>
          <p:nvPr>
            <p:ph type="subTitle" idx="1"/>
          </p:nvPr>
        </p:nvSpPr>
        <p:spPr>
          <a:xfrm>
            <a:off x="3051266" y="5248274"/>
            <a:ext cx="3056965" cy="314325"/>
          </a:xfrm>
        </p:spPr>
        <p:txBody>
          <a:bodyPr>
            <a:normAutofit fontScale="92500"/>
          </a:bodyPr>
          <a:lstStyle/>
          <a:p>
            <a:r>
              <a:rPr lang="en-US" sz="1000" i="1" dirty="0">
                <a:solidFill>
                  <a:schemeClr val="bg1">
                    <a:lumMod val="50000"/>
                  </a:schemeClr>
                </a:solidFill>
              </a:rPr>
              <a:t>Image courtesy of </a:t>
            </a:r>
            <a:r>
              <a:rPr lang="en-US" sz="1000" i="1" dirty="0" err="1">
                <a:solidFill>
                  <a:schemeClr val="bg1">
                    <a:lumMod val="50000"/>
                  </a:schemeClr>
                </a:solidFill>
              </a:rPr>
              <a:t>Naypong</a:t>
            </a:r>
            <a:r>
              <a:rPr lang="en-US" sz="1000" i="1" dirty="0">
                <a:solidFill>
                  <a:schemeClr val="bg1">
                    <a:lumMod val="50000"/>
                  </a:schemeClr>
                </a:solidFill>
              </a:rPr>
              <a:t> at FreeDigitalPhotos.net</a:t>
            </a:r>
            <a:endParaRPr lang="en-US" sz="1000" dirty="0">
              <a:solidFill>
                <a:schemeClr val="bg1">
                  <a:lumMod val="50000"/>
                </a:schemeClr>
              </a:solidFill>
            </a:endParaRPr>
          </a:p>
        </p:txBody>
      </p:sp>
      <p:pic>
        <p:nvPicPr>
          <p:cNvPr id="3" name="Picture 2" descr="C:\Users\gdawson\Downloads\ID-10044476 (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2714624"/>
            <a:ext cx="3810000" cy="2533650"/>
          </a:xfrm>
          <a:prstGeom prst="rect">
            <a:avLst/>
          </a:prstGeom>
          <a:ln w="127000" cap="sq">
            <a:no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5" name="Rectangle 4"/>
          <p:cNvSpPr/>
          <p:nvPr/>
        </p:nvSpPr>
        <p:spPr bwMode="auto">
          <a:xfrm>
            <a:off x="1306512" y="6002568"/>
            <a:ext cx="75326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8" name="TextBox 7">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41401287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3200" y="1531755"/>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324600" y="2062511"/>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7" name="TextBox 6"/>
          <p:cNvSpPr txBox="1"/>
          <p:nvPr>
            <p:extLst/>
          </p:nvPr>
        </p:nvSpPr>
        <p:spPr>
          <a:xfrm>
            <a:off x="246068" y="1392621"/>
            <a:ext cx="4343400" cy="4801314"/>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smtClean="0">
                <a:solidFill>
                  <a:schemeClr val="tx1"/>
                </a:solidFill>
                <a:latin typeface="Arial" pitchFamily="34" charset="0"/>
                <a:cs typeface="Arial" pitchFamily="34" charset="0"/>
              </a:rPr>
              <a:t>Fit criteria</a:t>
            </a:r>
            <a:endParaRPr lang="en-US" sz="2400" u="sng" dirty="0">
              <a:solidFill>
                <a:schemeClr val="tx1"/>
              </a:solidFill>
              <a:latin typeface="Arial" pitchFamily="34" charset="0"/>
              <a:cs typeface="Arial" pitchFamily="34" charset="0"/>
            </a:endParaRPr>
          </a:p>
          <a:p>
            <a:pPr>
              <a:spcBef>
                <a:spcPts val="600"/>
              </a:spcBef>
              <a:spcAft>
                <a:spcPts val="1200"/>
              </a:spcAft>
            </a:pPr>
            <a:r>
              <a:rPr lang="en-US" sz="2400" dirty="0" smtClean="0">
                <a:solidFill>
                  <a:schemeClr val="tx1"/>
                </a:solidFill>
                <a:latin typeface="Arial" pitchFamily="34" charset="0"/>
                <a:cs typeface="Arial" pitchFamily="34" charset="0"/>
              </a:rPr>
              <a:t>Environmental objectives</a:t>
            </a:r>
          </a:p>
          <a:p>
            <a:pPr>
              <a:spcBef>
                <a:spcPts val="600"/>
              </a:spcBef>
              <a:spcAft>
                <a:spcPts val="1200"/>
              </a:spcAft>
            </a:pPr>
            <a:r>
              <a:rPr lang="en-US" sz="2400" i="1" dirty="0" smtClean="0">
                <a:solidFill>
                  <a:schemeClr val="tx1"/>
                </a:solidFill>
                <a:latin typeface="Arial" pitchFamily="34" charset="0"/>
                <a:cs typeface="Arial" pitchFamily="34" charset="0"/>
              </a:rPr>
              <a:t>Setting</a:t>
            </a:r>
          </a:p>
          <a:p>
            <a:pPr marL="344170" indent="-344170">
              <a:spcBef>
                <a:spcPts val="600"/>
              </a:spcBef>
              <a:spcAft>
                <a:spcPts val="1200"/>
              </a:spcAft>
              <a:buFont typeface="Wingdings" pitchFamily="2" charset="2"/>
              <a:buChar char="§"/>
            </a:pPr>
            <a:r>
              <a:rPr lang="en-US" sz="2400" dirty="0" err="1">
                <a:solidFill>
                  <a:schemeClr val="tx1"/>
                </a:solidFill>
                <a:latin typeface="Arial" pitchFamily="34" charset="0"/>
                <a:cs typeface="Arial" pitchFamily="34" charset="0"/>
              </a:rPr>
              <a:t>iFOBT</a:t>
            </a:r>
            <a:r>
              <a:rPr lang="en-US" sz="2400" dirty="0">
                <a:solidFill>
                  <a:schemeClr val="tx1"/>
                </a:solidFill>
                <a:latin typeface="Arial" pitchFamily="34" charset="0"/>
                <a:cs typeface="Arial" pitchFamily="34" charset="0"/>
              </a:rPr>
              <a:t>/FIT kits </a:t>
            </a:r>
            <a:r>
              <a:rPr lang="en-US" sz="2400" dirty="0" smtClean="0">
                <a:solidFill>
                  <a:schemeClr val="tx1"/>
                </a:solidFill>
                <a:latin typeface="Arial" pitchFamily="34" charset="0"/>
                <a:cs typeface="Arial" pitchFamily="34" charset="0"/>
              </a:rPr>
              <a:t>available</a:t>
            </a:r>
            <a:endParaRPr lang="en-US" sz="2400" dirty="0">
              <a:solidFill>
                <a:schemeClr val="tx1"/>
              </a:solidFill>
              <a:latin typeface="Arial" pitchFamily="34" charset="0"/>
              <a:cs typeface="Arial" pitchFamily="34" charset="0"/>
            </a:endParaRP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Convenient </a:t>
            </a:r>
            <a:r>
              <a:rPr lang="en-US" sz="2400" dirty="0">
                <a:solidFill>
                  <a:schemeClr val="tx1"/>
                </a:solidFill>
                <a:latin typeface="Arial" pitchFamily="34" charset="0"/>
                <a:cs typeface="Arial" pitchFamily="34" charset="0"/>
              </a:rPr>
              <a:t>hours and location</a:t>
            </a:r>
          </a:p>
          <a:p>
            <a:pPr>
              <a:spcBef>
                <a:spcPts val="600"/>
              </a:spcBef>
              <a:spcAft>
                <a:spcPts val="1200"/>
              </a:spcAft>
            </a:pPr>
            <a:r>
              <a:rPr lang="en-US" sz="2400" i="1" dirty="0" smtClean="0">
                <a:solidFill>
                  <a:schemeClr val="tx1"/>
                </a:solidFill>
                <a:latin typeface="Arial" pitchFamily="34" charset="0"/>
                <a:cs typeface="Arial" pitchFamily="34" charset="0"/>
              </a:rPr>
              <a:t>Community</a:t>
            </a: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GI providers available to do diagnostic tests</a:t>
            </a:r>
          </a:p>
        </p:txBody>
      </p:sp>
      <p:sp>
        <p:nvSpPr>
          <p:cNvPr id="4" name="Left-Right Arrow 3"/>
          <p:cNvSpPr/>
          <p:nvPr/>
        </p:nvSpPr>
        <p:spPr>
          <a:xfrm>
            <a:off x="4589468" y="3276600"/>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597935" y="2807178"/>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121312" y="2679032"/>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
        <p:nvSpPr>
          <p:cNvPr id="11"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Tree>
    <p:custDataLst>
      <p:tags r:id="rId1"/>
    </p:custDataLst>
    <p:extLst>
      <p:ext uri="{BB962C8B-B14F-4D97-AF65-F5344CB8AC3E}">
        <p14:creationId xmlns:p14="http://schemas.microsoft.com/office/powerpoint/2010/main" val="1252142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3200" y="1531755"/>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333066" y="2062511"/>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2"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
        <p:nvSpPr>
          <p:cNvPr id="7" name="TextBox 6"/>
          <p:cNvSpPr txBox="1"/>
          <p:nvPr>
            <p:extLst/>
          </p:nvPr>
        </p:nvSpPr>
        <p:spPr>
          <a:xfrm>
            <a:off x="195659" y="1371600"/>
            <a:ext cx="4343400" cy="466281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smtClean="0">
                <a:solidFill>
                  <a:schemeClr val="tx1"/>
                </a:solidFill>
                <a:latin typeface="Arial" pitchFamily="34" charset="0"/>
                <a:cs typeface="Arial" pitchFamily="34" charset="0"/>
              </a:rPr>
              <a:t>Fit criteria</a:t>
            </a:r>
            <a:endParaRPr lang="en-US" sz="2400" u="sng" dirty="0">
              <a:solidFill>
                <a:schemeClr val="tx1"/>
              </a:solidFill>
              <a:latin typeface="Arial" pitchFamily="34" charset="0"/>
              <a:cs typeface="Arial" pitchFamily="34" charset="0"/>
            </a:endParaRPr>
          </a:p>
          <a:p>
            <a:pPr>
              <a:spcBef>
                <a:spcPts val="600"/>
              </a:spcBef>
              <a:spcAft>
                <a:spcPts val="1200"/>
              </a:spcAft>
            </a:pPr>
            <a:r>
              <a:rPr lang="en-US" sz="2400" dirty="0" smtClean="0">
                <a:solidFill>
                  <a:schemeClr val="tx1"/>
                </a:solidFill>
                <a:latin typeface="Arial" pitchFamily="34" charset="0"/>
                <a:cs typeface="Arial" pitchFamily="34" charset="0"/>
              </a:rPr>
              <a:t>Personal determinants</a:t>
            </a:r>
            <a:endParaRPr lang="en-US" sz="2400" dirty="0">
              <a:solidFill>
                <a:schemeClr val="tx1"/>
              </a:solidFill>
              <a:latin typeface="Arial" pitchFamily="34" charset="0"/>
              <a:cs typeface="Arial" pitchFamily="34" charset="0"/>
            </a:endParaRPr>
          </a:p>
          <a:p>
            <a:pPr>
              <a:spcBef>
                <a:spcPts val="600"/>
              </a:spcBef>
              <a:spcAft>
                <a:spcPts val="1200"/>
              </a:spcAft>
            </a:pPr>
            <a:r>
              <a:rPr lang="en-US" sz="2400" i="1" dirty="0" smtClean="0">
                <a:solidFill>
                  <a:schemeClr val="tx1"/>
                </a:solidFill>
                <a:latin typeface="Arial" pitchFamily="34" charset="0"/>
                <a:cs typeface="Arial" pitchFamily="34" charset="0"/>
              </a:rPr>
              <a:t>Patient</a:t>
            </a: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Knowledge</a:t>
            </a: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Beliefs/Attitude</a:t>
            </a:r>
          </a:p>
          <a:p>
            <a:pPr>
              <a:spcBef>
                <a:spcPts val="600"/>
              </a:spcBef>
              <a:spcAft>
                <a:spcPts val="1200"/>
              </a:spcAft>
            </a:pPr>
            <a:r>
              <a:rPr lang="en-US" sz="2400" i="1" dirty="0" smtClean="0">
                <a:solidFill>
                  <a:schemeClr val="tx1"/>
                </a:solidFill>
                <a:latin typeface="Arial" pitchFamily="34" charset="0"/>
                <a:cs typeface="Arial" pitchFamily="34" charset="0"/>
              </a:rPr>
              <a:t>Provide</a:t>
            </a:r>
            <a:r>
              <a:rPr lang="en-US" sz="2400" dirty="0" smtClean="0">
                <a:solidFill>
                  <a:schemeClr val="tx1"/>
                </a:solidFill>
                <a:latin typeface="Arial" pitchFamily="34" charset="0"/>
                <a:cs typeface="Arial" pitchFamily="34" charset="0"/>
              </a:rPr>
              <a:t>r</a:t>
            </a: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Aware when due</a:t>
            </a: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Knowledge</a:t>
            </a:r>
            <a:endParaRPr lang="en-US" sz="2400" dirty="0">
              <a:solidFill>
                <a:schemeClr val="tx1"/>
              </a:solidFill>
              <a:latin typeface="Arial" pitchFamily="34" charset="0"/>
              <a:cs typeface="Arial" pitchFamily="34" charset="0"/>
            </a:endParaRPr>
          </a:p>
        </p:txBody>
      </p:sp>
      <p:sp>
        <p:nvSpPr>
          <p:cNvPr id="4" name="Left-Right Arrow 3"/>
          <p:cNvSpPr/>
          <p:nvPr/>
        </p:nvSpPr>
        <p:spPr>
          <a:xfrm>
            <a:off x="4589468" y="3276600"/>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597935" y="2807178"/>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121312" y="2679032"/>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Tree>
    <p:custDataLst>
      <p:tags r:id="rId1"/>
    </p:custDataLst>
    <p:extLst>
      <p:ext uri="{BB962C8B-B14F-4D97-AF65-F5344CB8AC3E}">
        <p14:creationId xmlns:p14="http://schemas.microsoft.com/office/powerpoint/2010/main" val="34503419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1524000"/>
            <a:ext cx="9246442" cy="4308872"/>
          </a:xfrm>
          <a:prstGeom prst="rect">
            <a:avLst/>
          </a:prstGeom>
          <a:noFill/>
        </p:spPr>
        <p:txBody>
          <a:bodyPr wrap="none" rtlCol="0">
            <a:spAutoFit/>
          </a:bodyPr>
          <a:lstStyle/>
          <a:p>
            <a:r>
              <a:rPr lang="en-US" sz="2800" dirty="0" smtClean="0"/>
              <a:t>First step of fit assessment will result in lists of EBIs</a:t>
            </a:r>
          </a:p>
          <a:p>
            <a:endParaRPr lang="en-US" dirty="0"/>
          </a:p>
          <a:p>
            <a:r>
              <a:rPr lang="en-US" sz="2800" dirty="0" smtClean="0"/>
              <a:t>EBI Programs (e.g., from Cancer Control Planet)</a:t>
            </a:r>
          </a:p>
          <a:p>
            <a:pPr marL="285750" indent="-285750">
              <a:buFont typeface="Wingdings" panose="05000000000000000000" pitchFamily="2" charset="2"/>
              <a:buChar char="§"/>
            </a:pPr>
            <a:r>
              <a:rPr lang="en-US" sz="2400" dirty="0" smtClean="0"/>
              <a:t>Community Cancer Screening Program (CCSP)</a:t>
            </a:r>
          </a:p>
          <a:p>
            <a:pPr marL="285750" indent="-285750">
              <a:buFont typeface="Wingdings" panose="05000000000000000000" pitchFamily="2" charset="2"/>
              <a:buChar char="§"/>
            </a:pPr>
            <a:r>
              <a:rPr lang="en-US" sz="2400" dirty="0" smtClean="0"/>
              <a:t>Family CARE (Colorectal Cancer Awareness and Risk Education) Project</a:t>
            </a:r>
          </a:p>
          <a:p>
            <a:pPr marL="285750" indent="-285750">
              <a:buFont typeface="Wingdings" panose="05000000000000000000" pitchFamily="2" charset="2"/>
              <a:buChar char="§"/>
            </a:pPr>
            <a:r>
              <a:rPr lang="en-US" sz="2400" dirty="0" smtClean="0"/>
              <a:t>Flu-FIT and Flue-FOBT Program</a:t>
            </a:r>
          </a:p>
          <a:p>
            <a:endParaRPr lang="en-US" sz="2800" dirty="0" smtClean="0"/>
          </a:p>
          <a:p>
            <a:r>
              <a:rPr lang="en-US" sz="2800" dirty="0" smtClean="0"/>
              <a:t>EBI Strategies (e.g., from the Community Guide)</a:t>
            </a:r>
          </a:p>
          <a:p>
            <a:pPr marL="285750" indent="-285750">
              <a:buFont typeface="Wingdings" panose="05000000000000000000" pitchFamily="2" charset="2"/>
              <a:buChar char="§"/>
            </a:pPr>
            <a:r>
              <a:rPr lang="en-US" sz="2400" dirty="0" smtClean="0"/>
              <a:t>One-on-one education</a:t>
            </a:r>
          </a:p>
          <a:p>
            <a:pPr marL="285750" indent="-285750">
              <a:buFont typeface="Wingdings" panose="05000000000000000000" pitchFamily="2" charset="2"/>
              <a:buChar char="§"/>
            </a:pPr>
            <a:r>
              <a:rPr lang="en-US" sz="2400" dirty="0" smtClean="0"/>
              <a:t>Client reminders</a:t>
            </a:r>
          </a:p>
          <a:p>
            <a:pPr marL="285750" indent="-285750">
              <a:buFont typeface="Wingdings" panose="05000000000000000000" pitchFamily="2" charset="2"/>
              <a:buChar char="§"/>
            </a:pPr>
            <a:r>
              <a:rPr lang="en-US" sz="2400" dirty="0" smtClean="0"/>
              <a:t>Provider reminders</a:t>
            </a:r>
          </a:p>
        </p:txBody>
      </p:sp>
      <p:sp>
        <p:nvSpPr>
          <p:cNvPr id="6"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Tree>
    <p:extLst>
      <p:ext uri="{BB962C8B-B14F-4D97-AF65-F5344CB8AC3E}">
        <p14:creationId xmlns:p14="http://schemas.microsoft.com/office/powerpoint/2010/main" val="39087636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680396" y="2275810"/>
            <a:ext cx="2102853"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500130" y="2909055"/>
            <a:ext cx="2110470"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2" name="Title 1"/>
          <p:cNvSpPr>
            <a:spLocks noGrp="1"/>
          </p:cNvSpPr>
          <p:nvPr>
            <p:ph type="title"/>
            <p:extLst/>
          </p:nvPr>
        </p:nvSpPr>
        <p:spPr>
          <a:xfrm>
            <a:off x="184785" y="235173"/>
            <a:ext cx="8763000" cy="1096962"/>
          </a:xfrm>
        </p:spPr>
        <p:txBody>
          <a:bodyPr>
            <a:normAutofit fontScale="90000"/>
          </a:bodyPr>
          <a:lstStyle/>
          <a:p>
            <a:pPr algn="l"/>
            <a:r>
              <a:rPr lang="en-US" sz="4000" b="0" dirty="0" smtClean="0">
                <a:latin typeface="Arial" panose="020B0604020202020204" pitchFamily="34" charset="0"/>
                <a:cs typeface="Arial" panose="020B0604020202020204" pitchFamily="34" charset="0"/>
              </a:rPr>
              <a:t>2. Assess</a:t>
            </a:r>
            <a:r>
              <a:rPr lang="en-US" sz="4000" dirty="0">
                <a:latin typeface="Arial" panose="020B0604020202020204" pitchFamily="34" charset="0"/>
                <a:cs typeface="Arial" panose="020B0604020202020204" pitchFamily="34" charset="0"/>
              </a:rPr>
              <a:t> </a:t>
            </a:r>
            <a:r>
              <a:rPr lang="en-US" sz="4000" b="0" dirty="0" smtClean="0">
                <a:latin typeface="Arial" panose="020B0604020202020204" pitchFamily="34" charset="0"/>
                <a:cs typeface="Arial" panose="020B0604020202020204" pitchFamily="34" charset="0"/>
              </a:rPr>
              <a:t>Fit of EBI programs to context</a:t>
            </a:r>
            <a:endParaRPr lang="en-US" sz="4000" b="0" dirty="0">
              <a:latin typeface="Arial" panose="020B0604020202020204" pitchFamily="34" charset="0"/>
              <a:cs typeface="Arial" panose="020B0604020202020204" pitchFamily="34" charset="0"/>
            </a:endParaRPr>
          </a:p>
        </p:txBody>
      </p:sp>
      <p:sp>
        <p:nvSpPr>
          <p:cNvPr id="7" name="TextBox 6"/>
          <p:cNvSpPr txBox="1"/>
          <p:nvPr>
            <p:extLst/>
          </p:nvPr>
        </p:nvSpPr>
        <p:spPr>
          <a:xfrm>
            <a:off x="319615" y="1776460"/>
            <a:ext cx="4343400" cy="3000821"/>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a:latin typeface="Arial" pitchFamily="34" charset="0"/>
                <a:cs typeface="Arial" pitchFamily="34" charset="0"/>
              </a:rPr>
              <a:t>Fit Criteria</a:t>
            </a:r>
            <a:endParaRPr lang="en-US" sz="2400" dirty="0"/>
          </a:p>
          <a:p>
            <a:pPr marL="344170" indent="-344170">
              <a:spcBef>
                <a:spcPts val="600"/>
              </a:spcBef>
              <a:spcAft>
                <a:spcPts val="1200"/>
              </a:spcAft>
              <a:buFont typeface="Wingdings" pitchFamily="2" charset="2"/>
              <a:buChar char="§"/>
            </a:pPr>
            <a:r>
              <a:rPr lang="en-US" sz="2400" dirty="0">
                <a:latin typeface="Arial" pitchFamily="34" charset="0"/>
                <a:cs typeface="Arial" pitchFamily="34" charset="0"/>
              </a:rPr>
              <a:t>Delivery methods</a:t>
            </a:r>
          </a:p>
          <a:p>
            <a:pPr marL="344170" indent="-344170">
              <a:spcBef>
                <a:spcPts val="600"/>
              </a:spcBef>
              <a:spcAft>
                <a:spcPts val="1200"/>
              </a:spcAft>
              <a:buFont typeface="Wingdings" pitchFamily="2" charset="2"/>
              <a:buChar char="§"/>
            </a:pPr>
            <a:r>
              <a:rPr lang="en-US" sz="2400" dirty="0">
                <a:latin typeface="Arial" pitchFamily="34" charset="0"/>
                <a:cs typeface="Arial" pitchFamily="34" charset="0"/>
              </a:rPr>
              <a:t>Priority population</a:t>
            </a:r>
          </a:p>
          <a:p>
            <a:pPr marL="344170" indent="-344170">
              <a:spcBef>
                <a:spcPts val="600"/>
              </a:spcBef>
              <a:spcAft>
                <a:spcPts val="1200"/>
              </a:spcAft>
              <a:buFont typeface="Wingdings" pitchFamily="2" charset="2"/>
              <a:buChar char="§"/>
            </a:pPr>
            <a:r>
              <a:rPr lang="en-US" sz="2400" dirty="0">
                <a:latin typeface="Arial" pitchFamily="34" charset="0"/>
                <a:cs typeface="Arial" pitchFamily="34" charset="0"/>
              </a:rPr>
              <a:t>Organization/coalition/</a:t>
            </a:r>
            <a:r>
              <a:rPr lang="en-US" sz="2400" dirty="0">
                <a:latin typeface="+mn-ea"/>
                <a:cs typeface="+mn-ea"/>
              </a:rPr>
              <a:t/>
            </a:r>
            <a:br>
              <a:rPr lang="en-US" sz="2400" dirty="0">
                <a:latin typeface="+mn-ea"/>
                <a:cs typeface="+mn-ea"/>
              </a:rPr>
            </a:br>
            <a:r>
              <a:rPr lang="en-US" sz="2400" dirty="0">
                <a:latin typeface="Arial" pitchFamily="34" charset="0"/>
                <a:cs typeface="Arial" pitchFamily="34" charset="0"/>
              </a:rPr>
              <a:t>community (capacity and resources</a:t>
            </a:r>
            <a:r>
              <a:rPr lang="en-US" sz="2400" dirty="0" smtClean="0">
                <a:latin typeface="Arial" pitchFamily="34" charset="0"/>
                <a:cs typeface="Arial" pitchFamily="34" charset="0"/>
              </a:rPr>
              <a:t>)</a:t>
            </a:r>
            <a:endParaRPr lang="en-US" sz="2400" dirty="0">
              <a:latin typeface="Arial" pitchFamily="34" charset="0"/>
              <a:cs typeface="Arial" pitchFamily="34" charset="0"/>
            </a:endParaRPr>
          </a:p>
        </p:txBody>
      </p:sp>
      <p:sp>
        <p:nvSpPr>
          <p:cNvPr id="4" name="Left-Right Arrow 3"/>
          <p:cNvSpPr/>
          <p:nvPr/>
        </p:nvSpPr>
        <p:spPr>
          <a:xfrm>
            <a:off x="4767540" y="3927274"/>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734446" y="3487390"/>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325109" y="3478441"/>
            <a:ext cx="2142628"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
        <p:nvSpPr>
          <p:cNvPr id="5" name="TextBox 4"/>
          <p:cNvSpPr txBox="1"/>
          <p:nvPr/>
        </p:nvSpPr>
        <p:spPr>
          <a:xfrm>
            <a:off x="229212" y="5217165"/>
            <a:ext cx="5562600" cy="800219"/>
          </a:xfrm>
          <a:prstGeom prst="rect">
            <a:avLst/>
          </a:prstGeom>
          <a:noFill/>
        </p:spPr>
        <p:txBody>
          <a:bodyPr wrap="square" rtlCol="0">
            <a:spAutoFit/>
          </a:bodyPr>
          <a:lstStyle/>
          <a:p>
            <a:r>
              <a:rPr lang="en-US" sz="2800" dirty="0">
                <a:latin typeface="Arial" pitchFamily="34" charset="0"/>
                <a:cs typeface="Arial" pitchFamily="34" charset="0"/>
              </a:rPr>
              <a:t>Community Assessment Findings</a:t>
            </a:r>
          </a:p>
          <a:p>
            <a:endParaRPr lang="en-US" dirty="0"/>
          </a:p>
        </p:txBody>
      </p:sp>
    </p:spTree>
    <p:custDataLst>
      <p:tags r:id="rId1"/>
    </p:custDataLst>
    <p:extLst>
      <p:ext uri="{BB962C8B-B14F-4D97-AF65-F5344CB8AC3E}">
        <p14:creationId xmlns:p14="http://schemas.microsoft.com/office/powerpoint/2010/main" val="22903656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200247"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Fit of Delivery Methods</a:t>
            </a:r>
          </a:p>
        </p:txBody>
      </p:sp>
      <p:sp>
        <p:nvSpPr>
          <p:cNvPr id="3" name="Content Placeholder 2"/>
          <p:cNvSpPr>
            <a:spLocks noGrp="1"/>
          </p:cNvSpPr>
          <p:nvPr>
            <p:ph idx="1"/>
            <p:extLst/>
          </p:nvPr>
        </p:nvSpPr>
        <p:spPr>
          <a:xfrm>
            <a:off x="228600" y="1600200"/>
            <a:ext cx="8686800" cy="4525963"/>
          </a:xfrm>
        </p:spPr>
        <p:txBody>
          <a:bodyPr vert="horz" lIns="91440" tIns="45720" rIns="91440" bIns="45720" rtlCol="0" anchor="t">
            <a:normAutofit/>
          </a:bodyPr>
          <a:lstStyle/>
          <a:p>
            <a:pPr>
              <a:lnSpc>
                <a:spcPct val="120000"/>
              </a:lnSpc>
              <a:spcAft>
                <a:spcPts val="600"/>
              </a:spcAft>
            </a:pPr>
            <a:r>
              <a:rPr lang="en-US" sz="3300" dirty="0"/>
              <a:t>Community assessment:</a:t>
            </a:r>
          </a:p>
          <a:p>
            <a:pPr lvl="2">
              <a:lnSpc>
                <a:spcPct val="110000"/>
              </a:lnSpc>
            </a:pPr>
            <a:r>
              <a:rPr lang="en-US" sz="2600" dirty="0" smtClean="0">
                <a:latin typeface="Arial" panose="020B0604020202020204" pitchFamily="34" charset="0"/>
                <a:cs typeface="Arial" panose="020B0604020202020204" pitchFamily="34" charset="0"/>
              </a:rPr>
              <a:t>Who </a:t>
            </a:r>
            <a:r>
              <a:rPr lang="en-US" sz="2600" dirty="0" smtClean="0"/>
              <a:t>or what delivery methods are available?</a:t>
            </a:r>
          </a:p>
          <a:p>
            <a:pPr lvl="2">
              <a:lnSpc>
                <a:spcPct val="110000"/>
              </a:lnSpc>
            </a:pPr>
            <a:r>
              <a:rPr lang="en-US" sz="2600" dirty="0" smtClean="0">
                <a:latin typeface="Arial" panose="020B0604020202020204" pitchFamily="34" charset="0"/>
                <a:cs typeface="Arial" panose="020B0604020202020204" pitchFamily="34" charset="0"/>
              </a:rPr>
              <a:t>What methods will best reach your priority population? </a:t>
            </a:r>
            <a:endParaRPr lang="en-US" sz="1000" dirty="0">
              <a:latin typeface="Arial" panose="020B0604020202020204" pitchFamily="34" charset="0"/>
              <a:cs typeface="Arial" panose="020B0604020202020204" pitchFamily="34" charset="0"/>
            </a:endParaRPr>
          </a:p>
          <a:p>
            <a:pPr>
              <a:lnSpc>
                <a:spcPct val="120000"/>
              </a:lnSpc>
              <a:spcBef>
                <a:spcPts val="1200"/>
              </a:spcBef>
              <a:spcAft>
                <a:spcPts val="600"/>
              </a:spcAft>
            </a:pPr>
            <a:r>
              <a:rPr lang="en-US" sz="3300" dirty="0"/>
              <a:t>Evidence-based </a:t>
            </a:r>
            <a:r>
              <a:rPr lang="en-US" sz="3300" dirty="0" smtClean="0"/>
              <a:t>intervention:</a:t>
            </a:r>
            <a:endParaRPr lang="en-US" sz="3300" dirty="0"/>
          </a:p>
          <a:p>
            <a:pPr lvl="1">
              <a:lnSpc>
                <a:spcPct val="110000"/>
              </a:lnSpc>
              <a:spcAft>
                <a:spcPts val="600"/>
              </a:spcAft>
            </a:pPr>
            <a:r>
              <a:rPr lang="en-US" sz="2800" dirty="0"/>
              <a:t>Delivery setting, format, program implementers, channels used</a:t>
            </a:r>
          </a:p>
          <a:p>
            <a:pPr>
              <a:lnSpc>
                <a:spcPct val="130000"/>
              </a:lnSpc>
              <a:spcAft>
                <a:spcPts val="600"/>
              </a:spcAft>
            </a:pPr>
            <a:endParaRPr lang="en-US" dirty="0"/>
          </a:p>
          <a:p>
            <a:endParaRPr lang="en-US" dirty="0"/>
          </a:p>
          <a:p>
            <a:endParaRPr lang="en-US" dirty="0"/>
          </a:p>
        </p:txBody>
      </p:sp>
    </p:spTree>
    <p:custDataLst>
      <p:tags r:id="rId1"/>
    </p:custDataLst>
    <p:extLst>
      <p:ext uri="{BB962C8B-B14F-4D97-AF65-F5344CB8AC3E}">
        <p14:creationId xmlns:p14="http://schemas.microsoft.com/office/powerpoint/2010/main" val="36728650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255616" y="247960"/>
            <a:ext cx="8763000" cy="1143000"/>
          </a:xfrm>
        </p:spPr>
        <p:txBody>
          <a:bodyPr>
            <a:normAutofit/>
          </a:bodyPr>
          <a:lstStyle/>
          <a:p>
            <a:pPr algn="l"/>
            <a:r>
              <a:rPr lang="en-US" sz="4000" dirty="0">
                <a:latin typeface="Arial" panose="020B0604020202020204" pitchFamily="34" charset="0"/>
                <a:cs typeface="Arial" panose="020B0604020202020204" pitchFamily="34" charset="0"/>
              </a:rPr>
              <a:t>Fit to Priority</a:t>
            </a:r>
            <a:r>
              <a:rPr lang="en-US" sz="4000" b="0" dirty="0">
                <a:solidFill>
                  <a:schemeClr val="bg1"/>
                </a:solidFill>
                <a:latin typeface="Arial" panose="020B0604020202020204" pitchFamily="34" charset="0"/>
                <a:cs typeface="Arial" panose="020B0604020202020204" pitchFamily="34" charset="0"/>
              </a:rPr>
              <a:t> Population</a:t>
            </a:r>
            <a:r>
              <a:rPr lang="en-US" sz="4000" dirty="0">
                <a:latin typeface="Arial" panose="020B0604020202020204" pitchFamily="34" charset="0"/>
                <a:cs typeface="Arial" panose="020B0604020202020204" pitchFamily="34" charset="0"/>
              </a:rPr>
              <a:t> </a:t>
            </a:r>
            <a:endParaRPr lang="en-US" sz="4000" b="0" dirty="0">
              <a:solidFill>
                <a:srgbClr val="FF0000"/>
              </a:solidFill>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a:xfrm>
            <a:off x="457200" y="1600200"/>
            <a:ext cx="8382000" cy="4525963"/>
          </a:xfrm>
        </p:spPr>
        <p:txBody>
          <a:bodyPr>
            <a:noAutofit/>
          </a:bodyPr>
          <a:lstStyle/>
          <a:p>
            <a:pPr>
              <a:lnSpc>
                <a:spcPct val="120000"/>
              </a:lnSpc>
            </a:pPr>
            <a:r>
              <a:rPr lang="en-US" dirty="0"/>
              <a:t>Community assessment:</a:t>
            </a:r>
          </a:p>
          <a:p>
            <a:pPr lvl="1"/>
            <a:r>
              <a:rPr lang="en-US" sz="2400" dirty="0"/>
              <a:t>Priority population’s </a:t>
            </a:r>
            <a:r>
              <a:rPr lang="en-US" sz="2400" dirty="0" smtClean="0"/>
              <a:t>characteristics </a:t>
            </a:r>
            <a:r>
              <a:rPr lang="en-US" sz="2400" dirty="0"/>
              <a:t>in your area</a:t>
            </a:r>
          </a:p>
          <a:p>
            <a:pPr>
              <a:lnSpc>
                <a:spcPct val="120000"/>
              </a:lnSpc>
              <a:spcBef>
                <a:spcPts val="1200"/>
              </a:spcBef>
            </a:pPr>
            <a:r>
              <a:rPr lang="en-US" dirty="0"/>
              <a:t>Evidence-based </a:t>
            </a:r>
            <a:r>
              <a:rPr lang="en-US" dirty="0" smtClean="0"/>
              <a:t>intervention:</a:t>
            </a:r>
            <a:endParaRPr lang="en-US" dirty="0"/>
          </a:p>
          <a:p>
            <a:pPr lvl="1"/>
            <a:r>
              <a:rPr lang="en-US" sz="2400" dirty="0">
                <a:cs typeface="Arial" pitchFamily="34" charset="0"/>
              </a:rPr>
              <a:t>Statistics*</a:t>
            </a:r>
          </a:p>
          <a:p>
            <a:pPr lvl="1"/>
            <a:r>
              <a:rPr lang="en-US" sz="2400" dirty="0">
                <a:cs typeface="Arial" pitchFamily="34" charset="0"/>
              </a:rPr>
              <a:t>Pictures*</a:t>
            </a:r>
          </a:p>
          <a:p>
            <a:pPr lvl="1"/>
            <a:r>
              <a:rPr lang="en-US" sz="2400" dirty="0">
                <a:cs typeface="Arial" pitchFamily="34" charset="0"/>
              </a:rPr>
              <a:t>Language</a:t>
            </a:r>
            <a:r>
              <a:rPr lang="en-US" dirty="0">
                <a:cs typeface="Arial" pitchFamily="34" charset="0"/>
              </a:rPr>
              <a:t>*</a:t>
            </a:r>
          </a:p>
          <a:p>
            <a:pPr marL="457200" lvl="1" indent="0">
              <a:lnSpc>
                <a:spcPct val="150000"/>
              </a:lnSpc>
              <a:buNone/>
            </a:pPr>
            <a:endParaRPr lang="en-US" sz="2800" dirty="0">
              <a:latin typeface="Arial" pitchFamily="34" charset="0"/>
              <a:cs typeface="Arial" pitchFamily="34" charset="0"/>
            </a:endParaRPr>
          </a:p>
        </p:txBody>
      </p:sp>
      <p:sp>
        <p:nvSpPr>
          <p:cNvPr id="4" name="Rectangle 4"/>
          <p:cNvSpPr/>
          <p:nvPr/>
        </p:nvSpPr>
        <p:spPr>
          <a:xfrm>
            <a:off x="76200" y="6126163"/>
            <a:ext cx="7391399" cy="400110"/>
          </a:xfrm>
          <a:prstGeom prst="rect">
            <a:avLst/>
          </a:prstGeom>
          <a:noFill/>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t>
            </a:r>
            <a:r>
              <a:rPr lang="en-US" sz="900" dirty="0" err="1">
                <a:solidFill>
                  <a:schemeClr val="bg1">
                    <a:lumMod val="50000"/>
                  </a:schemeClr>
                </a:solidFill>
                <a:latin typeface="Arial" panose="020B0604020202020204" pitchFamily="34" charset="0"/>
                <a:cs typeface="Arial" panose="020B0604020202020204" pitchFamily="34" charset="0"/>
              </a:rPr>
              <a:t>Kreuter</a:t>
            </a:r>
            <a:r>
              <a:rPr lang="en-US" sz="900" dirty="0">
                <a:solidFill>
                  <a:schemeClr val="bg1">
                    <a:lumMod val="50000"/>
                  </a:schemeClr>
                </a:solidFill>
                <a:latin typeface="Arial" panose="020B0604020202020204" pitchFamily="34" charset="0"/>
                <a:cs typeface="Arial" panose="020B0604020202020204" pitchFamily="34" charset="0"/>
              </a:rPr>
              <a:t> M.W., </a:t>
            </a:r>
            <a:r>
              <a:rPr lang="en-US" sz="900" dirty="0" err="1">
                <a:solidFill>
                  <a:schemeClr val="bg1">
                    <a:lumMod val="50000"/>
                  </a:schemeClr>
                </a:solidFill>
                <a:latin typeface="Arial" panose="020B0604020202020204" pitchFamily="34" charset="0"/>
                <a:cs typeface="Arial" panose="020B0604020202020204" pitchFamily="34" charset="0"/>
              </a:rPr>
              <a:t>Lukwago</a:t>
            </a:r>
            <a:r>
              <a:rPr lang="en-US" sz="900" dirty="0">
                <a:solidFill>
                  <a:schemeClr val="bg1">
                    <a:lumMod val="50000"/>
                  </a:schemeClr>
                </a:solidFill>
                <a:latin typeface="Arial" panose="020B0604020202020204" pitchFamily="34" charset="0"/>
                <a:cs typeface="Arial" panose="020B0604020202020204" pitchFamily="34" charset="0"/>
              </a:rPr>
              <a:t>, S.N., </a:t>
            </a:r>
            <a:r>
              <a:rPr lang="en-US" sz="900" dirty="0" err="1">
                <a:solidFill>
                  <a:schemeClr val="bg1">
                    <a:lumMod val="50000"/>
                  </a:schemeClr>
                </a:solidFill>
                <a:latin typeface="Arial" panose="020B0604020202020204" pitchFamily="34" charset="0"/>
                <a:cs typeface="Arial" panose="020B0604020202020204" pitchFamily="34" charset="0"/>
              </a:rPr>
              <a:t>Bucholtz</a:t>
            </a:r>
            <a:r>
              <a:rPr lang="en-US" sz="900" dirty="0">
                <a:solidFill>
                  <a:schemeClr val="bg1">
                    <a:lumMod val="50000"/>
                  </a:schemeClr>
                </a:solidFill>
                <a:latin typeface="Arial" panose="020B0604020202020204" pitchFamily="34" charset="0"/>
                <a:cs typeface="Arial" panose="020B0604020202020204" pitchFamily="34" charset="0"/>
              </a:rPr>
              <a:t>, D.C., Clark, E.M., &amp; Sanders-Thompson, V. (2003) Achieving cultural appropriateness in health promotion programs: targeted and tailored strategies.</a:t>
            </a:r>
            <a:r>
              <a:rPr lang="en-US" sz="900" i="1" dirty="0">
                <a:solidFill>
                  <a:schemeClr val="bg1">
                    <a:lumMod val="50000"/>
                  </a:schemeClr>
                </a:solidFill>
                <a:latin typeface="Arial" panose="020B0604020202020204" pitchFamily="34" charset="0"/>
                <a:cs typeface="Arial" panose="020B0604020202020204" pitchFamily="34" charset="0"/>
              </a:rPr>
              <a:t> Health </a:t>
            </a:r>
            <a:r>
              <a:rPr lang="en-US" sz="900" i="1" dirty="0" err="1">
                <a:solidFill>
                  <a:schemeClr val="bg1">
                    <a:lumMod val="50000"/>
                  </a:schemeClr>
                </a:solidFill>
                <a:latin typeface="Arial" panose="020B0604020202020204" pitchFamily="34" charset="0"/>
                <a:cs typeface="Arial" panose="020B0604020202020204" pitchFamily="34" charset="0"/>
              </a:rPr>
              <a:t>Educ</a:t>
            </a:r>
            <a:r>
              <a:rPr lang="en-US" sz="900" i="1" dirty="0">
                <a:solidFill>
                  <a:schemeClr val="bg1">
                    <a:lumMod val="50000"/>
                  </a:schemeClr>
                </a:solidFill>
                <a:latin typeface="Arial" panose="020B0604020202020204" pitchFamily="34" charset="0"/>
                <a:cs typeface="Arial" panose="020B0604020202020204" pitchFamily="34" charset="0"/>
              </a:rPr>
              <a:t> </a:t>
            </a:r>
            <a:r>
              <a:rPr lang="en-US" sz="900" i="1" dirty="0" err="1">
                <a:solidFill>
                  <a:schemeClr val="bg1">
                    <a:lumMod val="50000"/>
                  </a:schemeClr>
                </a:solidFill>
                <a:latin typeface="Arial" panose="020B0604020202020204" pitchFamily="34" charset="0"/>
                <a:cs typeface="Arial" panose="020B0604020202020204" pitchFamily="34" charset="0"/>
              </a:rPr>
              <a:t>Behav</a:t>
            </a:r>
            <a:r>
              <a:rPr lang="en-US" sz="900" i="1" dirty="0">
                <a:solidFill>
                  <a:schemeClr val="bg1">
                    <a:lumMod val="50000"/>
                  </a:schemeClr>
                </a:solidFill>
                <a:latin typeface="Arial" panose="020B0604020202020204" pitchFamily="34" charset="0"/>
                <a:cs typeface="Arial" panose="020B0604020202020204" pitchFamily="34" charset="0"/>
              </a:rPr>
              <a:t>, </a:t>
            </a:r>
            <a:r>
              <a:rPr lang="en-US" sz="900" dirty="0">
                <a:solidFill>
                  <a:schemeClr val="bg1">
                    <a:lumMod val="50000"/>
                  </a:schemeClr>
                </a:solidFill>
                <a:latin typeface="Arial" panose="020B0604020202020204" pitchFamily="34" charset="0"/>
                <a:cs typeface="Arial" panose="020B0604020202020204" pitchFamily="34" charset="0"/>
              </a:rPr>
              <a:t>pp. 133-146</a:t>
            </a:r>
            <a:r>
              <a:rPr lang="en-US" sz="1100" dirty="0">
                <a:solidFill>
                  <a:srgbClr val="000000"/>
                </a:solidFill>
                <a:latin typeface="Arial" panose="020B0604020202020204" pitchFamily="34" charset="0"/>
                <a:cs typeface="Arial" panose="020B0604020202020204" pitchFamily="34" charset="0"/>
              </a:rPr>
              <a:t>.</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59044" y="3429000"/>
            <a:ext cx="5384956" cy="243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15436" y="5755499"/>
            <a:ext cx="3995980" cy="246221"/>
          </a:xfrm>
          <a:prstGeom prst="rect">
            <a:avLst/>
          </a:prstGeom>
          <a:noFill/>
        </p:spPr>
        <p:txBody>
          <a:bodyPr wrap="square" rtlCol="0">
            <a:spAutoFit/>
          </a:bodyPr>
          <a:lstStyle/>
          <a:p>
            <a:pPr algn="ctr"/>
            <a:r>
              <a:rPr lang="en-US" sz="1000" dirty="0">
                <a:solidFill>
                  <a:schemeClr val="bg1">
                    <a:lumMod val="50000"/>
                  </a:schemeClr>
                </a:solidFill>
                <a:latin typeface="Arial" panose="020B0604020202020204" pitchFamily="34" charset="0"/>
                <a:cs typeface="Arial" panose="020B0604020202020204" pitchFamily="34" charset="0"/>
              </a:rPr>
              <a:t>American Cancer Society, Surveillance Research, 2013 </a:t>
            </a:r>
          </a:p>
        </p:txBody>
      </p:sp>
    </p:spTree>
    <p:custDataLst>
      <p:tags r:id="rId1"/>
    </p:custDataLst>
    <p:extLst>
      <p:ext uri="{BB962C8B-B14F-4D97-AF65-F5344CB8AC3E}">
        <p14:creationId xmlns:p14="http://schemas.microsoft.com/office/powerpoint/2010/main" val="23542222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1905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Fit to </a:t>
            </a:r>
            <a:r>
              <a:rPr lang="en-US" sz="4000" b="0" dirty="0">
                <a:latin typeface="Arial" panose="020B0604020202020204" pitchFamily="34" charset="0"/>
                <a:cs typeface="Arial" panose="020B0604020202020204" pitchFamily="34" charset="0"/>
              </a:rPr>
              <a:t>Capacity and Resources</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428881"/>
            <a:ext cx="8229600" cy="4525963"/>
          </a:xfrm>
        </p:spPr>
        <p:txBody>
          <a:bodyPr>
            <a:normAutofit/>
          </a:bodyPr>
          <a:lstStyle/>
          <a:p>
            <a:pPr marL="392112" lvl="1" indent="-342900">
              <a:lnSpc>
                <a:spcPct val="110000"/>
              </a:lnSpc>
              <a:spcBef>
                <a:spcPts val="600"/>
              </a:spcBef>
              <a:spcAft>
                <a:spcPts val="600"/>
              </a:spcAft>
              <a:buFont typeface="Arial" pitchFamily="34" charset="0"/>
              <a:buChar char="•"/>
            </a:pPr>
            <a:r>
              <a:rPr lang="en-US" sz="2800" dirty="0"/>
              <a:t>Community assessment:</a:t>
            </a:r>
          </a:p>
          <a:p>
            <a:pPr marL="792162" lvl="2" indent="-342900">
              <a:spcBef>
                <a:spcPts val="600"/>
              </a:spcBef>
              <a:buFont typeface="Arial" pitchFamily="34" charset="0"/>
              <a:buChar char="̶"/>
            </a:pPr>
            <a:r>
              <a:rPr lang="en-US" dirty="0">
                <a:latin typeface="Arial" panose="020B0604020202020204" pitchFamily="34" charset="0"/>
                <a:cs typeface="Arial" panose="020B0604020202020204" pitchFamily="34" charset="0"/>
              </a:rPr>
              <a:t>Existing programs/ facilities</a:t>
            </a:r>
          </a:p>
          <a:p>
            <a:pPr marL="792162" lvl="2" indent="-342900">
              <a:spcBef>
                <a:spcPts val="600"/>
              </a:spcBef>
              <a:buFont typeface="Arial" pitchFamily="34" charset="0"/>
              <a:buChar char="̶"/>
            </a:pPr>
            <a:r>
              <a:rPr lang="en-US" dirty="0">
                <a:latin typeface="Arial" panose="020B0604020202020204" pitchFamily="34" charset="0"/>
                <a:cs typeface="Arial" panose="020B0604020202020204" pitchFamily="34" charset="0"/>
              </a:rPr>
              <a:t>Facilitators and barriers for implementation</a:t>
            </a:r>
          </a:p>
          <a:p>
            <a:pPr marL="792162" lvl="2" indent="-342900">
              <a:spcBef>
                <a:spcPts val="600"/>
              </a:spcBef>
              <a:buFont typeface="Arial" pitchFamily="34" charset="0"/>
              <a:buChar char="̶"/>
            </a:pPr>
            <a:r>
              <a:rPr lang="en-US" dirty="0">
                <a:latin typeface="Arial" panose="020B0604020202020204" pitchFamily="34" charset="0"/>
                <a:cs typeface="Arial" panose="020B0604020202020204" pitchFamily="34" charset="0"/>
              </a:rPr>
              <a:t>Infrastructure, leadership, other roles</a:t>
            </a:r>
          </a:p>
          <a:p>
            <a:pPr marL="792162" lvl="2" indent="-342900">
              <a:spcBef>
                <a:spcPts val="600"/>
              </a:spcBef>
              <a:buFont typeface="Arial" pitchFamily="34" charset="0"/>
              <a:buChar char="̶"/>
            </a:pPr>
            <a:r>
              <a:rPr lang="en-US" dirty="0">
                <a:latin typeface="Arial" panose="020B0604020202020204" pitchFamily="34" charset="0"/>
                <a:cs typeface="Arial" panose="020B0604020202020204" pitchFamily="34" charset="0"/>
              </a:rPr>
              <a:t>Capabilities, willingness, and resource</a:t>
            </a:r>
          </a:p>
          <a:p>
            <a:pPr marL="404813" lvl="1" indent="-357188">
              <a:lnSpc>
                <a:spcPct val="110000"/>
              </a:lnSpc>
              <a:spcBef>
                <a:spcPts val="1200"/>
              </a:spcBef>
              <a:spcAft>
                <a:spcPts val="600"/>
              </a:spcAft>
              <a:buFont typeface="Arial" pitchFamily="34" charset="0"/>
              <a:buChar char="•"/>
            </a:pPr>
            <a:r>
              <a:rPr lang="en-US" sz="2800" dirty="0"/>
              <a:t>Evidence-based </a:t>
            </a:r>
            <a:r>
              <a:rPr lang="en-US" sz="2800" dirty="0" smtClean="0"/>
              <a:t>intervention:</a:t>
            </a:r>
            <a:endParaRPr lang="en-US" sz="2800" dirty="0"/>
          </a:p>
          <a:p>
            <a:pPr marL="793750" lvl="2" indent="-346075">
              <a:spcBef>
                <a:spcPts val="600"/>
              </a:spcBef>
              <a:buFont typeface="Arial" pitchFamily="34" charset="0"/>
              <a:buChar char="̶"/>
            </a:pPr>
            <a:r>
              <a:rPr lang="en-US" dirty="0">
                <a:latin typeface="Arial" panose="020B0604020202020204" pitchFamily="34" charset="0"/>
                <a:cs typeface="Arial" panose="020B0604020202020204" pitchFamily="34" charset="0"/>
              </a:rPr>
              <a:t>What is needed for implementation?</a:t>
            </a:r>
          </a:p>
          <a:p>
            <a:pPr marL="793750" lvl="2" indent="-346075">
              <a:spcBef>
                <a:spcPts val="600"/>
              </a:spcBef>
              <a:buFont typeface="Arial" pitchFamily="34" charset="0"/>
              <a:buChar char="̶"/>
            </a:pPr>
            <a:r>
              <a:rPr lang="en-US" dirty="0">
                <a:latin typeface="Arial" panose="020B0604020202020204" pitchFamily="34" charset="0"/>
                <a:cs typeface="Arial" panose="020B0604020202020204" pitchFamily="34" charset="0"/>
              </a:rPr>
              <a:t>Which contextual factors influenced effectiveness?  </a:t>
            </a:r>
          </a:p>
          <a:p>
            <a:endParaRPr lang="en-US" dirty="0"/>
          </a:p>
        </p:txBody>
      </p:sp>
    </p:spTree>
    <p:custDataLst>
      <p:tags r:id="rId1"/>
    </p:custDataLst>
    <p:extLst>
      <p:ext uri="{BB962C8B-B14F-4D97-AF65-F5344CB8AC3E}">
        <p14:creationId xmlns:p14="http://schemas.microsoft.com/office/powerpoint/2010/main" val="18521880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28600" y="331787"/>
            <a:ext cx="8305800" cy="963613"/>
          </a:xfrm>
        </p:spPr>
        <p:txBody>
          <a:bodyPr>
            <a:normAutofit fontScale="92500"/>
          </a:bodyPr>
          <a:lstStyle/>
          <a:p>
            <a:pPr algn="l"/>
            <a:r>
              <a:rPr lang="en-US" sz="4000" dirty="0" smtClean="0">
                <a:latin typeface="Arial" panose="020B0604020202020204" pitchFamily="34" charset="0"/>
                <a:cs typeface="Arial" panose="020B0604020202020204" pitchFamily="34" charset="0"/>
              </a:rPr>
              <a:t>Comparison Tool for Selecting an EBI</a:t>
            </a:r>
            <a:endParaRPr lang="en-US" sz="40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752600"/>
            <a:ext cx="8957735" cy="3581399"/>
          </a:xfrm>
          <a:prstGeom prst="rect">
            <a:avLst/>
          </a:prstGeom>
        </p:spPr>
      </p:pic>
    </p:spTree>
    <p:custDataLst>
      <p:tags r:id="rId1"/>
    </p:custDataLst>
    <p:extLst>
      <p:ext uri="{BB962C8B-B14F-4D97-AF65-F5344CB8AC3E}">
        <p14:creationId xmlns:p14="http://schemas.microsoft.com/office/powerpoint/2010/main" val="1914913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2400" y="331787"/>
            <a:ext cx="8077200" cy="963613"/>
          </a:xfrm>
        </p:spPr>
        <p:txBody>
          <a:bodyPr>
            <a:normAutofit/>
          </a:bodyPr>
          <a:lstStyle/>
          <a:p>
            <a:pPr algn="l"/>
            <a:r>
              <a:rPr lang="en-US" sz="3800" dirty="0">
                <a:latin typeface="Arial" panose="020B0604020202020204" pitchFamily="34" charset="0"/>
                <a:cs typeface="Arial" panose="020B0604020202020204" pitchFamily="34" charset="0"/>
              </a:rPr>
              <a:t>Activity: Comparison Tool</a:t>
            </a:r>
          </a:p>
        </p:txBody>
      </p:sp>
      <p:sp>
        <p:nvSpPr>
          <p:cNvPr id="3" name="Text Placeholder 2"/>
          <p:cNvSpPr>
            <a:spLocks noGrp="1"/>
          </p:cNvSpPr>
          <p:nvPr>
            <p:ph type="body" sz="quarter" idx="4294967295"/>
          </p:nvPr>
        </p:nvSpPr>
        <p:spPr>
          <a:xfrm>
            <a:off x="152400" y="1574800"/>
            <a:ext cx="8839200" cy="4114800"/>
          </a:xfrm>
          <a:solidFill>
            <a:schemeClr val="bg1"/>
          </a:solidFill>
          <a:effectLst>
            <a:softEdge rad="317500"/>
          </a:effectLst>
        </p:spPr>
        <p:txBody>
          <a:bodyPr vert="horz" lIns="91440" tIns="45720" rIns="91440" bIns="45720" rtlCol="0" anchor="t">
            <a:noAutofit/>
          </a:bodyPr>
          <a:lstStyle/>
          <a:p>
            <a:pPr lvl="0">
              <a:buFont typeface="+mj-lt"/>
              <a:buAutoNum type="arabicPeriod"/>
            </a:pPr>
            <a:r>
              <a:rPr lang="en-US" dirty="0">
                <a:latin typeface="Arial" panose="020B0604020202020204" pitchFamily="34" charset="0"/>
                <a:cs typeface="Arial" panose="020B0604020202020204" pitchFamily="34" charset="0"/>
              </a:rPr>
              <a:t>Read the case </a:t>
            </a:r>
            <a:r>
              <a:rPr lang="en-US" dirty="0" smtClean="0">
                <a:latin typeface="Arial" panose="020B0604020202020204" pitchFamily="34" charset="0"/>
                <a:cs typeface="Arial" panose="020B0604020202020204" pitchFamily="34" charset="0"/>
              </a:rPr>
              <a:t>study and </a:t>
            </a:r>
            <a:r>
              <a:rPr lang="en-US" dirty="0">
                <a:latin typeface="Arial" panose="020B0604020202020204" pitchFamily="34" charset="0"/>
                <a:cs typeface="Arial" panose="020B0604020202020204" pitchFamily="34" charset="0"/>
              </a:rPr>
              <a:t>the two </a:t>
            </a:r>
            <a:r>
              <a:rPr lang="en-US" b="1" dirty="0">
                <a:solidFill>
                  <a:schemeClr val="accent6"/>
                </a:solidFill>
              </a:rPr>
              <a:t>EBI</a:t>
            </a:r>
            <a:r>
              <a:rPr lang="en-US" b="1" dirty="0">
                <a:solidFill>
                  <a:schemeClr val="accent6"/>
                </a:solidFill>
                <a:latin typeface="Arial" panose="020B0604020202020204" pitchFamily="34" charset="0"/>
                <a:cs typeface="Arial" panose="020B0604020202020204" pitchFamily="34" charset="0"/>
              </a:rPr>
              <a:t> program descriptions </a:t>
            </a:r>
            <a:r>
              <a:rPr lang="en-US" dirty="0">
                <a:latin typeface="Arial" panose="020B0604020202020204" pitchFamily="34" charset="0"/>
                <a:cs typeface="Arial" panose="020B0604020202020204" pitchFamily="34" charset="0"/>
              </a:rPr>
              <a:t>individually</a:t>
            </a:r>
          </a:p>
          <a:p>
            <a:pPr marL="628650" lvl="1" indent="-171450">
              <a:buFont typeface="Arial" panose="020B0604020202020204" pitchFamily="34" charset="0"/>
              <a:buChar char="•"/>
            </a:pPr>
            <a:r>
              <a:rPr lang="en-US" sz="1800" dirty="0"/>
              <a:t>EBI 1:  Automated Telephone Calls Improve Completion of FOBT</a:t>
            </a:r>
          </a:p>
          <a:p>
            <a:pPr marL="628650" lvl="1" indent="-171450">
              <a:buFont typeface="Arial" panose="020B0604020202020204" pitchFamily="34" charset="0"/>
              <a:buChar char="•"/>
            </a:pPr>
            <a:r>
              <a:rPr lang="en-US" sz="1800" dirty="0"/>
              <a:t>EBI 2:  Flu-FIT/FOBT Program</a:t>
            </a:r>
          </a:p>
          <a:p>
            <a:pPr lvl="0">
              <a:spcBef>
                <a:spcPts val="1200"/>
              </a:spcBef>
              <a:buFont typeface="+mj-lt"/>
              <a:buAutoNum type="arabicPeriod"/>
            </a:pPr>
            <a:r>
              <a:rPr lang="en-US" dirty="0">
                <a:latin typeface="Arial" panose="020B0604020202020204" pitchFamily="34" charset="0"/>
                <a:cs typeface="Arial" panose="020B0604020202020204" pitchFamily="34" charset="0"/>
              </a:rPr>
              <a:t>Complete the Comparison Tool in a small group </a:t>
            </a:r>
          </a:p>
          <a:p>
            <a:pPr lvl="0">
              <a:spcBef>
                <a:spcPts val="1200"/>
              </a:spcBef>
              <a:buFont typeface="+mj-lt"/>
              <a:buAutoNum type="arabicPeriod"/>
            </a:pPr>
            <a:r>
              <a:rPr lang="en-US" dirty="0">
                <a:latin typeface="Arial" panose="020B0604020202020204" pitchFamily="34" charset="0"/>
                <a:cs typeface="Arial" panose="020B0604020202020204" pitchFamily="34" charset="0"/>
              </a:rPr>
              <a:t>Discuss: </a:t>
            </a:r>
          </a:p>
          <a:p>
            <a:pPr lvl="1"/>
            <a:r>
              <a:rPr lang="en-US" sz="2400" dirty="0">
                <a:latin typeface="Arial" panose="020B0604020202020204" pitchFamily="34" charset="0"/>
                <a:cs typeface="Arial" panose="020B0604020202020204" pitchFamily="34" charset="0"/>
              </a:rPr>
              <a:t>Share what fit and didn’t fit for each program</a:t>
            </a:r>
          </a:p>
          <a:p>
            <a:pPr lvl="1"/>
            <a:r>
              <a:rPr lang="en-US" sz="2400" dirty="0">
                <a:latin typeface="Arial" panose="020B0604020202020204" pitchFamily="34" charset="0"/>
                <a:cs typeface="Arial" panose="020B0604020202020204" pitchFamily="34" charset="0"/>
              </a:rPr>
              <a:t>Which program would you choose?</a:t>
            </a:r>
          </a:p>
          <a:p>
            <a:pPr lvl="0">
              <a:spcBef>
                <a:spcPts val="1200"/>
              </a:spcBef>
              <a:buFont typeface="+mj-lt"/>
              <a:buAutoNum type="arabicPeriod"/>
            </a:pPr>
            <a:r>
              <a:rPr lang="en-US" dirty="0">
                <a:solidFill>
                  <a:prstClr val="black"/>
                </a:solidFill>
                <a:latin typeface="Arial" panose="020B0604020202020204" pitchFamily="34" charset="0"/>
                <a:cs typeface="Arial" panose="020B0604020202020204" pitchFamily="34" charset="0"/>
              </a:rPr>
              <a:t>Share decisions and rationale with the large group</a:t>
            </a:r>
          </a:p>
          <a:p>
            <a:pPr marL="457200" lvl="1" indent="0">
              <a:buNone/>
            </a:pPr>
            <a:endParaRPr lang="en-US" sz="24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1249367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28600"/>
            <a:ext cx="8763000" cy="1143000"/>
          </a:xfrm>
        </p:spPr>
        <p:txBody>
          <a:bodyPr>
            <a:normAutofit/>
          </a:bodyPr>
          <a:lstStyle/>
          <a:p>
            <a:pPr algn="l"/>
            <a:r>
              <a:rPr lang="en-US" sz="4000" dirty="0" smtClean="0">
                <a:latin typeface="Arial" panose="020B0604020202020204" pitchFamily="34" charset="0"/>
                <a:cs typeface="Arial" panose="020B0604020202020204" pitchFamily="34" charset="0"/>
              </a:rPr>
              <a:t>3. Select One or More EBIs</a:t>
            </a:r>
            <a:endParaRPr lang="en-US" sz="4000" dirty="0">
              <a:latin typeface="Arial" panose="020B0604020202020204" pitchFamily="34" charset="0"/>
              <a:cs typeface="Arial" panose="020B0604020202020204" pitchFamily="34" charset="0"/>
            </a:endParaRPr>
          </a:p>
        </p:txBody>
      </p:sp>
      <p:sp>
        <p:nvSpPr>
          <p:cNvPr id="5" name="Content Placeholder 4"/>
          <p:cNvSpPr>
            <a:spLocks noGrp="1"/>
          </p:cNvSpPr>
          <p:nvPr>
            <p:ph idx="1"/>
          </p:nvPr>
        </p:nvSpPr>
        <p:spPr/>
        <p:txBody>
          <a:bodyPr/>
          <a:lstStyle/>
          <a:p>
            <a:r>
              <a:rPr lang="en-US" dirty="0" smtClean="0"/>
              <a:t>Select the EBI program that provides the best balance between fit and strength of evidence</a:t>
            </a:r>
          </a:p>
          <a:p>
            <a:pPr lvl="1"/>
            <a:r>
              <a:rPr lang="en-US" dirty="0" smtClean="0"/>
              <a:t>Supplementing the EBI program with a strategy to address additional environmental factors</a:t>
            </a:r>
            <a:br>
              <a:rPr lang="en-US" dirty="0" smtClean="0"/>
            </a:br>
            <a:endParaRPr lang="en-US" dirty="0" smtClean="0"/>
          </a:p>
          <a:p>
            <a:r>
              <a:rPr lang="en-US" dirty="0" smtClean="0"/>
              <a:t>OR select two or more strategies to address multi-levels of factors</a:t>
            </a:r>
          </a:p>
          <a:p>
            <a:pPr lvl="1"/>
            <a:endParaRPr lang="en-US" dirty="0" smtClean="0"/>
          </a:p>
          <a:p>
            <a:pPr lvl="1"/>
            <a:endParaRPr lang="en-US" dirty="0"/>
          </a:p>
        </p:txBody>
      </p:sp>
    </p:spTree>
    <p:extLst>
      <p:ext uri="{BB962C8B-B14F-4D97-AF65-F5344CB8AC3E}">
        <p14:creationId xmlns:p14="http://schemas.microsoft.com/office/powerpoint/2010/main" val="1350084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411997" y="452480"/>
            <a:ext cx="7436603" cy="707886"/>
          </a:xfrm>
          <a:prstGeom prst="rect">
            <a:avLst/>
          </a:prstGeom>
          <a:noFill/>
        </p:spPr>
        <p:txBody>
          <a:bodyPr wrap="square" rtlCol="0">
            <a:spAutoFit/>
          </a:bodyPr>
          <a:lstStyle/>
          <a:p>
            <a:r>
              <a:rPr lang="en-US" sz="4000" dirty="0">
                <a:solidFill>
                  <a:prstClr val="white"/>
                </a:solidFill>
                <a:latin typeface="Arial" panose="020B0604020202020204" pitchFamily="34" charset="0"/>
                <a:cs typeface="Arial" panose="020B0604020202020204" pitchFamily="34" charset="0"/>
              </a:rPr>
              <a:t>Where Do We Stand?</a:t>
            </a:r>
          </a:p>
        </p:txBody>
      </p:sp>
      <p:sp>
        <p:nvSpPr>
          <p:cNvPr id="25" name="Rectangle 24"/>
          <p:cNvSpPr/>
          <p:nvPr/>
        </p:nvSpPr>
        <p:spPr>
          <a:xfrm>
            <a:off x="76200" y="6252189"/>
            <a:ext cx="9980688" cy="369332"/>
          </a:xfrm>
          <a:prstGeom prst="rect">
            <a:avLst/>
          </a:prstGeom>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*Adapted from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et al. (</a:t>
            </a:r>
            <a:r>
              <a:rPr lang="en-US" sz="900" dirty="0" smtClean="0">
                <a:solidFill>
                  <a:schemeClr val="bg1">
                    <a:lumMod val="50000"/>
                  </a:schemeClr>
                </a:solidFill>
                <a:latin typeface="Arial" panose="020B0604020202020204" pitchFamily="34" charset="0"/>
                <a:cs typeface="Arial" panose="020B0604020202020204" pitchFamily="34" charset="0"/>
              </a:rPr>
              <a:t>2017). </a:t>
            </a:r>
            <a:r>
              <a:rPr lang="en-US" sz="900" i="1" dirty="0">
                <a:solidFill>
                  <a:schemeClr val="bg1">
                    <a:lumMod val="50000"/>
                  </a:schemeClr>
                </a:solidFill>
                <a:latin typeface="Arial" panose="020B0604020202020204" pitchFamily="34" charset="0"/>
                <a:cs typeface="Arial" panose="020B0604020202020204" pitchFamily="34" charset="0"/>
              </a:rPr>
              <a:t>Evidence-Based Public Health</a:t>
            </a:r>
            <a:r>
              <a:rPr lang="en-US" sz="900" dirty="0">
                <a:solidFill>
                  <a:schemeClr val="bg1">
                    <a:lumMod val="50000"/>
                  </a:schemeClr>
                </a:solidFill>
                <a:latin typeface="Arial" panose="020B0604020202020204" pitchFamily="34" charset="0"/>
                <a:cs typeface="Arial" panose="020B0604020202020204" pitchFamily="34" charset="0"/>
              </a:rPr>
              <a:t>. </a:t>
            </a:r>
            <a:r>
              <a:rPr lang="en-US" sz="900" dirty="0" smtClean="0">
                <a:solidFill>
                  <a:schemeClr val="bg1">
                    <a:lumMod val="50000"/>
                  </a:schemeClr>
                </a:solidFill>
                <a:latin typeface="Arial" panose="020B0604020202020204" pitchFamily="34" charset="0"/>
                <a:cs typeface="Arial" panose="020B0604020202020204" pitchFamily="34" charset="0"/>
              </a:rPr>
              <a:t>3rd </a:t>
            </a:r>
            <a:r>
              <a:rPr lang="en-US" sz="900" dirty="0">
                <a:solidFill>
                  <a:schemeClr val="bg1">
                    <a:lumMod val="50000"/>
                  </a:schemeClr>
                </a:solidFill>
                <a:latin typeface="Arial" panose="020B0604020202020204" pitchFamily="34" charset="0"/>
                <a:cs typeface="Arial" panose="020B0604020202020204" pitchFamily="34" charset="0"/>
              </a:rPr>
              <a:t>ed. New York, NY: Oxford University Press.</a:t>
            </a:r>
          </a:p>
          <a:p>
            <a:r>
              <a:rPr lang="en-US" sz="900" dirty="0">
                <a:solidFill>
                  <a:srgbClr val="FF0000"/>
                </a:solidFill>
                <a:latin typeface="Arial" panose="020B0604020202020204" pitchFamily="34" charset="0"/>
                <a:cs typeface="Arial" panose="020B0604020202020204" pitchFamily="34" charset="0"/>
              </a:rPr>
              <a:t> </a:t>
            </a:r>
          </a:p>
        </p:txBody>
      </p:sp>
      <p:sp>
        <p:nvSpPr>
          <p:cNvPr id="7" name="Rounded Rectangle 6"/>
          <p:cNvSpPr/>
          <p:nvPr/>
        </p:nvSpPr>
        <p:spPr>
          <a:xfrm>
            <a:off x="179512" y="2200760"/>
            <a:ext cx="1954088"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Assessing your Community</a:t>
            </a:r>
          </a:p>
        </p:txBody>
      </p:sp>
      <p:sp>
        <p:nvSpPr>
          <p:cNvPr id="8" name="Rounded Rectangle 7"/>
          <p:cNvSpPr/>
          <p:nvPr/>
        </p:nvSpPr>
        <p:spPr>
          <a:xfrm>
            <a:off x="6522203" y="5126065"/>
            <a:ext cx="23622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Implementing &amp; Evaluating</a:t>
            </a:r>
          </a:p>
        </p:txBody>
      </p:sp>
      <p:sp>
        <p:nvSpPr>
          <p:cNvPr id="9" name="Rounded Rectangle 8"/>
          <p:cNvSpPr/>
          <p:nvPr/>
        </p:nvSpPr>
        <p:spPr>
          <a:xfrm>
            <a:off x="2518475" y="1600200"/>
            <a:ext cx="1893376" cy="1708688"/>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Establishing Goals &amp; Objectives</a:t>
            </a:r>
          </a:p>
        </p:txBody>
      </p:sp>
      <p:sp>
        <p:nvSpPr>
          <p:cNvPr id="10" name="Rounded Rectangle 9"/>
          <p:cNvSpPr/>
          <p:nvPr>
            <p:extLst/>
          </p:nvPr>
        </p:nvSpPr>
        <p:spPr>
          <a:xfrm>
            <a:off x="4845803" y="2236277"/>
            <a:ext cx="16764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Finding EBI</a:t>
            </a:r>
          </a:p>
        </p:txBody>
      </p:sp>
      <p:sp>
        <p:nvSpPr>
          <p:cNvPr id="11" name="Rounded Rectangle 10"/>
          <p:cNvSpPr/>
          <p:nvPr/>
        </p:nvSpPr>
        <p:spPr>
          <a:xfrm>
            <a:off x="5180953" y="3221065"/>
            <a:ext cx="1798449" cy="685800"/>
          </a:xfrm>
          <a:prstGeom prst="roundRect">
            <a:avLst/>
          </a:prstGeom>
          <a:solidFill>
            <a:schemeClr val="accent6">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8064A2">
                    <a:lumMod val="75000"/>
                  </a:srgbClr>
                </a:solidFill>
              </a:rPr>
              <a:t>Selecting Best Fitting EBI</a:t>
            </a:r>
          </a:p>
        </p:txBody>
      </p:sp>
      <p:sp>
        <p:nvSpPr>
          <p:cNvPr id="12" name="Rounded Rectangle 11"/>
          <p:cNvSpPr/>
          <p:nvPr>
            <p:extLst/>
          </p:nvPr>
        </p:nvSpPr>
        <p:spPr>
          <a:xfrm>
            <a:off x="6026903" y="4211665"/>
            <a:ext cx="1676400" cy="685800"/>
          </a:xfrm>
          <a:prstGeom prst="roundRect">
            <a:avLst/>
          </a:prstGeom>
          <a:solidFill>
            <a:schemeClr val="accent1">
              <a:lumMod val="20000"/>
              <a:lumOff val="80000"/>
            </a:schemeClr>
          </a:solidFill>
          <a:ln>
            <a:solidFill>
              <a:schemeClr val="tx2">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Adapting EBI</a:t>
            </a:r>
          </a:p>
        </p:txBody>
      </p:sp>
      <p:cxnSp>
        <p:nvCxnSpPr>
          <p:cNvPr id="13" name="Straight Arrow Connector 12"/>
          <p:cNvCxnSpPr/>
          <p:nvPr/>
        </p:nvCxnSpPr>
        <p:spPr>
          <a:xfrm>
            <a:off x="6979403" y="4897465"/>
            <a:ext cx="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6522203" y="3906865"/>
            <a:ext cx="0" cy="304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6217403" y="2916265"/>
            <a:ext cx="0" cy="304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7" idx="3"/>
          </p:cNvCxnSpPr>
          <p:nvPr/>
        </p:nvCxnSpPr>
        <p:spPr>
          <a:xfrm>
            <a:off x="2133600" y="2543660"/>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411851" y="2532681"/>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7" idx="2"/>
          </p:cNvCxnSpPr>
          <p:nvPr/>
        </p:nvCxnSpPr>
        <p:spPr>
          <a:xfrm rot="16200000" flipH="1">
            <a:off x="2734803" y="1308313"/>
            <a:ext cx="867904" cy="4024398"/>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7" idx="2"/>
          </p:cNvCxnSpPr>
          <p:nvPr/>
        </p:nvCxnSpPr>
        <p:spPr>
          <a:xfrm rot="16200000" flipH="1">
            <a:off x="2753853" y="1289263"/>
            <a:ext cx="1668004" cy="4862598"/>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Elbow Connector 19"/>
          <p:cNvCxnSpPr>
            <a:stCxn id="9" idx="2"/>
            <a:endCxn id="11" idx="1"/>
          </p:cNvCxnSpPr>
          <p:nvPr/>
        </p:nvCxnSpPr>
        <p:spPr>
          <a:xfrm rot="16200000" flipH="1">
            <a:off x="4195520" y="2578531"/>
            <a:ext cx="255077" cy="1715790"/>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4411851" y="1819302"/>
            <a:ext cx="371055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22403" y="1819303"/>
            <a:ext cx="0" cy="330676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7284203" y="3720562"/>
            <a:ext cx="0" cy="49110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6979403" y="3733800"/>
            <a:ext cx="304801"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0" name="Rechte verbindingslijn 8"/>
          <p:cNvCxnSpPr/>
          <p:nvPr/>
        </p:nvCxnSpPr>
        <p:spPr>
          <a:xfrm>
            <a:off x="6979403" y="3436425"/>
            <a:ext cx="86919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1" name="Rechte verbindingslijn met pijl 22"/>
          <p:cNvCxnSpPr/>
          <p:nvPr/>
        </p:nvCxnSpPr>
        <p:spPr>
          <a:xfrm>
            <a:off x="7848600" y="3436425"/>
            <a:ext cx="0" cy="16896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217791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85200" y="253329"/>
            <a:ext cx="8172284" cy="1096962"/>
          </a:xfrm>
        </p:spPr>
        <p:txBody>
          <a:bodyPr>
            <a:normAutofit/>
          </a:bodyPr>
          <a:lstStyle/>
          <a:p>
            <a:pPr algn="l"/>
            <a:r>
              <a:rPr lang="en-US" sz="4000" dirty="0" smtClean="0">
                <a:latin typeface="Arial" panose="020B0604020202020204" pitchFamily="34" charset="0"/>
                <a:cs typeface="Arial" panose="020B0604020202020204" pitchFamily="34" charset="0"/>
              </a:rPr>
              <a:t>3. Selecting Multiple EBI Strategies</a:t>
            </a:r>
            <a:endParaRPr lang="en-US" dirty="0"/>
          </a:p>
        </p:txBody>
      </p:sp>
      <p:sp>
        <p:nvSpPr>
          <p:cNvPr id="9" name="TextBox 8"/>
          <p:cNvSpPr txBox="1"/>
          <p:nvPr/>
        </p:nvSpPr>
        <p:spPr>
          <a:xfrm>
            <a:off x="7620000" y="2174516"/>
            <a:ext cx="1333762" cy="854080"/>
          </a:xfrm>
          <a:prstGeom prst="rect">
            <a:avLst/>
          </a:prstGeom>
          <a:noFill/>
          <a:ln>
            <a:solidFill>
              <a:schemeClr val="accent1"/>
            </a:solidFill>
          </a:ln>
        </p:spPr>
        <p:txBody>
          <a:bodyPr wrap="square" rtlCol="0">
            <a:spAutoFit/>
          </a:bodyPr>
          <a:lstStyle/>
          <a:p>
            <a:pPr algn="ctr" defTabSz="342900"/>
            <a:r>
              <a:rPr lang="en-US" sz="1650" dirty="0" smtClean="0">
                <a:solidFill>
                  <a:prstClr val="black"/>
                </a:solidFill>
              </a:rPr>
              <a:t>Lower CRC </a:t>
            </a:r>
            <a:r>
              <a:rPr lang="en-US" sz="1650" dirty="0">
                <a:solidFill>
                  <a:prstClr val="black"/>
                </a:solidFill>
              </a:rPr>
              <a:t>morbidity &amp; mortality </a:t>
            </a:r>
          </a:p>
        </p:txBody>
      </p:sp>
      <p:sp>
        <p:nvSpPr>
          <p:cNvPr id="11" name="TextBox 10"/>
          <p:cNvSpPr txBox="1"/>
          <p:nvPr/>
        </p:nvSpPr>
        <p:spPr>
          <a:xfrm>
            <a:off x="4630761" y="2221929"/>
            <a:ext cx="2455839" cy="346249"/>
          </a:xfrm>
          <a:prstGeom prst="rect">
            <a:avLst/>
          </a:prstGeom>
          <a:noFill/>
          <a:ln>
            <a:solidFill>
              <a:srgbClr val="0070C0"/>
            </a:solidFill>
          </a:ln>
        </p:spPr>
        <p:txBody>
          <a:bodyPr wrap="square" rtlCol="0">
            <a:spAutoFit/>
          </a:bodyPr>
          <a:lstStyle/>
          <a:p>
            <a:pPr defTabSz="342900"/>
            <a:r>
              <a:rPr lang="en-US" sz="1650" b="1" dirty="0">
                <a:solidFill>
                  <a:prstClr val="black"/>
                </a:solidFill>
              </a:rPr>
              <a:t>Individual</a:t>
            </a:r>
            <a:r>
              <a:rPr lang="en-US" sz="1650" dirty="0" smtClean="0">
                <a:solidFill>
                  <a:prstClr val="black"/>
                </a:solidFill>
              </a:rPr>
              <a:t>: Gets screened  </a:t>
            </a:r>
            <a:endParaRPr lang="en-US" sz="1650" dirty="0">
              <a:solidFill>
                <a:prstClr val="black"/>
              </a:solidFill>
            </a:endParaRPr>
          </a:p>
        </p:txBody>
      </p:sp>
      <p:sp>
        <p:nvSpPr>
          <p:cNvPr id="17" name="TextBox 16"/>
          <p:cNvSpPr txBox="1"/>
          <p:nvPr/>
        </p:nvSpPr>
        <p:spPr>
          <a:xfrm>
            <a:off x="4630760" y="2920438"/>
            <a:ext cx="1917110" cy="854080"/>
          </a:xfrm>
          <a:prstGeom prst="rect">
            <a:avLst/>
          </a:prstGeom>
          <a:noFill/>
          <a:ln>
            <a:solidFill>
              <a:srgbClr val="0070C0"/>
            </a:solidFill>
          </a:ln>
        </p:spPr>
        <p:txBody>
          <a:bodyPr wrap="square" rtlCol="0">
            <a:spAutoFit/>
          </a:bodyPr>
          <a:lstStyle/>
          <a:p>
            <a:pPr defTabSz="342900"/>
            <a:r>
              <a:rPr lang="en-US" sz="1650" b="1" dirty="0">
                <a:solidFill>
                  <a:prstClr val="black"/>
                </a:solidFill>
              </a:rPr>
              <a:t>Provider</a:t>
            </a:r>
            <a:r>
              <a:rPr lang="en-US" sz="1650" b="1" dirty="0" smtClean="0">
                <a:solidFill>
                  <a:prstClr val="black"/>
                </a:solidFill>
              </a:rPr>
              <a:t>: </a:t>
            </a:r>
            <a:r>
              <a:rPr lang="en-US" sz="1650" dirty="0" smtClean="0">
                <a:solidFill>
                  <a:prstClr val="black"/>
                </a:solidFill>
              </a:rPr>
              <a:t>Recommends screening</a:t>
            </a:r>
            <a:r>
              <a:rPr lang="en-US" sz="1650" b="1" dirty="0" smtClean="0">
                <a:solidFill>
                  <a:prstClr val="black"/>
                </a:solidFill>
              </a:rPr>
              <a:t> </a:t>
            </a:r>
            <a:r>
              <a:rPr lang="en-US" sz="1650" dirty="0" smtClean="0">
                <a:solidFill>
                  <a:prstClr val="black"/>
                </a:solidFill>
              </a:rPr>
              <a:t> </a:t>
            </a:r>
            <a:endParaRPr lang="en-US" sz="1650" dirty="0">
              <a:solidFill>
                <a:prstClr val="black"/>
              </a:solidFill>
            </a:endParaRPr>
          </a:p>
        </p:txBody>
      </p:sp>
      <p:sp>
        <p:nvSpPr>
          <p:cNvPr id="20" name="TextBox 19"/>
          <p:cNvSpPr txBox="1"/>
          <p:nvPr/>
        </p:nvSpPr>
        <p:spPr>
          <a:xfrm>
            <a:off x="279708" y="1524984"/>
            <a:ext cx="8674054" cy="600164"/>
          </a:xfrm>
          <a:prstGeom prst="rect">
            <a:avLst/>
          </a:prstGeom>
          <a:noFill/>
        </p:spPr>
        <p:txBody>
          <a:bodyPr wrap="square" rtlCol="0">
            <a:spAutoFit/>
          </a:bodyPr>
          <a:lstStyle/>
          <a:p>
            <a:pPr defTabSz="338138"/>
            <a:r>
              <a:rPr lang="en-US" sz="1650" b="1" dirty="0">
                <a:solidFill>
                  <a:prstClr val="black"/>
                </a:solidFill>
              </a:rPr>
              <a:t>Community Guide </a:t>
            </a:r>
            <a:r>
              <a:rPr lang="en-US" sz="1650" b="1" dirty="0" smtClean="0">
                <a:solidFill>
                  <a:prstClr val="black"/>
                </a:solidFill>
              </a:rPr>
              <a:t>EBIs       </a:t>
            </a:r>
            <a:r>
              <a:rPr lang="en-US" sz="1650" b="1" dirty="0">
                <a:solidFill>
                  <a:prstClr val="black"/>
                </a:solidFill>
              </a:rPr>
              <a:t>Determinants                  Behavior/Environmental        </a:t>
            </a:r>
            <a:r>
              <a:rPr lang="en-US" sz="1650" b="1" dirty="0" smtClean="0">
                <a:solidFill>
                  <a:prstClr val="black"/>
                </a:solidFill>
              </a:rPr>
              <a:t>	  	     Goal</a:t>
            </a:r>
          </a:p>
          <a:p>
            <a:pPr defTabSz="338138"/>
            <a:r>
              <a:rPr lang="en-US" sz="1650" b="1" dirty="0">
                <a:solidFill>
                  <a:prstClr val="black"/>
                </a:solidFill>
              </a:rPr>
              <a:t>	</a:t>
            </a:r>
            <a:r>
              <a:rPr lang="en-US" sz="1650" b="1" dirty="0" smtClean="0">
                <a:solidFill>
                  <a:prstClr val="black"/>
                </a:solidFill>
              </a:rPr>
              <a:t>												Objectives by Level</a:t>
            </a:r>
            <a:endParaRPr lang="en-US" sz="1650" b="1" dirty="0">
              <a:solidFill>
                <a:prstClr val="black"/>
              </a:solidFill>
            </a:endParaRPr>
          </a:p>
        </p:txBody>
      </p:sp>
      <p:sp>
        <p:nvSpPr>
          <p:cNvPr id="27" name="TextBox 26"/>
          <p:cNvSpPr txBox="1"/>
          <p:nvPr/>
        </p:nvSpPr>
        <p:spPr>
          <a:xfrm>
            <a:off x="2539214" y="2021680"/>
            <a:ext cx="1745602" cy="854080"/>
          </a:xfrm>
          <a:prstGeom prst="rect">
            <a:avLst/>
          </a:prstGeom>
          <a:noFill/>
          <a:ln>
            <a:solidFill>
              <a:srgbClr val="0070C0"/>
            </a:solidFill>
          </a:ln>
        </p:spPr>
        <p:txBody>
          <a:bodyPr wrap="square" rtlCol="0">
            <a:spAutoFit/>
          </a:bodyPr>
          <a:lstStyle/>
          <a:p>
            <a:pPr marL="68580" lvl="1" indent="-68580" defTabSz="342900">
              <a:buFont typeface="Arial" panose="020B0604020202020204" pitchFamily="34" charset="0"/>
              <a:buChar char="•"/>
            </a:pPr>
            <a:r>
              <a:rPr lang="en-US" sz="1650" dirty="0">
                <a:solidFill>
                  <a:prstClr val="black"/>
                </a:solidFill>
              </a:rPr>
              <a:t> Knowledge  </a:t>
            </a:r>
          </a:p>
          <a:p>
            <a:pPr marL="68580" lvl="1" indent="-68580" defTabSz="342900">
              <a:buFont typeface="Arial" panose="020B0604020202020204" pitchFamily="34" charset="0"/>
              <a:buChar char="•"/>
            </a:pPr>
            <a:r>
              <a:rPr lang="en-US" sz="1650" dirty="0">
                <a:solidFill>
                  <a:prstClr val="black"/>
                </a:solidFill>
              </a:rPr>
              <a:t> </a:t>
            </a:r>
            <a:r>
              <a:rPr lang="en-US" sz="1650" dirty="0" smtClean="0">
                <a:solidFill>
                  <a:prstClr val="black"/>
                </a:solidFill>
              </a:rPr>
              <a:t>Beliefs/attitude  </a:t>
            </a:r>
            <a:endParaRPr lang="en-US" sz="1650" dirty="0">
              <a:solidFill>
                <a:prstClr val="black"/>
              </a:solidFill>
            </a:endParaRPr>
          </a:p>
          <a:p>
            <a:pPr marL="68580" lvl="1" indent="-68580" defTabSz="342900">
              <a:buFont typeface="Arial" panose="020B0604020202020204" pitchFamily="34" charset="0"/>
              <a:buChar char="•"/>
            </a:pPr>
            <a:r>
              <a:rPr lang="en-US" sz="1650" dirty="0">
                <a:solidFill>
                  <a:prstClr val="black"/>
                </a:solidFill>
              </a:rPr>
              <a:t> Confidence  </a:t>
            </a:r>
          </a:p>
        </p:txBody>
      </p:sp>
      <p:sp>
        <p:nvSpPr>
          <p:cNvPr id="12" name="TextBox 11"/>
          <p:cNvSpPr txBox="1"/>
          <p:nvPr/>
        </p:nvSpPr>
        <p:spPr>
          <a:xfrm>
            <a:off x="2515225" y="3023376"/>
            <a:ext cx="1788359" cy="600164"/>
          </a:xfrm>
          <a:prstGeom prst="rect">
            <a:avLst/>
          </a:prstGeom>
          <a:noFill/>
          <a:ln>
            <a:solidFill>
              <a:srgbClr val="0070C0"/>
            </a:solidFill>
          </a:ln>
        </p:spPr>
        <p:txBody>
          <a:bodyPr wrap="square" rtlCol="0">
            <a:spAutoFit/>
          </a:bodyPr>
          <a:lstStyle/>
          <a:p>
            <a:pPr marL="68580" lvl="1" indent="-68580" defTabSz="342900">
              <a:buFont typeface="Arial" panose="020B0604020202020204" pitchFamily="34" charset="0"/>
              <a:buChar char="•"/>
            </a:pPr>
            <a:r>
              <a:rPr lang="en-US" sz="1650" dirty="0">
                <a:solidFill>
                  <a:prstClr val="black"/>
                </a:solidFill>
              </a:rPr>
              <a:t> </a:t>
            </a:r>
            <a:r>
              <a:rPr lang="en-US" sz="1650" dirty="0" smtClean="0">
                <a:solidFill>
                  <a:prstClr val="black"/>
                </a:solidFill>
              </a:rPr>
              <a:t>Awareness</a:t>
            </a:r>
            <a:endParaRPr lang="en-US" sz="1650" dirty="0">
              <a:solidFill>
                <a:prstClr val="black"/>
              </a:solidFill>
            </a:endParaRPr>
          </a:p>
          <a:p>
            <a:pPr marL="68580" lvl="1" indent="-68580" defTabSz="342900">
              <a:buFont typeface="Arial" panose="020B0604020202020204" pitchFamily="34" charset="0"/>
              <a:buChar char="•"/>
            </a:pPr>
            <a:r>
              <a:rPr lang="en-US" sz="1650" dirty="0">
                <a:solidFill>
                  <a:prstClr val="black"/>
                </a:solidFill>
              </a:rPr>
              <a:t> Knowledge  </a:t>
            </a:r>
          </a:p>
        </p:txBody>
      </p:sp>
      <p:cxnSp>
        <p:nvCxnSpPr>
          <p:cNvPr id="24" name="Straight Arrow Connector 23"/>
          <p:cNvCxnSpPr/>
          <p:nvPr/>
        </p:nvCxnSpPr>
        <p:spPr>
          <a:xfrm>
            <a:off x="4334041" y="3304045"/>
            <a:ext cx="2967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7190194" y="2532861"/>
            <a:ext cx="429806" cy="531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4642695" y="3848439"/>
            <a:ext cx="1900561" cy="1029773"/>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defTabSz="342900"/>
            <a:endParaRPr lang="en-US" sz="1650" b="1" dirty="0">
              <a:solidFill>
                <a:prstClr val="black"/>
              </a:solidFill>
            </a:endParaRPr>
          </a:p>
          <a:p>
            <a:pPr defTabSz="342900"/>
            <a:endParaRPr lang="en-US" sz="1650" dirty="0" smtClean="0">
              <a:solidFill>
                <a:prstClr val="black"/>
              </a:solidFill>
            </a:endParaRPr>
          </a:p>
          <a:p>
            <a:pPr defTabSz="342900"/>
            <a:r>
              <a:rPr lang="en-US" sz="1650" b="1" dirty="0" smtClean="0">
                <a:solidFill>
                  <a:prstClr val="black"/>
                </a:solidFill>
              </a:rPr>
              <a:t>Setting: </a:t>
            </a:r>
            <a:r>
              <a:rPr lang="en-US" sz="1650" dirty="0" smtClean="0">
                <a:solidFill>
                  <a:prstClr val="black"/>
                </a:solidFill>
              </a:rPr>
              <a:t>Accessible hours; transport-</a:t>
            </a:r>
            <a:r>
              <a:rPr lang="en-US" sz="1650" dirty="0" err="1" smtClean="0">
                <a:solidFill>
                  <a:prstClr val="black"/>
                </a:solidFill>
              </a:rPr>
              <a:t>ation</a:t>
            </a:r>
            <a:r>
              <a:rPr lang="en-US" sz="1650" dirty="0" smtClean="0">
                <a:solidFill>
                  <a:prstClr val="black"/>
                </a:solidFill>
              </a:rPr>
              <a:t> arranged</a:t>
            </a:r>
          </a:p>
          <a:p>
            <a:pPr defTabSz="342900"/>
            <a:endParaRPr lang="en-US" sz="1650" dirty="0">
              <a:solidFill>
                <a:prstClr val="black"/>
              </a:solidFill>
            </a:endParaRPr>
          </a:p>
          <a:p>
            <a:pPr defTabSz="342900"/>
            <a:r>
              <a:rPr lang="en-US" sz="1650" b="1" dirty="0">
                <a:solidFill>
                  <a:prstClr val="black"/>
                </a:solidFill>
              </a:rPr>
              <a:t> </a:t>
            </a:r>
          </a:p>
        </p:txBody>
      </p:sp>
      <p:cxnSp>
        <p:nvCxnSpPr>
          <p:cNvPr id="31" name="Straight Arrow Connector 30"/>
          <p:cNvCxnSpPr/>
          <p:nvPr/>
        </p:nvCxnSpPr>
        <p:spPr>
          <a:xfrm>
            <a:off x="6835651" y="2577356"/>
            <a:ext cx="0" cy="1838020"/>
          </a:xfrm>
          <a:prstGeom prst="straightConnector1">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163330" y="2475844"/>
            <a:ext cx="232756" cy="346249"/>
          </a:xfrm>
          <a:prstGeom prst="rect">
            <a:avLst/>
          </a:prstGeom>
          <a:noFill/>
        </p:spPr>
        <p:txBody>
          <a:bodyPr wrap="none" rtlCol="0">
            <a:spAutoFit/>
          </a:bodyPr>
          <a:lstStyle/>
          <a:p>
            <a:r>
              <a:rPr lang="en-US" sz="1650" dirty="0"/>
              <a:t> </a:t>
            </a:r>
          </a:p>
        </p:txBody>
      </p:sp>
      <p:sp>
        <p:nvSpPr>
          <p:cNvPr id="6" name="TextBox 5"/>
          <p:cNvSpPr txBox="1"/>
          <p:nvPr/>
        </p:nvSpPr>
        <p:spPr>
          <a:xfrm>
            <a:off x="760977" y="3831364"/>
            <a:ext cx="232756" cy="346249"/>
          </a:xfrm>
          <a:prstGeom prst="rect">
            <a:avLst/>
          </a:prstGeom>
          <a:noFill/>
        </p:spPr>
        <p:txBody>
          <a:bodyPr wrap="none" rtlCol="0">
            <a:spAutoFit/>
          </a:bodyPr>
          <a:lstStyle/>
          <a:p>
            <a:r>
              <a:rPr lang="en-US" sz="1650" dirty="0"/>
              <a:t> </a:t>
            </a:r>
          </a:p>
        </p:txBody>
      </p:sp>
      <p:sp>
        <p:nvSpPr>
          <p:cNvPr id="2" name="TextBox 1"/>
          <p:cNvSpPr txBox="1"/>
          <p:nvPr/>
        </p:nvSpPr>
        <p:spPr>
          <a:xfrm>
            <a:off x="277133" y="1972682"/>
            <a:ext cx="2305052" cy="2885405"/>
          </a:xfrm>
          <a:prstGeom prst="rect">
            <a:avLst/>
          </a:prstGeom>
          <a:noFill/>
        </p:spPr>
        <p:txBody>
          <a:bodyPr wrap="square" rtlCol="0">
            <a:spAutoFit/>
          </a:bodyPr>
          <a:lstStyle/>
          <a:p>
            <a:pPr marL="214313" indent="-214313">
              <a:buFont typeface="Wingdings" panose="05000000000000000000" pitchFamily="2" charset="2"/>
              <a:buChar char="ü"/>
            </a:pPr>
            <a:r>
              <a:rPr lang="en-US" sz="1650" dirty="0"/>
              <a:t>Small media</a:t>
            </a:r>
          </a:p>
          <a:p>
            <a:pPr marL="214313" indent="-214313">
              <a:buFont typeface="Wingdings" panose="05000000000000000000" pitchFamily="2" charset="2"/>
              <a:buChar char="ü"/>
            </a:pPr>
            <a:r>
              <a:rPr lang="en-US" sz="1650" dirty="0"/>
              <a:t>One-on-one education</a:t>
            </a:r>
          </a:p>
          <a:p>
            <a:endParaRPr lang="en-US" sz="1650" dirty="0"/>
          </a:p>
          <a:p>
            <a:pPr marL="214313" indent="-214313">
              <a:buFont typeface="Wingdings" panose="05000000000000000000" pitchFamily="2" charset="2"/>
              <a:buChar char="ü"/>
            </a:pPr>
            <a:r>
              <a:rPr lang="en-US" sz="1650" dirty="0"/>
              <a:t>Reminders</a:t>
            </a:r>
          </a:p>
          <a:p>
            <a:pPr marL="214313" indent="-214313">
              <a:buFont typeface="Wingdings" panose="05000000000000000000" pitchFamily="2" charset="2"/>
              <a:buChar char="ü"/>
            </a:pPr>
            <a:r>
              <a:rPr lang="en-US" sz="1650" dirty="0"/>
              <a:t>Assessment &amp; feedback</a:t>
            </a:r>
          </a:p>
          <a:p>
            <a:pPr marL="214313" indent="-214313">
              <a:buFont typeface="Wingdings" panose="05000000000000000000" pitchFamily="2" charset="2"/>
              <a:buChar char="ü"/>
            </a:pPr>
            <a:endParaRPr lang="en-US" sz="1650" dirty="0"/>
          </a:p>
          <a:p>
            <a:pPr marL="214313" indent="-214313">
              <a:buFont typeface="Wingdings" panose="05000000000000000000" pitchFamily="2" charset="2"/>
              <a:buChar char="ü"/>
            </a:pPr>
            <a:r>
              <a:rPr lang="en-US" sz="1650" dirty="0"/>
              <a:t>Alternative sites</a:t>
            </a:r>
          </a:p>
          <a:p>
            <a:pPr marL="214313" indent="-214313">
              <a:buFont typeface="Wingdings" panose="05000000000000000000" pitchFamily="2" charset="2"/>
              <a:buChar char="ü"/>
            </a:pPr>
            <a:r>
              <a:rPr lang="en-US" sz="1650" dirty="0"/>
              <a:t>Address transport barriers</a:t>
            </a:r>
          </a:p>
        </p:txBody>
      </p:sp>
      <p:cxnSp>
        <p:nvCxnSpPr>
          <p:cNvPr id="26" name="Straight Arrow Connector 25"/>
          <p:cNvCxnSpPr/>
          <p:nvPr/>
        </p:nvCxnSpPr>
        <p:spPr>
          <a:xfrm>
            <a:off x="6644750" y="2587989"/>
            <a:ext cx="684" cy="625873"/>
          </a:xfrm>
          <a:prstGeom prst="straightConnector1">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4667736" y="5026054"/>
            <a:ext cx="1875519" cy="90441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defTabSz="342900"/>
            <a:r>
              <a:rPr lang="en-US" sz="1650" b="1" dirty="0">
                <a:solidFill>
                  <a:prstClr val="black"/>
                </a:solidFill>
              </a:rPr>
              <a:t>Community: </a:t>
            </a:r>
            <a:r>
              <a:rPr lang="en-US" sz="1650" dirty="0">
                <a:solidFill>
                  <a:prstClr val="black"/>
                </a:solidFill>
              </a:rPr>
              <a:t>GI available to do diagnostic tests </a:t>
            </a:r>
          </a:p>
        </p:txBody>
      </p:sp>
      <p:cxnSp>
        <p:nvCxnSpPr>
          <p:cNvPr id="41" name="Straight Arrow Connector 40"/>
          <p:cNvCxnSpPr/>
          <p:nvPr/>
        </p:nvCxnSpPr>
        <p:spPr>
          <a:xfrm flipV="1">
            <a:off x="7010400" y="2596694"/>
            <a:ext cx="0" cy="288156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a:stCxn id="32" idx="3"/>
          </p:cNvCxnSpPr>
          <p:nvPr/>
        </p:nvCxnSpPr>
        <p:spPr>
          <a:xfrm flipV="1">
            <a:off x="6543255" y="5478262"/>
            <a:ext cx="467144"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4303584" y="2448720"/>
            <a:ext cx="29672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6547870" y="4415376"/>
            <a:ext cx="30660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6561619" y="3213862"/>
            <a:ext cx="83815"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183251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2400" y="331787"/>
            <a:ext cx="8686800" cy="963613"/>
          </a:xfrm>
        </p:spPr>
        <p:txBody>
          <a:bodyPr>
            <a:noAutofit/>
          </a:bodyPr>
          <a:lstStyle/>
          <a:p>
            <a:pPr algn="l"/>
            <a:r>
              <a:rPr lang="en-US" sz="3600" dirty="0">
                <a:latin typeface="Arial" panose="020B0604020202020204" pitchFamily="34" charset="0"/>
                <a:cs typeface="Arial" panose="020B0604020202020204" pitchFamily="34" charset="0"/>
              </a:rPr>
              <a:t>Selecting EBIs: </a:t>
            </a:r>
            <a:r>
              <a:rPr lang="en-US" sz="3600" dirty="0" smtClean="0">
                <a:latin typeface="Arial" panose="020B0604020202020204" pitchFamily="34" charset="0"/>
                <a:cs typeface="Arial" panose="020B0604020202020204" pitchFamily="34" charset="0"/>
              </a:rPr>
              <a:t>Strength of Evidence</a:t>
            </a:r>
            <a:endParaRPr lang="en-US" sz="3600" dirty="0">
              <a:latin typeface="Arial" panose="020B0604020202020204" pitchFamily="34" charset="0"/>
              <a:cs typeface="Arial" panose="020B0604020202020204" pitchFamily="34" charset="0"/>
            </a:endParaRPr>
          </a:p>
        </p:txBody>
      </p:sp>
      <p:sp>
        <p:nvSpPr>
          <p:cNvPr id="3" name="Tekstvak 2"/>
          <p:cNvSpPr txBox="1"/>
          <p:nvPr/>
        </p:nvSpPr>
        <p:spPr>
          <a:xfrm>
            <a:off x="304800" y="1524000"/>
            <a:ext cx="8686800" cy="3554819"/>
          </a:xfrm>
          <a:prstGeom prst="rect">
            <a:avLst/>
          </a:prstGeom>
          <a:noFill/>
        </p:spPr>
        <p:txBody>
          <a:bodyPr wrap="square" rtlCol="0" anchor="t">
            <a:spAutoFit/>
          </a:bodyPr>
          <a:lstStyle/>
          <a:p>
            <a:pPr marL="506095" lvl="1" indent="-457200" defTabSz="914400">
              <a:lnSpc>
                <a:spcPct val="110000"/>
              </a:lnSpc>
              <a:spcBef>
                <a:spcPts val="600"/>
              </a:spcBef>
              <a:spcAft>
                <a:spcPts val="600"/>
              </a:spcAft>
              <a:buFont typeface="Arial" panose="020B0604020202020204" pitchFamily="34" charset="0"/>
              <a:buChar char="•"/>
            </a:pPr>
            <a:r>
              <a:rPr lang="nl-NL" sz="2800" dirty="0" smtClean="0">
                <a:solidFill>
                  <a:prstClr val="black"/>
                </a:solidFill>
                <a:latin typeface="Arial" pitchFamily="34" charset="0"/>
                <a:cs typeface="Arial" pitchFamily="34" charset="0"/>
              </a:rPr>
              <a:t>How </a:t>
            </a:r>
            <a:r>
              <a:rPr lang="nl-NL" sz="2800" dirty="0">
                <a:solidFill>
                  <a:prstClr val="black"/>
                </a:solidFill>
                <a:latin typeface="Arial" pitchFamily="34" charset="0"/>
                <a:cs typeface="Arial" pitchFamily="34" charset="0"/>
              </a:rPr>
              <a:t>much certainty is there about the effectiveness of the EBI</a:t>
            </a:r>
            <a:r>
              <a:rPr lang="nl-NL" sz="2800" dirty="0" smtClean="0">
                <a:solidFill>
                  <a:prstClr val="black"/>
                </a:solidFill>
                <a:latin typeface="Arial" pitchFamily="34" charset="0"/>
                <a:cs typeface="Arial" pitchFamily="34" charset="0"/>
              </a:rPr>
              <a:t>?</a:t>
            </a:r>
            <a:br>
              <a:rPr lang="nl-NL" sz="2800" dirty="0" smtClean="0">
                <a:solidFill>
                  <a:prstClr val="black"/>
                </a:solidFill>
                <a:latin typeface="Arial" pitchFamily="34" charset="0"/>
                <a:cs typeface="Arial" pitchFamily="34" charset="0"/>
              </a:rPr>
            </a:br>
            <a:endParaRPr lang="nl-NL" sz="2800" dirty="0" smtClean="0">
              <a:solidFill>
                <a:prstClr val="black"/>
              </a:solidFill>
              <a:latin typeface="Arial" pitchFamily="34" charset="0"/>
              <a:cs typeface="Arial" pitchFamily="34" charset="0"/>
            </a:endParaRPr>
          </a:p>
          <a:p>
            <a:pPr marL="506095" lvl="1" indent="-457200" defTabSz="914400">
              <a:lnSpc>
                <a:spcPct val="110000"/>
              </a:lnSpc>
              <a:spcBef>
                <a:spcPts val="600"/>
              </a:spcBef>
              <a:spcAft>
                <a:spcPts val="600"/>
              </a:spcAft>
              <a:buFont typeface="Arial" panose="020B0604020202020204" pitchFamily="34" charset="0"/>
              <a:buChar char="•"/>
            </a:pPr>
            <a:r>
              <a:rPr lang="nl-NL" sz="2800" dirty="0" smtClean="0">
                <a:solidFill>
                  <a:prstClr val="black"/>
                </a:solidFill>
                <a:latin typeface="Arial" pitchFamily="34" charset="0"/>
                <a:cs typeface="Arial" pitchFamily="34" charset="0"/>
              </a:rPr>
              <a:t>Will that effectiveness translate to a real-world </a:t>
            </a:r>
            <a:br>
              <a:rPr lang="nl-NL" sz="2800" dirty="0" smtClean="0">
                <a:solidFill>
                  <a:prstClr val="black"/>
                </a:solidFill>
                <a:latin typeface="Arial" pitchFamily="34" charset="0"/>
                <a:cs typeface="Arial" pitchFamily="34" charset="0"/>
              </a:rPr>
            </a:br>
            <a:r>
              <a:rPr lang="nl-NL" sz="2800" dirty="0" smtClean="0">
                <a:solidFill>
                  <a:prstClr val="black"/>
                </a:solidFill>
                <a:latin typeface="Arial" pitchFamily="34" charset="0"/>
                <a:cs typeface="Arial" pitchFamily="34" charset="0"/>
              </a:rPr>
              <a:t>setting?</a:t>
            </a:r>
            <a:endParaRPr lang="nl-NL" sz="2800" dirty="0">
              <a:solidFill>
                <a:prstClr val="black"/>
              </a:solidFill>
              <a:latin typeface="Arial" pitchFamily="34" charset="0"/>
              <a:cs typeface="Arial" pitchFamily="34" charset="0"/>
            </a:endParaRPr>
          </a:p>
          <a:p>
            <a:pPr marL="457200" indent="-457200">
              <a:buFont typeface="Arial" pitchFamily="34" charset="0"/>
              <a:buChar char="•"/>
            </a:pPr>
            <a:endParaRPr lang="nl-NL" sz="2800" b="1" dirty="0">
              <a:solidFill>
                <a:prstClr val="black"/>
              </a:solidFill>
            </a:endParaRPr>
          </a:p>
          <a:p>
            <a:endParaRPr lang="nl-NL" sz="2800" b="1" dirty="0">
              <a:solidFill>
                <a:prstClr val="black"/>
              </a:solidFill>
            </a:endParaRPr>
          </a:p>
        </p:txBody>
      </p:sp>
    </p:spTree>
    <p:custDataLst>
      <p:tags r:id="rId1"/>
    </p:custDataLst>
    <p:extLst>
      <p:ext uri="{BB962C8B-B14F-4D97-AF65-F5344CB8AC3E}">
        <p14:creationId xmlns:p14="http://schemas.microsoft.com/office/powerpoint/2010/main" val="965188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56635" y="162183"/>
            <a:ext cx="8763000" cy="1295400"/>
          </a:xfrm>
        </p:spPr>
        <p:txBody>
          <a:bodyPr>
            <a:noAutofit/>
          </a:bodyPr>
          <a:lstStyle/>
          <a:p>
            <a:pPr algn="l"/>
            <a:r>
              <a:rPr lang="en-US" sz="3200" dirty="0" smtClean="0">
                <a:latin typeface="Arial" panose="020B0604020202020204" pitchFamily="34" charset="0"/>
                <a:cs typeface="Arial" panose="020B0604020202020204" pitchFamily="34" charset="0"/>
              </a:rPr>
              <a:t>Evidence of Effectiveness:</a:t>
            </a:r>
          </a:p>
          <a:p>
            <a:pPr algn="l"/>
            <a:r>
              <a:rPr lang="en-US" sz="3200" dirty="0" smtClean="0">
                <a:latin typeface="Arial" panose="020B0604020202020204" pitchFamily="34" charset="0"/>
                <a:cs typeface="Arial" panose="020B0604020202020204" pitchFamily="34" charset="0"/>
              </a:rPr>
              <a:t>Single </a:t>
            </a:r>
            <a:r>
              <a:rPr lang="en-US" sz="3200" dirty="0">
                <a:latin typeface="Arial" panose="020B0604020202020204" pitchFamily="34" charset="0"/>
                <a:cs typeface="Arial" panose="020B0604020202020204" pitchFamily="34" charset="0"/>
              </a:rPr>
              <a:t>Study vs. Review of </a:t>
            </a:r>
            <a:r>
              <a:rPr lang="en-US" sz="3200" dirty="0" smtClean="0">
                <a:latin typeface="Arial" panose="020B0604020202020204" pitchFamily="34" charset="0"/>
                <a:cs typeface="Arial" panose="020B0604020202020204" pitchFamily="34" charset="0"/>
              </a:rPr>
              <a:t>Multiple Studies</a:t>
            </a:r>
            <a:endParaRPr lang="en-US" sz="3200" dirty="0">
              <a:latin typeface="Arial" panose="020B0604020202020204" pitchFamily="34" charset="0"/>
              <a:cs typeface="Arial" panose="020B0604020202020204" pitchFamily="34" charset="0"/>
            </a:endParaRPr>
          </a:p>
        </p:txBody>
      </p:sp>
      <p:sp>
        <p:nvSpPr>
          <p:cNvPr id="9" name="TextBox 8"/>
          <p:cNvSpPr txBox="1"/>
          <p:nvPr/>
        </p:nvSpPr>
        <p:spPr>
          <a:xfrm>
            <a:off x="4724400" y="1712167"/>
            <a:ext cx="3352800" cy="1200329"/>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Research Tested Intervention Programs (RTIPS)</a:t>
            </a:r>
          </a:p>
        </p:txBody>
      </p:sp>
      <p:sp>
        <p:nvSpPr>
          <p:cNvPr id="10" name="TextBox 9"/>
          <p:cNvSpPr txBox="1"/>
          <p:nvPr/>
        </p:nvSpPr>
        <p:spPr>
          <a:xfrm>
            <a:off x="274944" y="3319142"/>
            <a:ext cx="2620656" cy="1138773"/>
          </a:xfrm>
          <a:prstGeom prst="rect">
            <a:avLst/>
          </a:prstGeom>
          <a:noFill/>
        </p:spPr>
        <p:txBody>
          <a:bodyPr wrap="square" rtlCol="0">
            <a:spAutoFit/>
          </a:bodyPr>
          <a:lstStyle/>
          <a:p>
            <a:pPr algn="ctr"/>
            <a:r>
              <a:rPr lang="en-US" sz="2400" b="1" dirty="0">
                <a:latin typeface="Arial" panose="020B0604020202020204" pitchFamily="34" charset="0"/>
                <a:cs typeface="Arial" panose="020B0604020202020204" pitchFamily="34" charset="0"/>
              </a:rPr>
              <a:t>Community Guide</a:t>
            </a:r>
          </a:p>
          <a:p>
            <a:pPr algn="ctr"/>
            <a:r>
              <a:rPr lang="en-US" sz="2000" b="1" dirty="0" smtClean="0">
                <a:latin typeface="Arial" panose="020B0604020202020204" pitchFamily="34" charset="0"/>
                <a:cs typeface="Arial" panose="020B0604020202020204" pitchFamily="34" charset="0"/>
              </a:rPr>
              <a:t>Strategies</a:t>
            </a:r>
            <a:endParaRPr lang="en-US" sz="2000" b="1" dirty="0">
              <a:latin typeface="Arial" panose="020B0604020202020204" pitchFamily="34" charset="0"/>
              <a:cs typeface="Arial" panose="020B0604020202020204"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2672575015"/>
              </p:ext>
            </p:extLst>
          </p:nvPr>
        </p:nvGraphicFramePr>
        <p:xfrm>
          <a:off x="2895600" y="3185219"/>
          <a:ext cx="4953000" cy="1752630"/>
        </p:xfrm>
        <a:graphic>
          <a:graphicData uri="http://schemas.openxmlformats.org/drawingml/2006/table">
            <a:tbl>
              <a:tblPr firstRow="1" bandRow="1">
                <a:tableStyleId>{5940675A-B579-460E-94D1-54222C63F5DA}</a:tableStyleId>
              </a:tblPr>
              <a:tblGrid>
                <a:gridCol w="1651000">
                  <a:extLst>
                    <a:ext uri="{9D8B030D-6E8A-4147-A177-3AD203B41FA5}">
                      <a16:colId xmlns:a16="http://schemas.microsoft.com/office/drawing/2014/main" xmlns="" val="20000"/>
                    </a:ext>
                  </a:extLst>
                </a:gridCol>
                <a:gridCol w="1651000">
                  <a:extLst>
                    <a:ext uri="{9D8B030D-6E8A-4147-A177-3AD203B41FA5}">
                      <a16:colId xmlns:a16="http://schemas.microsoft.com/office/drawing/2014/main" xmlns="" val="20001"/>
                    </a:ext>
                  </a:extLst>
                </a:gridCol>
                <a:gridCol w="1651000">
                  <a:extLst>
                    <a:ext uri="{9D8B030D-6E8A-4147-A177-3AD203B41FA5}">
                      <a16:colId xmlns:a16="http://schemas.microsoft.com/office/drawing/2014/main" xmlns="" val="20002"/>
                    </a:ext>
                  </a:extLst>
                </a:gridCol>
              </a:tblGrid>
              <a:tr h="584210">
                <a:tc>
                  <a:txBody>
                    <a:bodyPr/>
                    <a:lstStyle/>
                    <a:p>
                      <a:endParaRPr lang="en-US" dirty="0"/>
                    </a:p>
                  </a:txBody>
                  <a:tcPr>
                    <a:solidFill>
                      <a:schemeClr val="tx2">
                        <a:lumMod val="20000"/>
                        <a:lumOff val="80000"/>
                      </a:schemeClr>
                    </a:solidFill>
                  </a:tcPr>
                </a:tc>
                <a:tc>
                  <a:txBody>
                    <a:bodyPr/>
                    <a:lstStyle/>
                    <a:p>
                      <a:pPr algn="ctr"/>
                      <a:r>
                        <a:rPr lang="en-US" sz="2400" b="1" dirty="0">
                          <a:latin typeface="Arial" panose="020B0604020202020204" pitchFamily="34" charset="0"/>
                          <a:cs typeface="Arial" panose="020B0604020202020204" pitchFamily="34" charset="0"/>
                        </a:rPr>
                        <a:t>+</a:t>
                      </a:r>
                    </a:p>
                  </a:txBody>
                  <a:tcPr anchor="ctr">
                    <a:solidFill>
                      <a:schemeClr val="tx2">
                        <a:lumMod val="20000"/>
                        <a:lumOff val="80000"/>
                      </a:schemeClr>
                    </a:solidFill>
                  </a:tcPr>
                </a:tc>
                <a:tc>
                  <a:txBody>
                    <a:bodyPr/>
                    <a:lstStyle/>
                    <a:p>
                      <a:pPr algn="ctr"/>
                      <a:r>
                        <a:rPr lang="en-US" sz="2400" b="1" dirty="0">
                          <a:latin typeface="Arial" panose="020B0604020202020204" pitchFamily="34" charset="0"/>
                          <a:cs typeface="Arial" panose="020B0604020202020204" pitchFamily="34" charset="0"/>
                        </a:rPr>
                        <a:t>−</a:t>
                      </a:r>
                    </a:p>
                  </a:txBody>
                  <a:tcPr anchor="ctr">
                    <a:solidFill>
                      <a:schemeClr val="tx2">
                        <a:lumMod val="20000"/>
                        <a:lumOff val="80000"/>
                      </a:schemeClr>
                    </a:solidFill>
                  </a:tcPr>
                </a:tc>
                <a:extLst>
                  <a:ext uri="{0D108BD9-81ED-4DB2-BD59-A6C34878D82A}">
                    <a16:rowId xmlns:a16="http://schemas.microsoft.com/office/drawing/2014/main" xmlns="" val="10000"/>
                  </a:ext>
                </a:extLst>
              </a:tr>
              <a:tr h="584210">
                <a:tc>
                  <a:txBody>
                    <a:bodyPr/>
                    <a:lstStyle/>
                    <a:p>
                      <a:pPr marL="0" algn="ctr" defTabSz="914400" rtl="0" eaLnBrk="1" latinLnBrk="0" hangingPunct="1"/>
                      <a:r>
                        <a:rPr lang="en-US" sz="2400" b="1" kern="1200" dirty="0">
                          <a:solidFill>
                            <a:schemeClr val="tx1"/>
                          </a:solidFill>
                          <a:latin typeface="Arial" panose="020B0604020202020204" pitchFamily="34" charset="0"/>
                          <a:ea typeface="+mn-ea"/>
                          <a:cs typeface="Arial" panose="020B0604020202020204" pitchFamily="34" charset="0"/>
                        </a:rPr>
                        <a:t>+</a:t>
                      </a:r>
                    </a:p>
                  </a:txBody>
                  <a:tcPr>
                    <a:solidFill>
                      <a:schemeClr val="tx2">
                        <a:lumMod val="20000"/>
                        <a:lumOff val="80000"/>
                      </a:schemeClr>
                    </a:solidFill>
                  </a:tcPr>
                </a:tc>
                <a:tc>
                  <a:txBody>
                    <a:bodyPr/>
                    <a:lstStyle/>
                    <a:p>
                      <a:pPr algn="ctr"/>
                      <a:r>
                        <a:rPr lang="en-US" sz="2400" dirty="0">
                          <a:latin typeface="Arial" panose="020B0604020202020204" pitchFamily="34" charset="0"/>
                          <a:cs typeface="Arial" panose="020B0604020202020204" pitchFamily="34" charset="0"/>
                        </a:rPr>
                        <a:t>Scenario</a:t>
                      </a:r>
                      <a:r>
                        <a:rPr lang="en-US" sz="2400" baseline="0" dirty="0">
                          <a:latin typeface="Arial" panose="020B0604020202020204" pitchFamily="34" charset="0"/>
                          <a:cs typeface="Arial" panose="020B0604020202020204" pitchFamily="34" charset="0"/>
                        </a:rPr>
                        <a:t> </a:t>
                      </a:r>
                      <a:r>
                        <a:rPr lang="en-US" sz="2400" dirty="0">
                          <a:latin typeface="Arial" panose="020B0604020202020204" pitchFamily="34" charset="0"/>
                          <a:cs typeface="Arial" panose="020B0604020202020204" pitchFamily="34" charset="0"/>
                        </a:rPr>
                        <a:t>1</a:t>
                      </a:r>
                    </a:p>
                  </a:txBody>
                  <a:tcPr>
                    <a:noFill/>
                  </a:tcPr>
                </a:tc>
                <a:tc>
                  <a:txBody>
                    <a:bodyPr/>
                    <a:lstStyle/>
                    <a:p>
                      <a:pPr algn="ctr"/>
                      <a:r>
                        <a:rPr lang="en-US" sz="2400" dirty="0">
                          <a:latin typeface="Arial" panose="020B0604020202020204" pitchFamily="34" charset="0"/>
                          <a:cs typeface="Arial" panose="020B0604020202020204" pitchFamily="34" charset="0"/>
                        </a:rPr>
                        <a:t>Scenario 3</a:t>
                      </a:r>
                    </a:p>
                  </a:txBody>
                  <a:tcPr>
                    <a:noFill/>
                  </a:tcPr>
                </a:tc>
                <a:extLst>
                  <a:ext uri="{0D108BD9-81ED-4DB2-BD59-A6C34878D82A}">
                    <a16:rowId xmlns:a16="http://schemas.microsoft.com/office/drawing/2014/main" xmlns="" val="10001"/>
                  </a:ext>
                </a:extLst>
              </a:tr>
              <a:tr h="584210">
                <a:tc>
                  <a:txBody>
                    <a:bodyPr/>
                    <a:lstStyle/>
                    <a:p>
                      <a:pPr algn="ctr"/>
                      <a:r>
                        <a:rPr lang="en-US" sz="2400" b="1" dirty="0">
                          <a:latin typeface="Arial" panose="020B0604020202020204" pitchFamily="34" charset="0"/>
                          <a:cs typeface="Arial" panose="020B0604020202020204" pitchFamily="34" charset="0"/>
                        </a:rPr>
                        <a:t>−</a:t>
                      </a:r>
                    </a:p>
                  </a:txBody>
                  <a:tcPr>
                    <a:solidFill>
                      <a:schemeClr val="tx2">
                        <a:lumMod val="20000"/>
                        <a:lumOff val="80000"/>
                      </a:schemeClr>
                    </a:solidFill>
                  </a:tcPr>
                </a:tc>
                <a:tc>
                  <a:txBody>
                    <a:bodyPr/>
                    <a:lstStyle/>
                    <a:p>
                      <a:pPr algn="ctr"/>
                      <a:r>
                        <a:rPr lang="en-US" sz="2400" dirty="0">
                          <a:latin typeface="Arial" panose="020B0604020202020204" pitchFamily="34" charset="0"/>
                          <a:cs typeface="Arial" panose="020B0604020202020204" pitchFamily="34" charset="0"/>
                        </a:rPr>
                        <a:t>Scenario 2</a:t>
                      </a:r>
                    </a:p>
                  </a:txBody>
                  <a:tcPr>
                    <a:noFill/>
                  </a:tcPr>
                </a:tc>
                <a:tc>
                  <a:txBody>
                    <a:bodyPr/>
                    <a:lstStyle/>
                    <a:p>
                      <a:pPr algn="ctr"/>
                      <a:r>
                        <a:rPr lang="en-US" sz="2400" dirty="0">
                          <a:latin typeface="Arial" panose="020B0604020202020204" pitchFamily="34" charset="0"/>
                          <a:cs typeface="Arial" panose="020B0604020202020204" pitchFamily="34" charset="0"/>
                        </a:rPr>
                        <a:t>Scenario 4</a:t>
                      </a:r>
                    </a:p>
                  </a:txBody>
                  <a:tcPr>
                    <a:noFill/>
                  </a:tcPr>
                </a:tc>
                <a:extLst>
                  <a:ext uri="{0D108BD9-81ED-4DB2-BD59-A6C34878D82A}">
                    <a16:rowId xmlns:a16="http://schemas.microsoft.com/office/drawing/2014/main" xmlns="" val="10002"/>
                  </a:ext>
                </a:extLst>
              </a:tr>
            </a:tbl>
          </a:graphicData>
        </a:graphic>
      </p:graphicFrame>
      <p:cxnSp>
        <p:nvCxnSpPr>
          <p:cNvPr id="13" name="Straight Connector 12"/>
          <p:cNvCxnSpPr/>
          <p:nvPr/>
        </p:nvCxnSpPr>
        <p:spPr>
          <a:xfrm>
            <a:off x="2904068" y="3185219"/>
            <a:ext cx="1634067" cy="53340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075042" y="2316510"/>
            <a:ext cx="838201" cy="990600"/>
          </a:xfrm>
          <a:prstGeom prst="rect">
            <a:avLst/>
          </a:prstGeom>
        </p:spPr>
      </p:pic>
      <p:pic>
        <p:nvPicPr>
          <p:cNvPr id="14" name="Picture 13"/>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3810000" y="1940291"/>
            <a:ext cx="1143000" cy="752438"/>
          </a:xfrm>
          <a:prstGeom prst="rect">
            <a:avLst/>
          </a:prstGeom>
        </p:spPr>
      </p:pic>
    </p:spTree>
    <p:custDataLst>
      <p:tags r:id="rId1"/>
    </p:custDataLst>
    <p:extLst>
      <p:ext uri="{BB962C8B-B14F-4D97-AF65-F5344CB8AC3E}">
        <p14:creationId xmlns:p14="http://schemas.microsoft.com/office/powerpoint/2010/main" val="6475615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noAutofit/>
          </a:bodyPr>
          <a:lstStyle/>
          <a:p>
            <a:r>
              <a:rPr lang="en-US" sz="4000" b="0" dirty="0">
                <a:latin typeface="Arial" panose="020B0604020202020204" pitchFamily="34" charset="0"/>
                <a:cs typeface="Arial" panose="020B0604020202020204" pitchFamily="34" charset="0"/>
              </a:rPr>
              <a:t>Real World Effectiveness &amp; RE-AIM</a:t>
            </a:r>
          </a:p>
        </p:txBody>
      </p:sp>
      <p:sp>
        <p:nvSpPr>
          <p:cNvPr id="5" name="Content Placeholder 2"/>
          <p:cNvSpPr txBox="1">
            <a:spLocks/>
          </p:cNvSpPr>
          <p:nvPr/>
        </p:nvSpPr>
        <p:spPr>
          <a:xfrm>
            <a:off x="609600" y="1524000"/>
            <a:ext cx="8077200" cy="429928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200"/>
              </a:spcBef>
              <a:buNone/>
            </a:pPr>
            <a:r>
              <a:rPr lang="en-US" sz="3300" b="1" u="sng" dirty="0">
                <a:solidFill>
                  <a:srgbClr val="5A9BCE"/>
                </a:solidFill>
              </a:rPr>
              <a:t>R</a:t>
            </a:r>
            <a:r>
              <a:rPr lang="en-US" sz="2800" b="1" dirty="0"/>
              <a:t>EACH </a:t>
            </a:r>
            <a:r>
              <a:rPr lang="en-US" sz="2800" dirty="0"/>
              <a:t>your intended target population</a:t>
            </a:r>
          </a:p>
          <a:p>
            <a:pPr marL="0" indent="0">
              <a:spcBef>
                <a:spcPts val="1200"/>
              </a:spcBef>
              <a:buNone/>
            </a:pPr>
            <a:r>
              <a:rPr lang="en-US" sz="3300" b="1" u="sng" dirty="0">
                <a:solidFill>
                  <a:srgbClr val="5A9BCE"/>
                </a:solidFill>
              </a:rPr>
              <a:t>E</a:t>
            </a:r>
            <a:r>
              <a:rPr lang="en-US" sz="2800" b="1" dirty="0"/>
              <a:t>FFECTIVENSS </a:t>
            </a:r>
            <a:r>
              <a:rPr lang="en-US" sz="2800" dirty="0"/>
              <a:t>or efficacy</a:t>
            </a:r>
          </a:p>
          <a:p>
            <a:pPr marL="0" indent="0">
              <a:spcBef>
                <a:spcPts val="1200"/>
              </a:spcBef>
              <a:buNone/>
            </a:pPr>
            <a:r>
              <a:rPr lang="en-US" sz="3300" b="1" u="sng" dirty="0">
                <a:solidFill>
                  <a:srgbClr val="5A9BCE"/>
                </a:solidFill>
              </a:rPr>
              <a:t>A</a:t>
            </a:r>
            <a:r>
              <a:rPr lang="en-US" sz="2800" b="1" dirty="0"/>
              <a:t>DOPTION </a:t>
            </a:r>
            <a:r>
              <a:rPr lang="en-US" sz="2800" dirty="0"/>
              <a:t>by target staff, settings, or institutions</a:t>
            </a:r>
          </a:p>
          <a:p>
            <a:pPr marL="0" indent="0">
              <a:spcBef>
                <a:spcPts val="1200"/>
              </a:spcBef>
              <a:buNone/>
            </a:pPr>
            <a:r>
              <a:rPr lang="en-US" sz="3300" b="1" u="sng" dirty="0">
                <a:solidFill>
                  <a:srgbClr val="5A9BCE"/>
                </a:solidFill>
              </a:rPr>
              <a:t>I</a:t>
            </a:r>
            <a:r>
              <a:rPr lang="en-US" sz="2800" b="1" dirty="0"/>
              <a:t>MPLEMENTATION</a:t>
            </a:r>
            <a:r>
              <a:rPr lang="en-US" sz="2800" dirty="0"/>
              <a:t> consistency, costs and adaptations made during delivery</a:t>
            </a:r>
          </a:p>
          <a:p>
            <a:pPr marL="0" indent="0">
              <a:spcBef>
                <a:spcPts val="1200"/>
              </a:spcBef>
              <a:buNone/>
            </a:pPr>
            <a:r>
              <a:rPr lang="en-US" sz="3300" b="1" u="sng" dirty="0">
                <a:solidFill>
                  <a:srgbClr val="5A9BCE"/>
                </a:solidFill>
              </a:rPr>
              <a:t>M</a:t>
            </a:r>
            <a:r>
              <a:rPr lang="en-US" sz="2800" b="1" dirty="0"/>
              <a:t>AINTENANCE</a:t>
            </a:r>
            <a:r>
              <a:rPr lang="en-US" sz="2800" dirty="0"/>
              <a:t> of strategy effects in individuals and settings over time</a:t>
            </a:r>
          </a:p>
          <a:p>
            <a:endParaRPr lang="en-US" dirty="0"/>
          </a:p>
        </p:txBody>
      </p:sp>
      <p:sp>
        <p:nvSpPr>
          <p:cNvPr id="3" name="Rectangle 2"/>
          <p:cNvSpPr/>
          <p:nvPr/>
        </p:nvSpPr>
        <p:spPr>
          <a:xfrm>
            <a:off x="7010400" y="5638618"/>
            <a:ext cx="194155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hlinkClick r:id="rId4"/>
              </a:rPr>
              <a:t>http://re-aim.org/</a:t>
            </a:r>
            <a:r>
              <a:rPr lang="en-US" dirty="0">
                <a:latin typeface="Arial" panose="020B0604020202020204" pitchFamily="34" charset="0"/>
                <a:cs typeface="Arial" panose="020B0604020202020204" pitchFamily="34" charset="0"/>
              </a:rPr>
              <a:t> </a:t>
            </a:r>
          </a:p>
        </p:txBody>
      </p:sp>
    </p:spTree>
    <p:custDataLst>
      <p:tags r:id="rId1"/>
    </p:custDataLst>
    <p:extLst>
      <p:ext uri="{BB962C8B-B14F-4D97-AF65-F5344CB8AC3E}">
        <p14:creationId xmlns:p14="http://schemas.microsoft.com/office/powerpoint/2010/main" val="21231232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095"/>
            <a:ext cx="9009524" cy="2266667"/>
          </a:xfrm>
          <a:prstGeom prst="rect">
            <a:avLst/>
          </a:prstGeom>
        </p:spPr>
      </p:pic>
      <p:pic>
        <p:nvPicPr>
          <p:cNvPr id="5" name="Picture 4"/>
          <p:cNvPicPr>
            <a:picLocks noChangeAspect="1"/>
          </p:cNvPicPr>
          <p:nvPr/>
        </p:nvPicPr>
        <p:blipFill rotWithShape="1">
          <a:blip r:embed="rId5" cstate="email">
            <a:extLst>
              <a:ext uri="{28A0092B-C50C-407E-A947-70E740481C1C}">
                <a14:useLocalDpi xmlns:a14="http://schemas.microsoft.com/office/drawing/2010/main" val="0"/>
              </a:ext>
            </a:extLst>
          </a:blip>
          <a:srcRect r="3501"/>
          <a:stretch/>
        </p:blipFill>
        <p:spPr>
          <a:xfrm>
            <a:off x="152401" y="1828800"/>
            <a:ext cx="7848600" cy="4336074"/>
          </a:xfrm>
          <a:prstGeom prst="rect">
            <a:avLst/>
          </a:prstGeom>
        </p:spPr>
      </p:pic>
    </p:spTree>
    <p:custDataLst>
      <p:tags r:id="rId1"/>
    </p:custDataLst>
    <p:extLst>
      <p:ext uri="{BB962C8B-B14F-4D97-AF65-F5344CB8AC3E}">
        <p14:creationId xmlns:p14="http://schemas.microsoft.com/office/powerpoint/2010/main" val="198838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idx="4294967295"/>
          </p:nvPr>
        </p:nvSpPr>
        <p:spPr/>
        <p:txBody>
          <a:bodyPr/>
          <a:lstStyle/>
          <a:p>
            <a:endParaRPr lang="en-US"/>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295400" y="24064"/>
            <a:ext cx="6303914" cy="6096000"/>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9732" y="36096"/>
            <a:ext cx="7804535" cy="6043285"/>
          </a:xfrm>
          <a:prstGeom prst="rect">
            <a:avLst/>
          </a:prstGeom>
        </p:spPr>
      </p:pic>
    </p:spTree>
    <p:custDataLst>
      <p:tags r:id="rId1"/>
    </p:custDataLst>
    <p:extLst>
      <p:ext uri="{BB962C8B-B14F-4D97-AF65-F5344CB8AC3E}">
        <p14:creationId xmlns:p14="http://schemas.microsoft.com/office/powerpoint/2010/main" val="297482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107" y="256881"/>
            <a:ext cx="8763000" cy="1143000"/>
          </a:xfrm>
        </p:spPr>
        <p:txBody>
          <a:bodyPr>
            <a:normAutofit/>
          </a:bodyPr>
          <a:lstStyle/>
          <a:p>
            <a:pPr algn="l"/>
            <a:r>
              <a:rPr lang="en-US" sz="4000" b="0" dirty="0">
                <a:latin typeface="Arial" panose="020B0604020202020204" pitchFamily="34" charset="0"/>
                <a:cs typeface="Arial" panose="020B0604020202020204" pitchFamily="34" charset="0"/>
              </a:rPr>
              <a:t>Take-home Points</a:t>
            </a:r>
          </a:p>
        </p:txBody>
      </p:sp>
      <p:sp>
        <p:nvSpPr>
          <p:cNvPr id="3" name="Content Placeholder 2"/>
          <p:cNvSpPr>
            <a:spLocks noGrp="1"/>
          </p:cNvSpPr>
          <p:nvPr>
            <p:ph idx="1"/>
          </p:nvPr>
        </p:nvSpPr>
        <p:spPr>
          <a:xfrm>
            <a:off x="457200" y="1493837"/>
            <a:ext cx="8534400" cy="4525963"/>
          </a:xfrm>
        </p:spPr>
        <p:txBody>
          <a:bodyPr>
            <a:normAutofit/>
          </a:bodyPr>
          <a:lstStyle/>
          <a:p>
            <a:pPr>
              <a:lnSpc>
                <a:spcPct val="110000"/>
              </a:lnSpc>
              <a:spcBef>
                <a:spcPts val="1200"/>
              </a:spcBef>
              <a:spcAft>
                <a:spcPts val="600"/>
              </a:spcAft>
            </a:pPr>
            <a:r>
              <a:rPr lang="en-US" dirty="0"/>
              <a:t>Refer to your </a:t>
            </a:r>
            <a:r>
              <a:rPr lang="en-US" dirty="0" smtClean="0"/>
              <a:t>community assessment when </a:t>
            </a:r>
            <a:r>
              <a:rPr lang="en-US" dirty="0"/>
              <a:t>considering fit</a:t>
            </a:r>
          </a:p>
          <a:p>
            <a:pPr>
              <a:lnSpc>
                <a:spcPct val="110000"/>
              </a:lnSpc>
              <a:spcBef>
                <a:spcPts val="1200"/>
              </a:spcBef>
              <a:spcAft>
                <a:spcPts val="600"/>
              </a:spcAft>
            </a:pPr>
            <a:r>
              <a:rPr lang="en-US" dirty="0"/>
              <a:t>Select evidence-based </a:t>
            </a:r>
            <a:r>
              <a:rPr lang="en-US" dirty="0" smtClean="0"/>
              <a:t>interventions that </a:t>
            </a:r>
            <a:r>
              <a:rPr lang="en-US" dirty="0"/>
              <a:t>fit your:</a:t>
            </a:r>
          </a:p>
          <a:p>
            <a:pPr lvl="1">
              <a:lnSpc>
                <a:spcPct val="110000"/>
              </a:lnSpc>
              <a:spcBef>
                <a:spcPts val="300"/>
              </a:spcBef>
              <a:buFont typeface="Verdana" panose="020B0604030504040204" pitchFamily="34" charset="0"/>
              <a:buChar char="−"/>
            </a:pPr>
            <a:r>
              <a:rPr lang="en-US" sz="2400" dirty="0">
                <a:latin typeface="Arial" pitchFamily="34" charset="0"/>
                <a:cs typeface="Arial" pitchFamily="34" charset="0"/>
              </a:rPr>
              <a:t>Goals and objectives, including for determinant change </a:t>
            </a:r>
          </a:p>
          <a:p>
            <a:pPr lvl="1">
              <a:lnSpc>
                <a:spcPct val="110000"/>
              </a:lnSpc>
              <a:spcBef>
                <a:spcPts val="300"/>
              </a:spcBef>
              <a:buFont typeface="Verdana" panose="020B0604030504040204" pitchFamily="34" charset="0"/>
              <a:buChar char="−"/>
            </a:pPr>
            <a:r>
              <a:rPr lang="en-US" sz="2400" dirty="0">
                <a:latin typeface="Arial" pitchFamily="34" charset="0"/>
                <a:cs typeface="Arial" pitchFamily="34" charset="0"/>
              </a:rPr>
              <a:t>Delivery possibilities and preferences</a:t>
            </a:r>
          </a:p>
          <a:p>
            <a:pPr lvl="1">
              <a:lnSpc>
                <a:spcPct val="110000"/>
              </a:lnSpc>
              <a:spcBef>
                <a:spcPts val="300"/>
              </a:spcBef>
              <a:buFont typeface="Verdana" panose="020B0604030504040204" pitchFamily="34" charset="0"/>
              <a:buChar char="−"/>
            </a:pPr>
            <a:r>
              <a:rPr lang="en-US" sz="2400" dirty="0">
                <a:latin typeface="Arial" pitchFamily="34" charset="0"/>
                <a:cs typeface="Arial" pitchFamily="34" charset="0"/>
              </a:rPr>
              <a:t>Characteristics of the priority population</a:t>
            </a:r>
          </a:p>
          <a:p>
            <a:pPr lvl="1">
              <a:lnSpc>
                <a:spcPct val="110000"/>
              </a:lnSpc>
              <a:spcBef>
                <a:spcPts val="300"/>
              </a:spcBef>
              <a:buFont typeface="Verdana" panose="020B0604030504040204" pitchFamily="34" charset="0"/>
              <a:buChar char="−"/>
            </a:pPr>
            <a:r>
              <a:rPr lang="en-US" sz="2400" dirty="0">
                <a:latin typeface="Arial" pitchFamily="34" charset="0"/>
                <a:cs typeface="Arial" pitchFamily="34" charset="0"/>
              </a:rPr>
              <a:t>Organization/coalition/community context</a:t>
            </a:r>
          </a:p>
          <a:p>
            <a:pPr marL="342900" lvl="1" indent="-342900">
              <a:lnSpc>
                <a:spcPct val="110000"/>
              </a:lnSpc>
              <a:spcBef>
                <a:spcPts val="1200"/>
              </a:spcBef>
              <a:spcAft>
                <a:spcPts val="600"/>
              </a:spcAft>
              <a:buFont typeface="Arial" pitchFamily="34" charset="0"/>
              <a:buChar char="•"/>
            </a:pPr>
            <a:r>
              <a:rPr lang="en-US" sz="2800" dirty="0">
                <a:latin typeface="Arial" pitchFamily="34" charset="0"/>
                <a:cs typeface="Arial" pitchFamily="34" charset="0"/>
              </a:rPr>
              <a:t>Select </a:t>
            </a:r>
            <a:r>
              <a:rPr lang="en-US" sz="2800" dirty="0" smtClean="0">
                <a:latin typeface="Arial" pitchFamily="34" charset="0"/>
                <a:cs typeface="Arial" pitchFamily="34" charset="0"/>
              </a:rPr>
              <a:t>EBIs </a:t>
            </a:r>
            <a:r>
              <a:rPr lang="en-US" sz="2800" dirty="0">
                <a:latin typeface="Arial" pitchFamily="34" charset="0"/>
                <a:cs typeface="Arial" pitchFamily="34" charset="0"/>
              </a:rPr>
              <a:t>with a stronger evidence base</a:t>
            </a:r>
          </a:p>
        </p:txBody>
      </p:sp>
    </p:spTree>
    <p:custDataLst>
      <p:tags r:id="rId1"/>
    </p:custDataLst>
    <p:extLst>
      <p:ext uri="{BB962C8B-B14F-4D97-AF65-F5344CB8AC3E}">
        <p14:creationId xmlns:p14="http://schemas.microsoft.com/office/powerpoint/2010/main" val="18466567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610600" cy="1096962"/>
          </a:xfrm>
        </p:spPr>
        <p:txBody>
          <a:bodyPr/>
          <a:lstStyle/>
          <a:p>
            <a:pPr algn="l"/>
            <a:r>
              <a:rPr lang="en-US" dirty="0">
                <a:latin typeface="Arial" charset="0"/>
                <a:ea typeface="Arial" charset="0"/>
                <a:cs typeface="Arial"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9879283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763000" cy="1143000"/>
          </a:xfrm>
        </p:spPr>
        <p:txBody>
          <a:bodyPr>
            <a:normAutofit/>
          </a:bodyPr>
          <a:lstStyle/>
          <a:p>
            <a:pPr algn="l"/>
            <a:r>
              <a:rPr lang="en-US" sz="4000" b="0" dirty="0">
                <a:latin typeface="Arial" panose="020B0604020202020204" pitchFamily="34" charset="0"/>
                <a:cs typeface="Arial" panose="020B0604020202020204" pitchFamily="34" charset="0"/>
              </a:rPr>
              <a:t>References</a:t>
            </a:r>
          </a:p>
        </p:txBody>
      </p:sp>
      <p:sp>
        <p:nvSpPr>
          <p:cNvPr id="3" name="Content Placeholder 2"/>
          <p:cNvSpPr>
            <a:spLocks noGrp="1"/>
          </p:cNvSpPr>
          <p:nvPr>
            <p:ph idx="1"/>
            <p:extLst/>
          </p:nvPr>
        </p:nvSpPr>
        <p:spPr/>
        <p:txBody>
          <a:bodyPr vert="horz" lIns="91440" tIns="45720" rIns="91440" bIns="45720" rtlCol="0" anchor="t">
            <a:normAutofit/>
          </a:bodyPr>
          <a:lstStyle/>
          <a:p>
            <a:pPr marL="228600" indent="-228600"/>
            <a:r>
              <a:rPr lang="nl-NL" sz="1500" dirty="0" smtClean="0"/>
              <a:t>Bartholomew </a:t>
            </a:r>
            <a:r>
              <a:rPr lang="nl-NL" sz="1500" dirty="0"/>
              <a:t>LK, </a:t>
            </a:r>
            <a:r>
              <a:rPr lang="nl-NL" sz="1500" dirty="0" err="1" smtClean="0"/>
              <a:t>Markham</a:t>
            </a:r>
            <a:r>
              <a:rPr lang="nl-NL" sz="1500" dirty="0" smtClean="0"/>
              <a:t> CM</a:t>
            </a:r>
            <a:r>
              <a:rPr lang="nl-NL" sz="1500" dirty="0"/>
              <a:t>, Ruiter  </a:t>
            </a:r>
            <a:r>
              <a:rPr lang="nl-NL" sz="1500" dirty="0" smtClean="0"/>
              <a:t>R, </a:t>
            </a:r>
            <a:r>
              <a:rPr lang="nl-NL" sz="1500" dirty="0" err="1"/>
              <a:t>Fernandez</a:t>
            </a:r>
            <a:r>
              <a:rPr lang="nl-NL" sz="1500" dirty="0"/>
              <a:t> </a:t>
            </a:r>
            <a:r>
              <a:rPr lang="nl-NL" sz="1500" dirty="0" smtClean="0"/>
              <a:t>ME, Kok G &amp; Parcel G. (2016) </a:t>
            </a:r>
            <a:r>
              <a:rPr lang="nl-NL" sz="1500" i="1" dirty="0"/>
              <a:t>Planning Health Promotion Programs: An </a:t>
            </a:r>
            <a:r>
              <a:rPr lang="nl-NL" sz="1500" i="1" dirty="0" err="1"/>
              <a:t>Intervention</a:t>
            </a:r>
            <a:r>
              <a:rPr lang="nl-NL" sz="1500" i="1" dirty="0"/>
              <a:t> </a:t>
            </a:r>
            <a:r>
              <a:rPr lang="nl-NL" sz="1500" i="1" dirty="0" err="1"/>
              <a:t>Mapping</a:t>
            </a:r>
            <a:r>
              <a:rPr lang="nl-NL" sz="1500" i="1" dirty="0"/>
              <a:t> </a:t>
            </a:r>
            <a:r>
              <a:rPr lang="nl-NL" sz="1500" i="1" dirty="0" smtClean="0"/>
              <a:t>Approach.</a:t>
            </a:r>
            <a:r>
              <a:rPr lang="nl-NL" sz="1500" dirty="0" smtClean="0"/>
              <a:t> </a:t>
            </a:r>
            <a:r>
              <a:rPr lang="nl-NL" sz="1500" dirty="0"/>
              <a:t>San Francisco:  Jossey-Bass.</a:t>
            </a:r>
          </a:p>
          <a:p>
            <a:pPr marL="0" indent="0">
              <a:buNone/>
            </a:pPr>
            <a:endParaRPr lang="en-US" sz="1500" dirty="0"/>
          </a:p>
        </p:txBody>
      </p:sp>
    </p:spTree>
    <p:custDataLst>
      <p:tags r:id="rId1"/>
    </p:custDataLst>
    <p:extLst>
      <p:ext uri="{BB962C8B-B14F-4D97-AF65-F5344CB8AC3E}">
        <p14:creationId xmlns:p14="http://schemas.microsoft.com/office/powerpoint/2010/main" val="6050172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567" y="274638"/>
            <a:ext cx="8763000" cy="1143000"/>
          </a:xfrm>
        </p:spPr>
        <p:txBody>
          <a:bodyPr>
            <a:normAutofit/>
          </a:bodyPr>
          <a:lstStyle/>
          <a:p>
            <a:pPr algn="l"/>
            <a:r>
              <a:rPr lang="en-US" sz="4000" b="0" dirty="0">
                <a:latin typeface="Arial" panose="020B0604020202020204" pitchFamily="34" charset="0"/>
                <a:cs typeface="Arial" panose="020B0604020202020204" pitchFamily="34" charset="0"/>
              </a:rPr>
              <a:t>Session Objectives</a:t>
            </a:r>
          </a:p>
        </p:txBody>
      </p:sp>
      <p:sp>
        <p:nvSpPr>
          <p:cNvPr id="3" name="Content Placeholder 2"/>
          <p:cNvSpPr>
            <a:spLocks noGrp="1"/>
          </p:cNvSpPr>
          <p:nvPr>
            <p:ph idx="1"/>
            <p:extLst/>
          </p:nvPr>
        </p:nvSpPr>
        <p:spPr>
          <a:xfrm>
            <a:off x="457200" y="1143000"/>
            <a:ext cx="8229600" cy="4525963"/>
          </a:xfrm>
        </p:spPr>
        <p:txBody>
          <a:bodyPr vert="horz" lIns="91440" tIns="45720" rIns="91440" bIns="45720" rtlCol="0" anchor="t">
            <a:normAutofit/>
          </a:bodyPr>
          <a:lstStyle/>
          <a:p>
            <a:pPr marL="0" indent="0">
              <a:buNone/>
            </a:pPr>
            <a:endParaRPr lang="en-US" dirty="0"/>
          </a:p>
          <a:p>
            <a:pPr>
              <a:spcBef>
                <a:spcPts val="1200"/>
              </a:spcBef>
            </a:pPr>
            <a:r>
              <a:rPr lang="en-US" sz="2800" dirty="0"/>
              <a:t>Describe basic principles for selecting </a:t>
            </a:r>
            <a:r>
              <a:rPr lang="en-US" dirty="0" smtClean="0"/>
              <a:t>one or more EBIs</a:t>
            </a:r>
            <a:r>
              <a:rPr lang="en-US" sz="2800" dirty="0" smtClean="0"/>
              <a:t> </a:t>
            </a:r>
            <a:r>
              <a:rPr lang="en-US" sz="2800" dirty="0"/>
              <a:t>that </a:t>
            </a:r>
            <a:r>
              <a:rPr lang="en-US" sz="2800" dirty="0" smtClean="0"/>
              <a:t>fit your goals and objectives </a:t>
            </a:r>
            <a:endParaRPr lang="en-US" sz="2800" dirty="0"/>
          </a:p>
          <a:p>
            <a:pPr>
              <a:spcBef>
                <a:spcPts val="1200"/>
              </a:spcBef>
            </a:pPr>
            <a:r>
              <a:rPr lang="en-US" sz="2800" dirty="0"/>
              <a:t>Assess the fit between </a:t>
            </a:r>
            <a:r>
              <a:rPr lang="en-US" sz="2800" dirty="0" smtClean="0"/>
              <a:t>an </a:t>
            </a:r>
            <a:r>
              <a:rPr lang="en-US" dirty="0" smtClean="0"/>
              <a:t>EBI</a:t>
            </a:r>
            <a:r>
              <a:rPr lang="en-US" sz="2800" dirty="0" smtClean="0"/>
              <a:t> program and your objectives, population, and setting</a:t>
            </a:r>
            <a:endParaRPr lang="en-US" sz="2800" dirty="0"/>
          </a:p>
          <a:p>
            <a:pPr>
              <a:spcBef>
                <a:spcPts val="1200"/>
              </a:spcBef>
            </a:pPr>
            <a:r>
              <a:rPr lang="en-US" dirty="0" smtClean="0"/>
              <a:t>Combine EBI programs and strategies to target multiple levels  </a:t>
            </a:r>
            <a:endParaRPr lang="en-US" sz="2800" dirty="0"/>
          </a:p>
        </p:txBody>
      </p:sp>
    </p:spTree>
    <p:custDataLst>
      <p:tags r:id="rId1"/>
    </p:custDataLst>
    <p:extLst>
      <p:ext uri="{BB962C8B-B14F-4D97-AF65-F5344CB8AC3E}">
        <p14:creationId xmlns:p14="http://schemas.microsoft.com/office/powerpoint/2010/main" val="9077541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107225237"/>
              </p:ext>
            </p:extLst>
          </p:nvPr>
        </p:nvGraphicFramePr>
        <p:xfrm>
          <a:off x="123882" y="1819275"/>
          <a:ext cx="8773064" cy="38811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itle 2"/>
          <p:cNvSpPr>
            <a:spLocks noGrp="1"/>
          </p:cNvSpPr>
          <p:nvPr>
            <p:ph type="title"/>
          </p:nvPr>
        </p:nvSpPr>
        <p:spPr>
          <a:xfrm>
            <a:off x="3048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Assess EBI Fit</a:t>
            </a:r>
          </a:p>
        </p:txBody>
      </p:sp>
    </p:spTree>
    <p:custDataLst>
      <p:tags r:id="rId1"/>
    </p:custDataLst>
    <p:extLst>
      <p:ext uri="{BB962C8B-B14F-4D97-AF65-F5344CB8AC3E}">
        <p14:creationId xmlns:p14="http://schemas.microsoft.com/office/powerpoint/2010/main" val="24825909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extLst/>
          </p:nvPr>
        </p:nvSpPr>
        <p:spPr>
          <a:xfrm>
            <a:off x="228600" y="331787"/>
            <a:ext cx="8305800" cy="963613"/>
          </a:xfrm>
        </p:spPr>
        <p:txBody>
          <a:bodyPr>
            <a:noAutofit/>
          </a:bodyPr>
          <a:lstStyle/>
          <a:p>
            <a:pPr algn="l"/>
            <a:r>
              <a:rPr lang="en-US" sz="3600" dirty="0">
                <a:latin typeface="Arial" panose="020B0604020202020204" pitchFamily="34" charset="0"/>
                <a:cs typeface="Arial" panose="020B0604020202020204" pitchFamily="34" charset="0"/>
              </a:rPr>
              <a:t>1. Obtain </a:t>
            </a:r>
            <a:r>
              <a:rPr lang="en-US" sz="3600" dirty="0" smtClean="0">
                <a:latin typeface="Arial" panose="020B0604020202020204" pitchFamily="34" charset="0"/>
                <a:cs typeface="Arial" panose="020B0604020202020204" pitchFamily="34" charset="0"/>
              </a:rPr>
              <a:t>Information about EBIs that address your goal </a:t>
            </a:r>
            <a:r>
              <a:rPr lang="en-US" sz="3600" dirty="0">
                <a:latin typeface="Arial" panose="020B0604020202020204" pitchFamily="34" charset="0"/>
                <a:cs typeface="Arial" panose="020B0604020202020204" pitchFamily="34" charset="0"/>
              </a:rPr>
              <a:t> </a:t>
            </a:r>
          </a:p>
        </p:txBody>
      </p:sp>
      <p:sp>
        <p:nvSpPr>
          <p:cNvPr id="4" name="Content Placeholder 7"/>
          <p:cNvSpPr>
            <a:spLocks noGrp="1"/>
          </p:cNvSpPr>
          <p:nvPr>
            <p:ph type="body" sz="quarter" idx="4294967295"/>
            <p:extLst/>
          </p:nvPr>
        </p:nvSpPr>
        <p:spPr>
          <a:xfrm>
            <a:off x="232144" y="1371600"/>
            <a:ext cx="8458200" cy="4876800"/>
          </a:xfrm>
        </p:spPr>
        <p:txBody>
          <a:bodyPr vert="horz" lIns="91440" tIns="45720" rIns="91440" bIns="45720" rtlCol="0" anchor="t">
            <a:normAutofit fontScale="32500" lnSpcReduction="20000"/>
          </a:bodyPr>
          <a:lstStyle/>
          <a:p>
            <a:pPr marL="0" indent="0">
              <a:lnSpc>
                <a:spcPct val="140000"/>
              </a:lnSpc>
              <a:spcBef>
                <a:spcPts val="0"/>
              </a:spcBef>
              <a:spcAft>
                <a:spcPts val="300"/>
              </a:spcAft>
              <a:buNone/>
            </a:pPr>
            <a:r>
              <a:rPr lang="en-US" sz="8000" dirty="0" smtClean="0">
                <a:latin typeface="Arial" panose="020B0604020202020204" pitchFamily="34" charset="0"/>
                <a:cs typeface="Arial" panose="020B0604020202020204" pitchFamily="34" charset="0"/>
              </a:rPr>
              <a:t>Find </a:t>
            </a:r>
            <a:r>
              <a:rPr lang="en-US" sz="8000" dirty="0" smtClean="0"/>
              <a:t>information </a:t>
            </a:r>
            <a:r>
              <a:rPr lang="en-US" sz="8000" dirty="0"/>
              <a:t>about </a:t>
            </a:r>
            <a:r>
              <a:rPr lang="en-US" sz="8000" dirty="0" smtClean="0"/>
              <a:t>EBIs</a:t>
            </a:r>
            <a:r>
              <a:rPr lang="en-US" sz="8000" dirty="0" smtClean="0">
                <a:latin typeface="Arial" panose="020B0604020202020204" pitchFamily="34" charset="0"/>
                <a:cs typeface="Arial" panose="020B0604020202020204" pitchFamily="34" charset="0"/>
              </a:rPr>
              <a:t> </a:t>
            </a:r>
            <a:r>
              <a:rPr lang="en-US" sz="8000" dirty="0"/>
              <a:t>that </a:t>
            </a:r>
            <a:r>
              <a:rPr lang="en-US" sz="8000" dirty="0" smtClean="0"/>
              <a:t>address your objectives</a:t>
            </a:r>
            <a:endParaRPr lang="en-US" sz="8000" dirty="0">
              <a:latin typeface="Arial" panose="020B0604020202020204" pitchFamily="34" charset="0"/>
              <a:cs typeface="Arial" panose="020B0604020202020204" pitchFamily="34" charset="0"/>
            </a:endParaRPr>
          </a:p>
          <a:p>
            <a:pPr lvl="1">
              <a:lnSpc>
                <a:spcPct val="120000"/>
              </a:lnSpc>
              <a:spcBef>
                <a:spcPts val="600"/>
              </a:spcBef>
              <a:buFont typeface="Arial" pitchFamily="34" charset="0"/>
              <a:buChar char="•"/>
            </a:pPr>
            <a:r>
              <a:rPr lang="en-US" sz="7600" dirty="0"/>
              <a:t>Websites that are disseminating information about EBIs</a:t>
            </a:r>
          </a:p>
          <a:p>
            <a:pPr lvl="1">
              <a:lnSpc>
                <a:spcPct val="120000"/>
              </a:lnSpc>
              <a:spcBef>
                <a:spcPts val="600"/>
              </a:spcBef>
              <a:buFont typeface="Arial" pitchFamily="34" charset="0"/>
              <a:buChar char="•"/>
            </a:pPr>
            <a:r>
              <a:rPr lang="en-US" sz="7600" dirty="0">
                <a:latin typeface="Arial" panose="020B0604020202020204" pitchFamily="34" charset="0"/>
                <a:cs typeface="Arial" panose="020B0604020202020204" pitchFamily="34" charset="0"/>
              </a:rPr>
              <a:t>Journal articles or other literature about </a:t>
            </a:r>
            <a:r>
              <a:rPr lang="en-US" sz="7600" dirty="0"/>
              <a:t>relevant</a:t>
            </a:r>
            <a:r>
              <a:rPr lang="en-US" sz="7600" dirty="0">
                <a:latin typeface="Arial" panose="020B0604020202020204" pitchFamily="34" charset="0"/>
                <a:cs typeface="Arial" panose="020B0604020202020204" pitchFamily="34" charset="0"/>
              </a:rPr>
              <a:t> </a:t>
            </a:r>
            <a:r>
              <a:rPr lang="en-US" sz="7600" dirty="0"/>
              <a:t>EBIs</a:t>
            </a:r>
            <a:endParaRPr lang="en-US" sz="7600" dirty="0">
              <a:latin typeface="Arial" panose="020B0604020202020204" pitchFamily="34" charset="0"/>
              <a:cs typeface="Arial" panose="020B0604020202020204" pitchFamily="34" charset="0"/>
            </a:endParaRPr>
          </a:p>
          <a:p>
            <a:pPr lvl="1">
              <a:lnSpc>
                <a:spcPct val="120000"/>
              </a:lnSpc>
              <a:spcBef>
                <a:spcPts val="0"/>
              </a:spcBef>
              <a:spcAft>
                <a:spcPts val="300"/>
              </a:spcAft>
              <a:buFont typeface="Arial" pitchFamily="34" charset="0"/>
              <a:buChar char="•"/>
            </a:pPr>
            <a:endParaRPr lang="en-US" sz="7600" dirty="0">
              <a:latin typeface="Arial" panose="020B0604020202020204" pitchFamily="34" charset="0"/>
              <a:cs typeface="Arial" panose="020B0604020202020204" pitchFamily="34" charset="0"/>
            </a:endParaRPr>
          </a:p>
          <a:p>
            <a:pPr lvl="1">
              <a:lnSpc>
                <a:spcPct val="140000"/>
              </a:lnSpc>
              <a:spcBef>
                <a:spcPts val="0"/>
              </a:spcBef>
              <a:spcAft>
                <a:spcPts val="300"/>
              </a:spcAft>
              <a:buFont typeface="Courier New" pitchFamily="49" charset="0"/>
              <a:buChar char="o"/>
            </a:pPr>
            <a:endParaRPr lang="en-US" sz="7400" dirty="0">
              <a:solidFill>
                <a:srgbClr val="000000"/>
              </a:solidFill>
              <a:latin typeface="Arial" panose="020B0604020202020204" pitchFamily="34" charset="0"/>
              <a:cs typeface="Arial" panose="020B0604020202020204" pitchFamily="34" charset="0"/>
            </a:endParaRPr>
          </a:p>
          <a:p>
            <a:pPr marL="0" lvl="1" indent="0">
              <a:lnSpc>
                <a:spcPct val="120000"/>
              </a:lnSpc>
              <a:spcBef>
                <a:spcPts val="0"/>
              </a:spcBef>
              <a:spcAft>
                <a:spcPts val="600"/>
              </a:spcAft>
              <a:buNone/>
            </a:pPr>
            <a:endParaRPr lang="en-US" sz="9600" dirty="0">
              <a:solidFill>
                <a:schemeClr val="bg1">
                  <a:lumMod val="85000"/>
                </a:schemeClr>
              </a:solidFill>
            </a:endParaRPr>
          </a:p>
          <a:p>
            <a:pPr marL="0" lvl="1" indent="0">
              <a:lnSpc>
                <a:spcPct val="120000"/>
              </a:lnSpc>
              <a:spcBef>
                <a:spcPts val="0"/>
              </a:spcBef>
              <a:spcAft>
                <a:spcPts val="600"/>
              </a:spcAft>
              <a:buNone/>
            </a:pPr>
            <a:r>
              <a:rPr lang="en-US" sz="9600" dirty="0">
                <a:solidFill>
                  <a:schemeClr val="bg1">
                    <a:lumMod val="85000"/>
                  </a:schemeClr>
                </a:solidFill>
                <a:latin typeface="Arial" panose="020B0604020202020204" pitchFamily="34" charset="0"/>
                <a:cs typeface="Arial" panose="020B0604020202020204" pitchFamily="34" charset="0"/>
              </a:rPr>
              <a:t> </a:t>
            </a:r>
          </a:p>
          <a:p>
            <a:pPr lvl="1">
              <a:lnSpc>
                <a:spcPct val="134000"/>
              </a:lnSpc>
              <a:buFont typeface="Courier New" pitchFamily="49" charset="0"/>
              <a:buChar char="o"/>
            </a:pPr>
            <a:endParaRPr lang="en-US" sz="8800" dirty="0">
              <a:latin typeface="Arial" panose="020B0604020202020204" pitchFamily="34" charset="0"/>
              <a:cs typeface="Arial" panose="020B0604020202020204" pitchFamily="34" charset="0"/>
            </a:endParaRPr>
          </a:p>
          <a:p>
            <a:pPr marL="400050" lvl="1" indent="0">
              <a:lnSpc>
                <a:spcPct val="134000"/>
              </a:lnSpc>
              <a:buNone/>
            </a:pPr>
            <a:endParaRPr lang="en-US" sz="88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762000" y="4086150"/>
            <a:ext cx="3573378" cy="2011680"/>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4652489" y="4086150"/>
            <a:ext cx="3862631" cy="2011680"/>
          </a:xfrm>
          <a:prstGeom prst="rect">
            <a:avLst/>
          </a:prstGeom>
        </p:spPr>
      </p:pic>
    </p:spTree>
    <p:custDataLst>
      <p:tags r:id="rId1"/>
    </p:custDataLst>
    <p:extLst>
      <p:ext uri="{BB962C8B-B14F-4D97-AF65-F5344CB8AC3E}">
        <p14:creationId xmlns:p14="http://schemas.microsoft.com/office/powerpoint/2010/main" val="19483637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928092" y="2273889"/>
            <a:ext cx="1623686" cy="600164"/>
          </a:xfrm>
          <a:prstGeom prst="rect">
            <a:avLst/>
          </a:prstGeom>
          <a:noFill/>
          <a:ln>
            <a:solidFill>
              <a:schemeClr val="accent1"/>
            </a:solidFill>
          </a:ln>
        </p:spPr>
        <p:txBody>
          <a:bodyPr wrap="square" rtlCol="0">
            <a:spAutoFit/>
          </a:bodyPr>
          <a:lstStyle/>
          <a:p>
            <a:pPr algn="ctr" defTabSz="342900"/>
            <a:r>
              <a:rPr lang="en-US" sz="1650" dirty="0">
                <a:solidFill>
                  <a:prstClr val="black"/>
                </a:solidFill>
              </a:rPr>
              <a:t>CRC morbidity &amp; mortality </a:t>
            </a:r>
          </a:p>
        </p:txBody>
      </p:sp>
      <p:sp>
        <p:nvSpPr>
          <p:cNvPr id="11" name="TextBox 10"/>
          <p:cNvSpPr txBox="1"/>
          <p:nvPr/>
        </p:nvSpPr>
        <p:spPr>
          <a:xfrm>
            <a:off x="2867653" y="2447172"/>
            <a:ext cx="2618747" cy="346249"/>
          </a:xfrm>
          <a:prstGeom prst="rect">
            <a:avLst/>
          </a:prstGeom>
          <a:noFill/>
          <a:ln>
            <a:solidFill>
              <a:srgbClr val="0070C0"/>
            </a:solidFill>
          </a:ln>
        </p:spPr>
        <p:txBody>
          <a:bodyPr wrap="square" rtlCol="0">
            <a:spAutoFit/>
          </a:bodyPr>
          <a:lstStyle/>
          <a:p>
            <a:pPr defTabSz="342900"/>
            <a:r>
              <a:rPr lang="en-US" sz="1650" b="1" dirty="0">
                <a:solidFill>
                  <a:prstClr val="black"/>
                </a:solidFill>
              </a:rPr>
              <a:t>Individual</a:t>
            </a:r>
            <a:r>
              <a:rPr lang="en-US" sz="1650" dirty="0" smtClean="0">
                <a:solidFill>
                  <a:prstClr val="black"/>
                </a:solidFill>
              </a:rPr>
              <a:t>: Not screened  </a:t>
            </a:r>
            <a:endParaRPr lang="en-US" sz="1650" dirty="0">
              <a:solidFill>
                <a:prstClr val="black"/>
              </a:solidFill>
            </a:endParaRPr>
          </a:p>
        </p:txBody>
      </p:sp>
      <p:sp>
        <p:nvSpPr>
          <p:cNvPr id="17" name="TextBox 16"/>
          <p:cNvSpPr txBox="1"/>
          <p:nvPr/>
        </p:nvSpPr>
        <p:spPr>
          <a:xfrm>
            <a:off x="2872968" y="3313083"/>
            <a:ext cx="1851432" cy="600164"/>
          </a:xfrm>
          <a:prstGeom prst="rect">
            <a:avLst/>
          </a:prstGeom>
          <a:noFill/>
          <a:ln>
            <a:solidFill>
              <a:srgbClr val="0070C0"/>
            </a:solidFill>
          </a:ln>
        </p:spPr>
        <p:txBody>
          <a:bodyPr wrap="square" rtlCol="0">
            <a:spAutoFit/>
          </a:bodyPr>
          <a:lstStyle/>
          <a:p>
            <a:pPr defTabSz="342900"/>
            <a:r>
              <a:rPr lang="en-US" sz="1650" b="1" dirty="0">
                <a:solidFill>
                  <a:prstClr val="black"/>
                </a:solidFill>
              </a:rPr>
              <a:t>Provider: </a:t>
            </a:r>
            <a:r>
              <a:rPr lang="en-US" sz="1650" dirty="0" smtClean="0">
                <a:solidFill>
                  <a:prstClr val="black"/>
                </a:solidFill>
              </a:rPr>
              <a:t>Does not </a:t>
            </a:r>
            <a:r>
              <a:rPr lang="en-US" sz="1650" dirty="0">
                <a:solidFill>
                  <a:prstClr val="black"/>
                </a:solidFill>
              </a:rPr>
              <a:t>recommend </a:t>
            </a:r>
          </a:p>
        </p:txBody>
      </p:sp>
      <p:sp>
        <p:nvSpPr>
          <p:cNvPr id="20" name="TextBox 19"/>
          <p:cNvSpPr txBox="1"/>
          <p:nvPr/>
        </p:nvSpPr>
        <p:spPr>
          <a:xfrm>
            <a:off x="762000" y="1639818"/>
            <a:ext cx="7924800" cy="600164"/>
          </a:xfrm>
          <a:prstGeom prst="rect">
            <a:avLst/>
          </a:prstGeom>
          <a:noFill/>
        </p:spPr>
        <p:txBody>
          <a:bodyPr wrap="square" rtlCol="0">
            <a:spAutoFit/>
          </a:bodyPr>
          <a:lstStyle/>
          <a:p>
            <a:pPr defTabSz="342900"/>
            <a:r>
              <a:rPr lang="en-US" sz="1650" b="1" dirty="0">
                <a:solidFill>
                  <a:prstClr val="black"/>
                </a:solidFill>
              </a:rPr>
              <a:t>Determinants                  </a:t>
            </a:r>
            <a:r>
              <a:rPr lang="en-US" sz="1650" b="1" dirty="0" smtClean="0">
                <a:solidFill>
                  <a:prstClr val="black"/>
                </a:solidFill>
              </a:rPr>
              <a:t>Behavioral/Environmental        		Problem</a:t>
            </a:r>
            <a:r>
              <a:rPr lang="en-US" sz="1650" b="1" dirty="0">
                <a:solidFill>
                  <a:prstClr val="black"/>
                </a:solidFill>
              </a:rPr>
              <a:t/>
            </a:r>
            <a:br>
              <a:rPr lang="en-US" sz="1650" b="1" dirty="0">
                <a:solidFill>
                  <a:prstClr val="black"/>
                </a:solidFill>
              </a:rPr>
            </a:br>
            <a:r>
              <a:rPr lang="en-US" sz="1650" b="1" dirty="0">
                <a:solidFill>
                  <a:prstClr val="black"/>
                </a:solidFill>
              </a:rPr>
              <a:t>                                           Factors by Levels                                    </a:t>
            </a:r>
          </a:p>
        </p:txBody>
      </p:sp>
      <p:sp>
        <p:nvSpPr>
          <p:cNvPr id="27" name="TextBox 26"/>
          <p:cNvSpPr txBox="1"/>
          <p:nvPr/>
        </p:nvSpPr>
        <p:spPr>
          <a:xfrm>
            <a:off x="738207" y="2279048"/>
            <a:ext cx="1745602" cy="854080"/>
          </a:xfrm>
          <a:prstGeom prst="rect">
            <a:avLst/>
          </a:prstGeom>
          <a:noFill/>
          <a:ln>
            <a:solidFill>
              <a:srgbClr val="0070C0"/>
            </a:solidFill>
          </a:ln>
        </p:spPr>
        <p:txBody>
          <a:bodyPr wrap="square" rtlCol="0">
            <a:spAutoFit/>
          </a:bodyPr>
          <a:lstStyle/>
          <a:p>
            <a:pPr marL="68580" lvl="1" indent="-68580" defTabSz="342900">
              <a:buFont typeface="Arial" panose="020B0604020202020204" pitchFamily="34" charset="0"/>
              <a:buChar char="•"/>
            </a:pPr>
            <a:r>
              <a:rPr lang="en-US" sz="1650" dirty="0">
                <a:solidFill>
                  <a:prstClr val="black"/>
                </a:solidFill>
              </a:rPr>
              <a:t> Knowledge  </a:t>
            </a:r>
          </a:p>
          <a:p>
            <a:pPr marL="68580" lvl="1" indent="-68580" defTabSz="342900">
              <a:buFont typeface="Arial" panose="020B0604020202020204" pitchFamily="34" charset="0"/>
              <a:buChar char="•"/>
            </a:pPr>
            <a:r>
              <a:rPr lang="en-US" sz="1650" dirty="0">
                <a:solidFill>
                  <a:prstClr val="black"/>
                </a:solidFill>
              </a:rPr>
              <a:t> </a:t>
            </a:r>
            <a:r>
              <a:rPr lang="en-US" sz="1650" dirty="0" smtClean="0">
                <a:solidFill>
                  <a:prstClr val="black"/>
                </a:solidFill>
              </a:rPr>
              <a:t>Beliefs/attitude  </a:t>
            </a:r>
            <a:endParaRPr lang="en-US" sz="1650" dirty="0">
              <a:solidFill>
                <a:prstClr val="black"/>
              </a:solidFill>
            </a:endParaRPr>
          </a:p>
          <a:p>
            <a:pPr marL="68580" lvl="1" indent="-68580" defTabSz="342900">
              <a:buFont typeface="Arial" panose="020B0604020202020204" pitchFamily="34" charset="0"/>
              <a:buChar char="•"/>
            </a:pPr>
            <a:r>
              <a:rPr lang="en-US" sz="1650" dirty="0">
                <a:solidFill>
                  <a:prstClr val="black"/>
                </a:solidFill>
              </a:rPr>
              <a:t> Confidence  </a:t>
            </a:r>
          </a:p>
        </p:txBody>
      </p:sp>
      <p:sp>
        <p:nvSpPr>
          <p:cNvPr id="12" name="TextBox 11"/>
          <p:cNvSpPr txBox="1"/>
          <p:nvPr/>
        </p:nvSpPr>
        <p:spPr>
          <a:xfrm>
            <a:off x="712024" y="3423165"/>
            <a:ext cx="1788359" cy="600164"/>
          </a:xfrm>
          <a:prstGeom prst="rect">
            <a:avLst/>
          </a:prstGeom>
          <a:noFill/>
          <a:ln>
            <a:solidFill>
              <a:srgbClr val="0070C0"/>
            </a:solidFill>
          </a:ln>
        </p:spPr>
        <p:txBody>
          <a:bodyPr wrap="square" rtlCol="0">
            <a:spAutoFit/>
          </a:bodyPr>
          <a:lstStyle/>
          <a:p>
            <a:pPr marL="68580" lvl="1" indent="-68580" defTabSz="342900">
              <a:buFont typeface="Arial" panose="020B0604020202020204" pitchFamily="34" charset="0"/>
              <a:buChar char="•"/>
            </a:pPr>
            <a:r>
              <a:rPr lang="en-US" sz="1650" dirty="0">
                <a:solidFill>
                  <a:prstClr val="black"/>
                </a:solidFill>
              </a:rPr>
              <a:t> </a:t>
            </a:r>
            <a:r>
              <a:rPr lang="en-US" sz="1650" dirty="0" smtClean="0">
                <a:solidFill>
                  <a:prstClr val="black"/>
                </a:solidFill>
              </a:rPr>
              <a:t>Awareness   </a:t>
            </a:r>
            <a:endParaRPr lang="en-US" sz="1650" dirty="0">
              <a:solidFill>
                <a:prstClr val="black"/>
              </a:solidFill>
            </a:endParaRPr>
          </a:p>
          <a:p>
            <a:pPr marL="68580" lvl="1" indent="-68580" defTabSz="342900">
              <a:buFont typeface="Arial" panose="020B0604020202020204" pitchFamily="34" charset="0"/>
              <a:buChar char="•"/>
            </a:pPr>
            <a:r>
              <a:rPr lang="en-US" sz="1650" dirty="0">
                <a:solidFill>
                  <a:prstClr val="black"/>
                </a:solidFill>
              </a:rPr>
              <a:t> Knowledge  </a:t>
            </a:r>
          </a:p>
        </p:txBody>
      </p:sp>
      <p:cxnSp>
        <p:nvCxnSpPr>
          <p:cNvPr id="22" name="Straight Arrow Connector 21"/>
          <p:cNvCxnSpPr/>
          <p:nvPr/>
        </p:nvCxnSpPr>
        <p:spPr>
          <a:xfrm>
            <a:off x="2538316" y="2650930"/>
            <a:ext cx="329336"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500383" y="3615017"/>
            <a:ext cx="367269"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501773" y="2613714"/>
            <a:ext cx="429806" cy="531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872968" y="4167163"/>
            <a:ext cx="1851432" cy="776268"/>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defTabSz="342900"/>
            <a:endParaRPr lang="en-US" sz="1650" b="1" dirty="0">
              <a:solidFill>
                <a:prstClr val="black"/>
              </a:solidFill>
            </a:endParaRPr>
          </a:p>
          <a:p>
            <a:pPr defTabSz="342900"/>
            <a:r>
              <a:rPr lang="en-US" sz="1650" b="1" dirty="0" smtClean="0">
                <a:solidFill>
                  <a:prstClr val="black"/>
                </a:solidFill>
              </a:rPr>
              <a:t>Organization: </a:t>
            </a:r>
            <a:r>
              <a:rPr lang="en-US" sz="1650" dirty="0">
                <a:solidFill>
                  <a:schemeClr val="tx1"/>
                </a:solidFill>
              </a:rPr>
              <a:t>Lacks</a:t>
            </a:r>
          </a:p>
          <a:p>
            <a:pPr defTabSz="342900"/>
            <a:r>
              <a:rPr lang="en-US" sz="1650" dirty="0" smtClean="0">
                <a:solidFill>
                  <a:prstClr val="black"/>
                </a:solidFill>
              </a:rPr>
              <a:t>accessible hours; no transportation</a:t>
            </a:r>
            <a:endParaRPr lang="en-US" sz="1650" dirty="0">
              <a:solidFill>
                <a:prstClr val="black"/>
              </a:solidFill>
            </a:endParaRPr>
          </a:p>
          <a:p>
            <a:pPr defTabSz="342900"/>
            <a:r>
              <a:rPr lang="en-US" sz="1650" b="1" dirty="0">
                <a:solidFill>
                  <a:prstClr val="black"/>
                </a:solidFill>
              </a:rPr>
              <a:t> </a:t>
            </a:r>
          </a:p>
        </p:txBody>
      </p:sp>
      <p:cxnSp>
        <p:nvCxnSpPr>
          <p:cNvPr id="31" name="Straight Arrow Connector 30"/>
          <p:cNvCxnSpPr/>
          <p:nvPr/>
        </p:nvCxnSpPr>
        <p:spPr>
          <a:xfrm>
            <a:off x="4914900" y="2793421"/>
            <a:ext cx="0" cy="787979"/>
          </a:xfrm>
          <a:prstGeom prst="straightConnector1">
            <a:avLst/>
          </a:prstGeom>
          <a:ln>
            <a:headEnd type="triangle" w="med" len="med"/>
            <a:tailEnd type="none" w="med" len="med"/>
          </a:ln>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2867652" y="5105400"/>
            <a:ext cx="1856748" cy="90441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defTabSz="342900"/>
            <a:r>
              <a:rPr lang="en-US" sz="1650" b="1" dirty="0">
                <a:solidFill>
                  <a:prstClr val="black"/>
                </a:solidFill>
              </a:rPr>
              <a:t>Community: </a:t>
            </a:r>
            <a:r>
              <a:rPr lang="en-US" sz="1650" dirty="0">
                <a:solidFill>
                  <a:prstClr val="black"/>
                </a:solidFill>
              </a:rPr>
              <a:t>GI not available to do diagnostic tests </a:t>
            </a:r>
          </a:p>
        </p:txBody>
      </p:sp>
      <p:cxnSp>
        <p:nvCxnSpPr>
          <p:cNvPr id="29" name="Straight Connector 28"/>
          <p:cNvCxnSpPr/>
          <p:nvPr/>
        </p:nvCxnSpPr>
        <p:spPr>
          <a:xfrm flipH="1">
            <a:off x="4724402" y="5259434"/>
            <a:ext cx="609598"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Title 4"/>
          <p:cNvSpPr>
            <a:spLocks noGrp="1"/>
          </p:cNvSpPr>
          <p:nvPr>
            <p:ph type="title"/>
          </p:nvPr>
        </p:nvSpPr>
        <p:spPr>
          <a:xfrm>
            <a:off x="533400" y="246668"/>
            <a:ext cx="8153400" cy="1096962"/>
          </a:xfrm>
        </p:spPr>
        <p:txBody>
          <a:bodyPr>
            <a:noAutofit/>
          </a:bodyPr>
          <a:lstStyle/>
          <a:p>
            <a:pPr algn="l"/>
            <a:r>
              <a:rPr lang="en-US" sz="3200" dirty="0" smtClean="0">
                <a:latin typeface="Arial" panose="020B0604020202020204" pitchFamily="34" charset="0"/>
                <a:cs typeface="Arial" panose="020B0604020202020204" pitchFamily="34" charset="0"/>
              </a:rPr>
              <a:t>Locate EBIs that address the factors and determinants identified in your assessment</a:t>
            </a:r>
            <a:endParaRPr lang="en-US" sz="3200" dirty="0">
              <a:latin typeface="Arial" panose="020B0604020202020204" pitchFamily="34" charset="0"/>
              <a:cs typeface="Arial" panose="020B0604020202020204" pitchFamily="34" charset="0"/>
            </a:endParaRPr>
          </a:p>
        </p:txBody>
      </p:sp>
      <p:cxnSp>
        <p:nvCxnSpPr>
          <p:cNvPr id="30" name="Straight Arrow Connector 29"/>
          <p:cNvCxnSpPr/>
          <p:nvPr/>
        </p:nvCxnSpPr>
        <p:spPr>
          <a:xfrm flipV="1">
            <a:off x="5334000" y="2793421"/>
            <a:ext cx="0" cy="246601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4724402" y="4555296"/>
            <a:ext cx="38099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V="1">
            <a:off x="5105400" y="2793421"/>
            <a:ext cx="0" cy="177525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4706343" y="3566947"/>
            <a:ext cx="208557"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4715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3200" y="1531755"/>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324600" y="2062511"/>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7" name="TextBox 6"/>
          <p:cNvSpPr txBox="1"/>
          <p:nvPr>
            <p:extLst/>
          </p:nvPr>
        </p:nvSpPr>
        <p:spPr>
          <a:xfrm>
            <a:off x="194499" y="2277954"/>
            <a:ext cx="4343400" cy="286232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smtClean="0">
                <a:solidFill>
                  <a:schemeClr val="tx1"/>
                </a:solidFill>
                <a:latin typeface="Arial" pitchFamily="34" charset="0"/>
                <a:cs typeface="Arial" pitchFamily="34" charset="0"/>
              </a:rPr>
              <a:t>Fit criteria</a:t>
            </a:r>
            <a:endParaRPr lang="en-US" sz="2400" u="sng" dirty="0">
              <a:solidFill>
                <a:schemeClr val="tx1"/>
              </a:solidFill>
              <a:latin typeface="Arial" pitchFamily="34" charset="0"/>
              <a:cs typeface="Arial" pitchFamily="34" charset="0"/>
            </a:endParaRP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Health </a:t>
            </a:r>
            <a:r>
              <a:rPr lang="en-US" sz="2400" dirty="0" smtClean="0">
                <a:solidFill>
                  <a:schemeClr val="tx1"/>
                </a:solidFill>
                <a:latin typeface="Arial" pitchFamily="34" charset="0"/>
                <a:cs typeface="Arial" pitchFamily="34" charset="0"/>
              </a:rPr>
              <a:t>goal</a:t>
            </a:r>
            <a:endParaRPr lang="en-US" sz="2400" dirty="0">
              <a:solidFill>
                <a:schemeClr val="tx1"/>
              </a:solidFill>
              <a:latin typeface="Arial" pitchFamily="34" charset="0"/>
              <a:cs typeface="Arial" pitchFamily="34" charset="0"/>
            </a:endParaRP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Behavioral objectives</a:t>
            </a: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Environmental factors</a:t>
            </a: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Determinant objectives</a:t>
            </a:r>
            <a:endParaRPr lang="en-US" sz="2400" dirty="0">
              <a:solidFill>
                <a:schemeClr val="tx1"/>
              </a:solidFill>
              <a:latin typeface="Arial" pitchFamily="34" charset="0"/>
              <a:cs typeface="Arial" pitchFamily="34" charset="0"/>
            </a:endParaRPr>
          </a:p>
        </p:txBody>
      </p:sp>
      <p:sp>
        <p:nvSpPr>
          <p:cNvPr id="4" name="Left-Right Arrow 3"/>
          <p:cNvSpPr/>
          <p:nvPr/>
        </p:nvSpPr>
        <p:spPr>
          <a:xfrm>
            <a:off x="4589468" y="3276600"/>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597935" y="2807178"/>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121312" y="2679032"/>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
        <p:nvSpPr>
          <p:cNvPr id="12"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Tree>
    <p:custDataLst>
      <p:tags r:id="rId1"/>
    </p:custDataLst>
    <p:extLst>
      <p:ext uri="{BB962C8B-B14F-4D97-AF65-F5344CB8AC3E}">
        <p14:creationId xmlns:p14="http://schemas.microsoft.com/office/powerpoint/2010/main" val="41656901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3200" y="1531755"/>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324600" y="2062511"/>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7" name="TextBox 6"/>
          <p:cNvSpPr txBox="1"/>
          <p:nvPr>
            <p:extLst/>
          </p:nvPr>
        </p:nvSpPr>
        <p:spPr>
          <a:xfrm>
            <a:off x="246068" y="2627315"/>
            <a:ext cx="4343400" cy="2031325"/>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smtClean="0">
                <a:solidFill>
                  <a:schemeClr val="tx1"/>
                </a:solidFill>
                <a:latin typeface="Arial" pitchFamily="34" charset="0"/>
                <a:cs typeface="Arial" pitchFamily="34" charset="0"/>
              </a:rPr>
              <a:t>Fit criteria</a:t>
            </a:r>
            <a:endParaRPr lang="en-US" sz="2400" u="sng" dirty="0">
              <a:solidFill>
                <a:schemeClr val="tx1"/>
              </a:solidFill>
              <a:latin typeface="Arial" pitchFamily="34" charset="0"/>
              <a:cs typeface="Arial" pitchFamily="34" charset="0"/>
            </a:endParaRPr>
          </a:p>
          <a:p>
            <a:pPr marL="344170" indent="-344170">
              <a:spcBef>
                <a:spcPts val="600"/>
              </a:spcBef>
              <a:spcAft>
                <a:spcPts val="1200"/>
              </a:spcAft>
              <a:buFont typeface="Wingdings" pitchFamily="2" charset="2"/>
              <a:buChar char="§"/>
            </a:pPr>
            <a:r>
              <a:rPr lang="en-US" sz="2400" dirty="0">
                <a:solidFill>
                  <a:schemeClr val="tx1"/>
                </a:solidFill>
                <a:latin typeface="Arial" pitchFamily="34" charset="0"/>
                <a:cs typeface="Arial" pitchFamily="34" charset="0"/>
              </a:rPr>
              <a:t>Health </a:t>
            </a:r>
            <a:r>
              <a:rPr lang="en-US" sz="2400" dirty="0" smtClean="0">
                <a:solidFill>
                  <a:schemeClr val="tx1"/>
                </a:solidFill>
                <a:latin typeface="Arial" pitchFamily="34" charset="0"/>
                <a:cs typeface="Arial" pitchFamily="34" charset="0"/>
              </a:rPr>
              <a:t>goal</a:t>
            </a:r>
          </a:p>
          <a:p>
            <a:pPr>
              <a:spcBef>
                <a:spcPts val="600"/>
              </a:spcBef>
              <a:spcAft>
                <a:spcPts val="1200"/>
              </a:spcAft>
            </a:pPr>
            <a:r>
              <a:rPr lang="en-US" sz="2400" dirty="0" smtClean="0">
                <a:solidFill>
                  <a:schemeClr val="tx1"/>
                </a:solidFill>
                <a:latin typeface="Arial" pitchFamily="34" charset="0"/>
                <a:cs typeface="Arial" pitchFamily="34" charset="0"/>
              </a:rPr>
              <a:t>Increase colorectal cancer screening rates</a:t>
            </a:r>
          </a:p>
        </p:txBody>
      </p:sp>
      <p:sp>
        <p:nvSpPr>
          <p:cNvPr id="4" name="Left-Right Arrow 3"/>
          <p:cNvSpPr/>
          <p:nvPr/>
        </p:nvSpPr>
        <p:spPr>
          <a:xfrm>
            <a:off x="4589468" y="3276600"/>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597935" y="2807178"/>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121312" y="2679032"/>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
        <p:nvSpPr>
          <p:cNvPr id="11"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Tree>
    <p:custDataLst>
      <p:tags r:id="rId1"/>
    </p:custDataLst>
    <p:extLst>
      <p:ext uri="{BB962C8B-B14F-4D97-AF65-F5344CB8AC3E}">
        <p14:creationId xmlns:p14="http://schemas.microsoft.com/office/powerpoint/2010/main" val="6140016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61666" y="1531755"/>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3</a:t>
            </a:r>
          </a:p>
          <a:p>
            <a:pPr>
              <a:spcAft>
                <a:spcPts val="1200"/>
              </a:spcAft>
            </a:pPr>
            <a:r>
              <a:rPr lang="en-US" sz="2400" dirty="0">
                <a:solidFill>
                  <a:prstClr val="black"/>
                </a:solidFill>
                <a:latin typeface="Arial" pitchFamily="34" charset="0"/>
                <a:cs typeface="Arial" pitchFamily="34" charset="0"/>
              </a:rPr>
              <a:t>  </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9" name="Rectangle 8"/>
          <p:cNvSpPr/>
          <p:nvPr/>
        </p:nvSpPr>
        <p:spPr>
          <a:xfrm>
            <a:off x="6324600" y="2062511"/>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2</a:t>
            </a:r>
          </a:p>
          <a:p>
            <a:pPr>
              <a:spcAft>
                <a:spcPts val="1200"/>
              </a:spcAft>
            </a:pPr>
            <a:r>
              <a:rPr lang="en-US" sz="2400" dirty="0">
                <a:solidFill>
                  <a:prstClr val="black"/>
                </a:solidFill>
                <a:latin typeface="Arial" pitchFamily="34" charset="0"/>
                <a:cs typeface="Arial" pitchFamily="34" charset="0"/>
              </a:rPr>
              <a:t>  ________</a:t>
            </a:r>
          </a:p>
          <a:p>
            <a:pPr>
              <a:spcAft>
                <a:spcPts val="12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a:p>
            <a:pPr>
              <a:spcAft>
                <a:spcPts val="1800"/>
              </a:spcAft>
            </a:pPr>
            <a:r>
              <a:rPr lang="en-US" sz="2400" dirty="0">
                <a:solidFill>
                  <a:prstClr val="black"/>
                </a:solidFill>
                <a:latin typeface="Arial" pitchFamily="34" charset="0"/>
                <a:cs typeface="Arial" pitchFamily="34" charset="0"/>
              </a:rPr>
              <a:t>  ________</a:t>
            </a:r>
          </a:p>
        </p:txBody>
      </p:sp>
      <p:sp>
        <p:nvSpPr>
          <p:cNvPr id="7" name="TextBox 6"/>
          <p:cNvSpPr txBox="1"/>
          <p:nvPr>
            <p:extLst/>
          </p:nvPr>
        </p:nvSpPr>
        <p:spPr>
          <a:xfrm>
            <a:off x="204046" y="1511617"/>
            <a:ext cx="4343400" cy="4431983"/>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nchor="t">
            <a:spAutoFit/>
          </a:bodyPr>
          <a:lstStyle/>
          <a:p>
            <a:pPr>
              <a:spcBef>
                <a:spcPts val="600"/>
              </a:spcBef>
              <a:spcAft>
                <a:spcPts val="1200"/>
              </a:spcAft>
            </a:pPr>
            <a:r>
              <a:rPr lang="en-US" sz="2400" u="sng" dirty="0" smtClean="0">
                <a:solidFill>
                  <a:schemeClr val="tx1"/>
                </a:solidFill>
                <a:latin typeface="Arial" pitchFamily="34" charset="0"/>
                <a:cs typeface="Arial" pitchFamily="34" charset="0"/>
              </a:rPr>
              <a:t>Fit criteria</a:t>
            </a:r>
            <a:endParaRPr lang="en-US" sz="2400" u="sng" dirty="0">
              <a:solidFill>
                <a:schemeClr val="tx1"/>
              </a:solidFill>
              <a:latin typeface="Arial" pitchFamily="34" charset="0"/>
              <a:cs typeface="Arial" pitchFamily="34" charset="0"/>
            </a:endParaRPr>
          </a:p>
          <a:p>
            <a:pPr>
              <a:spcBef>
                <a:spcPts val="600"/>
              </a:spcBef>
              <a:spcAft>
                <a:spcPts val="1200"/>
              </a:spcAft>
            </a:pPr>
            <a:r>
              <a:rPr lang="en-US" sz="2400" dirty="0" smtClean="0">
                <a:solidFill>
                  <a:schemeClr val="tx1"/>
                </a:solidFill>
                <a:latin typeface="Arial" pitchFamily="34" charset="0"/>
                <a:cs typeface="Arial" pitchFamily="34" charset="0"/>
              </a:rPr>
              <a:t>Behavioral objectives</a:t>
            </a:r>
          </a:p>
          <a:p>
            <a:pPr>
              <a:spcBef>
                <a:spcPts val="600"/>
              </a:spcBef>
              <a:spcAft>
                <a:spcPts val="1200"/>
              </a:spcAft>
            </a:pPr>
            <a:r>
              <a:rPr lang="en-US" sz="2400" i="1" dirty="0" smtClean="0">
                <a:solidFill>
                  <a:schemeClr val="tx1"/>
                </a:solidFill>
                <a:latin typeface="Arial" pitchFamily="34" charset="0"/>
                <a:cs typeface="Arial" pitchFamily="34" charset="0"/>
              </a:rPr>
              <a:t>Patients</a:t>
            </a: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Decide to get screened</a:t>
            </a:r>
          </a:p>
          <a:p>
            <a:pPr marL="344170" indent="-344170">
              <a:spcBef>
                <a:spcPts val="600"/>
              </a:spcBef>
              <a:spcAft>
                <a:spcPts val="1200"/>
              </a:spcAft>
              <a:buFont typeface="Wingdings" pitchFamily="2" charset="2"/>
              <a:buChar char="§"/>
            </a:pPr>
            <a:r>
              <a:rPr lang="en-US" sz="2400" dirty="0" smtClean="0">
                <a:solidFill>
                  <a:schemeClr val="tx1"/>
                </a:solidFill>
                <a:latin typeface="Arial" pitchFamily="34" charset="0"/>
                <a:cs typeface="Arial" pitchFamily="34" charset="0"/>
              </a:rPr>
              <a:t>Complete and return test (</a:t>
            </a:r>
            <a:r>
              <a:rPr lang="en-US" sz="2400" dirty="0" err="1" smtClean="0">
                <a:solidFill>
                  <a:schemeClr val="tx1"/>
                </a:solidFill>
                <a:latin typeface="Arial" pitchFamily="34" charset="0"/>
                <a:cs typeface="Arial" pitchFamily="34" charset="0"/>
              </a:rPr>
              <a:t>iFOBT</a:t>
            </a:r>
            <a:r>
              <a:rPr lang="en-US" sz="2400" dirty="0" smtClean="0">
                <a:solidFill>
                  <a:schemeClr val="tx1"/>
                </a:solidFill>
                <a:latin typeface="Arial" pitchFamily="34" charset="0"/>
                <a:cs typeface="Arial" pitchFamily="34" charset="0"/>
              </a:rPr>
              <a:t>/FIT)</a:t>
            </a:r>
          </a:p>
          <a:p>
            <a:pPr>
              <a:spcBef>
                <a:spcPts val="600"/>
              </a:spcBef>
              <a:spcAft>
                <a:spcPts val="1200"/>
              </a:spcAft>
            </a:pPr>
            <a:r>
              <a:rPr lang="en-US" sz="2400" i="1" dirty="0" smtClean="0">
                <a:solidFill>
                  <a:schemeClr val="tx1"/>
                </a:solidFill>
                <a:latin typeface="Arial" pitchFamily="34" charset="0"/>
                <a:cs typeface="Arial" pitchFamily="34" charset="0"/>
              </a:rPr>
              <a:t>Providers</a:t>
            </a:r>
          </a:p>
          <a:p>
            <a:pPr marL="342900" indent="-342900">
              <a:spcBef>
                <a:spcPts val="600"/>
              </a:spcBef>
              <a:spcAft>
                <a:spcPts val="1200"/>
              </a:spcAft>
              <a:buFont typeface="Arial" panose="020B0604020202020204" pitchFamily="34" charset="0"/>
              <a:buChar char="•"/>
            </a:pPr>
            <a:r>
              <a:rPr lang="en-US" sz="2400" dirty="0" smtClean="0">
                <a:solidFill>
                  <a:schemeClr val="tx1"/>
                </a:solidFill>
                <a:latin typeface="Arial" pitchFamily="34" charset="0"/>
                <a:cs typeface="Arial" pitchFamily="34" charset="0"/>
              </a:rPr>
              <a:t>Recommend screening</a:t>
            </a:r>
          </a:p>
        </p:txBody>
      </p:sp>
      <p:sp>
        <p:nvSpPr>
          <p:cNvPr id="4" name="Left-Right Arrow 3"/>
          <p:cNvSpPr/>
          <p:nvPr/>
        </p:nvSpPr>
        <p:spPr>
          <a:xfrm>
            <a:off x="4589468" y="3276600"/>
            <a:ext cx="1447800" cy="732756"/>
          </a:xfrm>
          <a:prstGeom prst="leftRightArrow">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prstClr val="white"/>
              </a:solidFill>
            </a:endParaRPr>
          </a:p>
        </p:txBody>
      </p:sp>
      <p:sp>
        <p:nvSpPr>
          <p:cNvPr id="8" name="TextBox 7"/>
          <p:cNvSpPr txBox="1"/>
          <p:nvPr/>
        </p:nvSpPr>
        <p:spPr>
          <a:xfrm>
            <a:off x="4597935" y="2807178"/>
            <a:ext cx="1447800" cy="461665"/>
          </a:xfrm>
          <a:prstGeom prst="rect">
            <a:avLst/>
          </a:prstGeom>
          <a:noFill/>
        </p:spPr>
        <p:txBody>
          <a:bodyPr wrap="square" rtlCol="0">
            <a:spAutoFit/>
          </a:bodyPr>
          <a:lstStyle/>
          <a:p>
            <a:r>
              <a:rPr lang="en-US" sz="2400" dirty="0">
                <a:solidFill>
                  <a:srgbClr val="FF0000"/>
                </a:solidFill>
                <a:latin typeface="Arial" pitchFamily="34" charset="0"/>
                <a:cs typeface="Arial" pitchFamily="34" charset="0"/>
              </a:rPr>
              <a:t>Compare</a:t>
            </a:r>
          </a:p>
        </p:txBody>
      </p:sp>
      <p:sp>
        <p:nvSpPr>
          <p:cNvPr id="6" name="Rectangle 5"/>
          <p:cNvSpPr/>
          <p:nvPr/>
        </p:nvSpPr>
        <p:spPr>
          <a:xfrm>
            <a:off x="6121312" y="2679032"/>
            <a:ext cx="2429934" cy="2477601"/>
          </a:xfrm>
          <a:prstGeom prst="rect">
            <a:avLst/>
          </a:prstGeom>
          <a:solidFill>
            <a:schemeClr val="bg2">
              <a:lumMod val="90000"/>
            </a:schemeClr>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pPr algn="ctr" defTabSz="914400">
              <a:spcBef>
                <a:spcPct val="20000"/>
              </a:spcBef>
            </a:pPr>
            <a:r>
              <a:rPr lang="en-US" sz="2400" u="sng" dirty="0" smtClean="0">
                <a:solidFill>
                  <a:srgbClr val="FF0000"/>
                </a:solidFill>
                <a:latin typeface="Arial" pitchFamily="34" charset="0"/>
                <a:cs typeface="Arial" pitchFamily="34" charset="0"/>
              </a:rPr>
              <a:t>EBI </a:t>
            </a:r>
            <a:r>
              <a:rPr lang="en-US" sz="2400" u="sng" dirty="0">
                <a:solidFill>
                  <a:srgbClr val="FF0000"/>
                </a:solidFill>
                <a:latin typeface="Arial" pitchFamily="34" charset="0"/>
                <a:cs typeface="Arial" pitchFamily="34" charset="0"/>
              </a:rPr>
              <a:t>1</a:t>
            </a:r>
          </a:p>
          <a:p>
            <a:pPr>
              <a:spcAft>
                <a:spcPts val="1200"/>
              </a:spcAft>
            </a:pPr>
            <a:r>
              <a:rPr lang="en-US" sz="2400" dirty="0">
                <a:solidFill>
                  <a:prstClr val="black"/>
                </a:solidFill>
                <a:latin typeface="Arial" pitchFamily="34" charset="0"/>
                <a:cs typeface="Arial" pitchFamily="34" charset="0"/>
              </a:rPr>
              <a:t>  </a:t>
            </a:r>
            <a:r>
              <a:rPr lang="en-US" sz="2400" dirty="0">
                <a:solidFill>
                  <a:schemeClr val="tx1">
                    <a:lumMod val="65000"/>
                    <a:lumOff val="35000"/>
                  </a:schemeClr>
                </a:solidFill>
                <a:latin typeface="Arial" pitchFamily="34" charset="0"/>
                <a:cs typeface="Arial" pitchFamily="34" charset="0"/>
              </a:rPr>
              <a:t>________</a:t>
            </a:r>
          </a:p>
          <a:p>
            <a:pPr>
              <a:spcAft>
                <a:spcPts val="12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a:p>
            <a:pPr>
              <a:spcAft>
                <a:spcPts val="1800"/>
              </a:spcAft>
            </a:pPr>
            <a:r>
              <a:rPr lang="en-US" sz="2400" dirty="0">
                <a:solidFill>
                  <a:schemeClr val="tx1">
                    <a:lumMod val="65000"/>
                    <a:lumOff val="35000"/>
                  </a:schemeClr>
                </a:solidFill>
                <a:latin typeface="Arial" pitchFamily="34" charset="0"/>
                <a:cs typeface="Arial" pitchFamily="34" charset="0"/>
              </a:rPr>
              <a:t>  ________</a:t>
            </a:r>
          </a:p>
        </p:txBody>
      </p:sp>
      <p:sp>
        <p:nvSpPr>
          <p:cNvPr id="11" name="Title 1"/>
          <p:cNvSpPr>
            <a:spLocks noGrp="1"/>
          </p:cNvSpPr>
          <p:nvPr>
            <p:ph type="title"/>
            <p:extLst/>
          </p:nvPr>
        </p:nvSpPr>
        <p:spPr>
          <a:xfrm>
            <a:off x="195658" y="274638"/>
            <a:ext cx="8567341" cy="1096962"/>
          </a:xfrm>
        </p:spPr>
        <p:txBody>
          <a:bodyPr>
            <a:normAutofit fontScale="90000"/>
          </a:bodyPr>
          <a:lstStyle/>
          <a:p>
            <a:pPr algn="l"/>
            <a:r>
              <a:rPr lang="en-US" sz="4000" dirty="0" smtClean="0">
                <a:latin typeface="Arial" charset="0"/>
                <a:ea typeface="Arial" charset="0"/>
                <a:cs typeface="Arial" charset="0"/>
              </a:rPr>
              <a:t>2. Assess</a:t>
            </a:r>
            <a:r>
              <a:rPr lang="en-US" sz="4000" dirty="0">
                <a:latin typeface="Arial" charset="0"/>
                <a:ea typeface="Arial" charset="0"/>
                <a:cs typeface="Arial" charset="0"/>
              </a:rPr>
              <a:t> </a:t>
            </a:r>
            <a:r>
              <a:rPr lang="en-US" sz="4000" dirty="0" smtClean="0">
                <a:latin typeface="Arial" charset="0"/>
                <a:ea typeface="Arial" charset="0"/>
                <a:cs typeface="Arial" charset="0"/>
              </a:rPr>
              <a:t>EBIs </a:t>
            </a:r>
            <a:r>
              <a:rPr lang="en-US" sz="4000" b="0" dirty="0" smtClean="0">
                <a:latin typeface="Arial" charset="0"/>
                <a:ea typeface="Arial" charset="0"/>
                <a:cs typeface="Arial" charset="0"/>
              </a:rPr>
              <a:t>Fit to Goals and Objectives</a:t>
            </a:r>
            <a:endParaRPr lang="en-US" sz="4000" b="0" dirty="0">
              <a:latin typeface="Arial" charset="0"/>
              <a:ea typeface="Arial" charset="0"/>
              <a:cs typeface="Arial" charset="0"/>
            </a:endParaRPr>
          </a:p>
        </p:txBody>
      </p:sp>
    </p:spTree>
    <p:custDataLst>
      <p:tags r:id="rId1"/>
    </p:custDataLst>
    <p:extLst>
      <p:ext uri="{BB962C8B-B14F-4D97-AF65-F5344CB8AC3E}">
        <p14:creationId xmlns:p14="http://schemas.microsoft.com/office/powerpoint/2010/main" val="37017727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28"/>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18121</TotalTime>
  <Words>3290</Words>
  <Application>Microsoft Macintosh PowerPoint</Application>
  <PresentationFormat>On-screen Show (4:3)</PresentationFormat>
  <Paragraphs>467</Paragraphs>
  <Slides>28</Slides>
  <Notes>27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Calibri</vt:lpstr>
      <vt:lpstr>Courier New</vt:lpstr>
      <vt:lpstr>Georgia</vt:lpstr>
      <vt:lpstr>MS PGothic</vt:lpstr>
      <vt:lpstr>Times</vt:lpstr>
      <vt:lpstr>Verdana</vt:lpstr>
      <vt:lpstr>Wingdings</vt:lpstr>
      <vt:lpstr>Arial</vt:lpstr>
      <vt:lpstr>1_Office Theme</vt:lpstr>
      <vt:lpstr>2_Office Theme</vt:lpstr>
      <vt:lpstr>PowerPoint Presentation</vt:lpstr>
      <vt:lpstr>PowerPoint Presentation</vt:lpstr>
      <vt:lpstr>Session Objectives</vt:lpstr>
      <vt:lpstr>Assess EBI Fit</vt:lpstr>
      <vt:lpstr>PowerPoint Presentation</vt:lpstr>
      <vt:lpstr>Locate EBIs that address the factors and determinants identified in your assessment</vt:lpstr>
      <vt:lpstr>2. Assess EBIs Fit to Goals and Objectives</vt:lpstr>
      <vt:lpstr>2. Assess EBIs Fit to Goals and Objectives</vt:lpstr>
      <vt:lpstr>2. Assess EBIs Fit to Goals and Objectives</vt:lpstr>
      <vt:lpstr>2. Assess EBIs Fit to Goals and Objectives</vt:lpstr>
      <vt:lpstr>2. Assess EBIs Fit to Goals and Objectives</vt:lpstr>
      <vt:lpstr>2. Assess EBIs Fit to Goals and Objectives</vt:lpstr>
      <vt:lpstr>2. Assess Fit of EBI programs to context</vt:lpstr>
      <vt:lpstr>Fit of Delivery Methods</vt:lpstr>
      <vt:lpstr>Fit to Priority Population </vt:lpstr>
      <vt:lpstr>Fit to Capacity and Resources</vt:lpstr>
      <vt:lpstr>PowerPoint Presentation</vt:lpstr>
      <vt:lpstr>PowerPoint Presentation</vt:lpstr>
      <vt:lpstr>3. Select One or More EBIs</vt:lpstr>
      <vt:lpstr>3. Selecting Multiple EBI Strategies</vt:lpstr>
      <vt:lpstr>PowerPoint Presentation</vt:lpstr>
      <vt:lpstr>PowerPoint Presentation</vt:lpstr>
      <vt:lpstr>Real World Effectiveness &amp; RE-AIM</vt:lpstr>
      <vt:lpstr>PowerPoint Presentation</vt:lpstr>
      <vt:lpstr>PowerPoint Presentation</vt:lpstr>
      <vt:lpstr>Take-home Points</vt:lpstr>
      <vt:lpstr>Questions?</vt:lpstr>
      <vt:lpstr>References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1121</cp:revision>
  <cp:lastPrinted>2014-09-17T20:30:00Z</cp:lastPrinted>
  <dcterms:created xsi:type="dcterms:W3CDTF">2012-04-12T15:36:39Z</dcterms:created>
  <dcterms:modified xsi:type="dcterms:W3CDTF">2017-11-10T22:34:38Z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957AE157-0522-42B7-83BE-65DAC243CD20</vt:lpwstr>
  </property>
  <property fmtid="{D5CDD505-2E9C-101B-9397-08002B2CF9AE}" pid="3" name="ArticulatePath">
    <vt:lpwstr>Session 4 Selecting EBA</vt:lpwstr>
  </property>
</Properties>
</file>