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notesSlides/notesSlide4.xml" ContentType="application/vnd.openxmlformats-officedocument.presentationml.notesSlide+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notesSlides/notesSlide9.xml" ContentType="application/vnd.openxmlformats-officedocument.presentationml.notesSlide+xml"/>
  <Override PartName="/ppt/tags/tag29.xml" ContentType="application/vnd.openxmlformats-officedocument.presentationml.tags+xml"/>
  <Override PartName="/ppt/notesSlides/notesSlide10.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1.xml" ContentType="application/vnd.openxmlformats-officedocument.presentationml.notesSlide+xml"/>
  <Override PartName="/ppt/tags/tag32.xml" ContentType="application/vnd.openxmlformats-officedocument.presentationml.tags+xml"/>
  <Override PartName="/ppt/notesSlides/notesSlide1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18.xml" ContentType="application/vnd.openxmlformats-officedocument.presentationml.notesSlide+xml"/>
  <Override PartName="/ppt/tags/tag40.xml" ContentType="application/vnd.openxmlformats-officedocument.presentationml.tags+xml"/>
  <Override PartName="/ppt/notesSlides/notesSlide19.xml" ContentType="application/vnd.openxmlformats-officedocument.presentationml.notesSlide+xml"/>
  <Override PartName="/ppt/tags/tag41.xml" ContentType="application/vnd.openxmlformats-officedocument.presentationml.tags+xml"/>
  <Override PartName="/ppt/notesSlides/notesSlide20.xml" ContentType="application/vnd.openxmlformats-officedocument.presentationml.notesSlide+xml"/>
  <Override PartName="/ppt/tags/tag42.xml" ContentType="application/vnd.openxmlformats-officedocument.presentationml.tags+xml"/>
  <Override PartName="/ppt/notesSlides/notesSlide21.xml" ContentType="application/vnd.openxmlformats-officedocument.presentationml.notesSlide+xml"/>
  <Override PartName="/ppt/tags/tag43.xml" ContentType="application/vnd.openxmlformats-officedocument.presentationml.tags+xml"/>
  <Override PartName="/ppt/notesSlides/notesSlide22.xml" ContentType="application/vnd.openxmlformats-officedocument.presentationml.notesSlide+xml"/>
  <Override PartName="/ppt/tags/tag44.xml" ContentType="application/vnd.openxmlformats-officedocument.presentationml.tags+xml"/>
  <Override PartName="/ppt/notesSlides/notesSlide23.xml" ContentType="application/vnd.openxmlformats-officedocument.presentationml.notesSlide+xml"/>
  <Override PartName="/ppt/tags/tag45.xml" ContentType="application/vnd.openxmlformats-officedocument.presentationml.tags+xml"/>
  <Override PartName="/ppt/notesSlides/notesSlide24.xml" ContentType="application/vnd.openxmlformats-officedocument.presentationml.notesSlide+xml"/>
  <Override PartName="/ppt/tags/tag46.xml" ContentType="application/vnd.openxmlformats-officedocument.presentationml.tags+xml"/>
  <Override PartName="/ppt/notesSlides/notesSlide25.xml" ContentType="application/vnd.openxmlformats-officedocument.presentationml.notesSlide+xml"/>
  <Override PartName="/ppt/tags/tag4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notesSlides/notesSlide27.xml" ContentType="application/vnd.openxmlformats-officedocument.presentationml.notesSlide+xml"/>
  <Override PartName="/ppt/tags/tag49.xml" ContentType="application/vnd.openxmlformats-officedocument.presentationml.tags+xml"/>
  <Override PartName="/ppt/notesSlides/notesSlide28.xml" ContentType="application/vnd.openxmlformats-officedocument.presentationml.notesSlide+xml"/>
  <Override PartName="/ppt/tags/tag50.xml" ContentType="application/vnd.openxmlformats-officedocument.presentationml.tags+xml"/>
  <Override PartName="/ppt/notesSlides/notesSlide2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1.xml" ContentType="application/vnd.openxmlformats-officedocument.presentationml.tags+xml"/>
  <Override PartName="/ppt/notesSlides/notesSlide30.xml" ContentType="application/vnd.openxmlformats-officedocument.presentationml.notesSlide+xml"/>
  <Override PartName="/ppt/tags/tag52.xml" ContentType="application/vnd.openxmlformats-officedocument.presentationml.tags+xml"/>
  <Override PartName="/ppt/notesSlides/notesSlide31.xml" ContentType="application/vnd.openxmlformats-officedocument.presentationml.notesSlide+xml"/>
  <Override PartName="/ppt/tags/tag53.xml" ContentType="application/vnd.openxmlformats-officedocument.presentationml.tags+xml"/>
  <Override PartName="/ppt/notesSlides/notesSlide32.xml" ContentType="application/vnd.openxmlformats-officedocument.presentationml.notesSlide+xml"/>
  <Override PartName="/ppt/tags/tag54.xml" ContentType="application/vnd.openxmlformats-officedocument.presentationml.tags+xml"/>
  <Override PartName="/ppt/notesSlides/notesSlide33.xml" ContentType="application/vnd.openxmlformats-officedocument.presentationml.notesSlide+xml"/>
  <Override PartName="/ppt/tags/tag55.xml" ContentType="application/vnd.openxmlformats-officedocument.presentationml.tags+xml"/>
  <Override PartName="/ppt/notesSlides/notesSlide34.xml" ContentType="application/vnd.openxmlformats-officedocument.presentationml.notesSlide+xml"/>
  <Override PartName="/ppt/tags/tag56.xml" ContentType="application/vnd.openxmlformats-officedocument.presentationml.tags+xml"/>
  <Override PartName="/ppt/notesSlides/notesSlide35.xml" ContentType="application/vnd.openxmlformats-officedocument.presentationml.notesSlide+xml"/>
  <Override PartName="/ppt/tags/tag57.xml" ContentType="application/vnd.openxmlformats-officedocument.presentationml.tags+xml"/>
  <Override PartName="/ppt/notesSlides/notesSlide36.xml" ContentType="application/vnd.openxmlformats-officedocument.presentationml.notesSlide+xml"/>
  <Override PartName="/ppt/tags/tag58.xml" ContentType="application/vnd.openxmlformats-officedocument.presentationml.tags+xml"/>
  <Override PartName="/ppt/notesSlides/notesSlide37.xml" ContentType="application/vnd.openxmlformats-officedocument.presentationml.notesSlide+xml"/>
  <Override PartName="/ppt/tags/tag59.xml" ContentType="application/vnd.openxmlformats-officedocument.presentationml.tags+xml"/>
  <Override PartName="/ppt/notesSlides/notesSlide38.xml" ContentType="application/vnd.openxmlformats-officedocument.presentationml.notesSlide+xml"/>
  <Override PartName="/ppt/tags/tag60.xml" ContentType="application/vnd.openxmlformats-officedocument.presentationml.tags+xml"/>
  <Override PartName="/ppt/notesSlides/notesSlide39.xml" ContentType="application/vnd.openxmlformats-officedocument.presentationml.notesSlide+xml"/>
  <Override PartName="/ppt/tags/tag61.xml" ContentType="application/vnd.openxmlformats-officedocument.presentationml.tags+xml"/>
  <Override PartName="/ppt/notesSlides/notesSlide40.xml" ContentType="application/vnd.openxmlformats-officedocument.presentationml.notesSlide+xml"/>
  <Override PartName="/ppt/tags/tag62.xml" ContentType="application/vnd.openxmlformats-officedocument.presentationml.tags+xml"/>
  <Override PartName="/ppt/notesSlides/notesSlide41.xml" ContentType="application/vnd.openxmlformats-officedocument.presentationml.notesSlide+xml"/>
  <Override PartName="/ppt/tags/tag63.xml" ContentType="application/vnd.openxmlformats-officedocument.presentationml.tags+xml"/>
  <Override PartName="/ppt/notesSlides/notesSlide42.xml" ContentType="application/vnd.openxmlformats-officedocument.presentationml.notesSlide+xml"/>
  <Override PartName="/ppt/tags/tag64.xml" ContentType="application/vnd.openxmlformats-officedocument.presentationml.tags+xml"/>
  <Override PartName="/ppt/notesSlides/notesSlide43.xml" ContentType="application/vnd.openxmlformats-officedocument.presentationml.notesSlide+xml"/>
  <Override PartName="/ppt/tags/tag65.xml" ContentType="application/vnd.openxmlformats-officedocument.presentationml.tags+xml"/>
  <Override PartName="/ppt/notesSlides/notesSlide44.xml" ContentType="application/vnd.openxmlformats-officedocument.presentationml.notesSlide+xml"/>
  <Override PartName="/ppt/tags/tag66.xml" ContentType="application/vnd.openxmlformats-officedocument.presentationml.tags+xml"/>
  <Override PartName="/ppt/notesSlides/notesSlide45.xml" ContentType="application/vnd.openxmlformats-officedocument.presentationml.notesSlide+xml"/>
  <Override PartName="/ppt/tags/tag67.xml" ContentType="application/vnd.openxmlformats-officedocument.presentationml.tags+xml"/>
  <Override PartName="/ppt/notesSlides/notesSlide46.xml" ContentType="application/vnd.openxmlformats-officedocument.presentationml.notesSlide+xml"/>
  <Override PartName="/ppt/tags/tag68.xml" ContentType="application/vnd.openxmlformats-officedocument.presentationml.tags+xml"/>
  <Override PartName="/ppt/notesSlides/notesSlide47.xml" ContentType="application/vnd.openxmlformats-officedocument.presentationml.notesSlide+xml"/>
  <Override PartName="/ppt/tags/tag69.xml" ContentType="application/vnd.openxmlformats-officedocument.presentationml.tags+xml"/>
  <Override PartName="/ppt/notesSlides/notesSlide48.xml" ContentType="application/vnd.openxmlformats-officedocument.presentationml.notesSlide+xml"/>
  <Override PartName="/ppt/tags/tag70.xml" ContentType="application/vnd.openxmlformats-officedocument.presentationml.tags+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51"/>
  </p:notesMasterIdLst>
  <p:handoutMasterIdLst>
    <p:handoutMasterId r:id="rId52"/>
  </p:handoutMasterIdLst>
  <p:sldIdLst>
    <p:sldId id="327" r:id="rId2"/>
    <p:sldId id="291" r:id="rId3"/>
    <p:sldId id="292" r:id="rId4"/>
    <p:sldId id="293" r:id="rId5"/>
    <p:sldId id="294" r:id="rId6"/>
    <p:sldId id="295" r:id="rId7"/>
    <p:sldId id="296" r:id="rId8"/>
    <p:sldId id="297" r:id="rId9"/>
    <p:sldId id="298" r:id="rId10"/>
    <p:sldId id="299" r:id="rId11"/>
    <p:sldId id="300" r:id="rId12"/>
    <p:sldId id="329" r:id="rId13"/>
    <p:sldId id="301" r:id="rId14"/>
    <p:sldId id="302" r:id="rId15"/>
    <p:sldId id="303" r:id="rId16"/>
    <p:sldId id="304" r:id="rId17"/>
    <p:sldId id="305" r:id="rId18"/>
    <p:sldId id="306" r:id="rId19"/>
    <p:sldId id="336" r:id="rId20"/>
    <p:sldId id="340" r:id="rId21"/>
    <p:sldId id="334" r:id="rId22"/>
    <p:sldId id="341" r:id="rId23"/>
    <p:sldId id="335" r:id="rId24"/>
    <p:sldId id="337" r:id="rId25"/>
    <p:sldId id="339" r:id="rId26"/>
    <p:sldId id="338" r:id="rId27"/>
    <p:sldId id="309" r:id="rId28"/>
    <p:sldId id="330" r:id="rId29"/>
    <p:sldId id="310" r:id="rId30"/>
    <p:sldId id="331" r:id="rId31"/>
    <p:sldId id="332" r:id="rId32"/>
    <p:sldId id="333" r:id="rId33"/>
    <p:sldId id="311" r:id="rId34"/>
    <p:sldId id="312" r:id="rId35"/>
    <p:sldId id="313" r:id="rId36"/>
    <p:sldId id="314" r:id="rId37"/>
    <p:sldId id="315" r:id="rId38"/>
    <p:sldId id="316" r:id="rId39"/>
    <p:sldId id="317" r:id="rId40"/>
    <p:sldId id="318" r:id="rId41"/>
    <p:sldId id="319" r:id="rId42"/>
    <p:sldId id="320" r:id="rId43"/>
    <p:sldId id="321" r:id="rId44"/>
    <p:sldId id="342" r:id="rId45"/>
    <p:sldId id="323" r:id="rId46"/>
    <p:sldId id="346" r:id="rId47"/>
    <p:sldId id="325" r:id="rId48"/>
    <p:sldId id="326" r:id="rId49"/>
    <p:sldId id="328" r:id="rId50"/>
  </p:sldIdLst>
  <p:sldSz cx="9144000" cy="6858000" type="screen4x3"/>
  <p:notesSz cx="6954838" cy="9309100"/>
  <p:custDataLst>
    <p:tags r:id="rId5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guide id="3" pos="219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tman, Marieke A" initials="HMA" lastIdx="2" clrIdx="0"/>
  <p:cmAuthor id="1" name="Satsangi, Anamika" initials="SA" lastIdx="1" clrIdx="1">
    <p:extLst/>
  </p:cmAuthor>
  <p:cmAuthor id="2" name="Mainor, Avia" initials="MA" lastIdx="4" clrIdx="2">
    <p:extLst/>
  </p:cmAuthor>
  <p:cmAuthor id="3" name="Rohweder, Catherine Lois" initials="RCL" lastIdx="22" clrIdx="3">
    <p:extLst/>
  </p:cmAuthor>
  <p:cmAuthor id="4" name="Knocke, Kathleen E" initials="KKE" lastIdx="5" clrIdx="4">
    <p:extLst/>
  </p:cmAuthor>
  <p:cmAuthor id="5" name="Knocke, Kathleen E" initials="KKE [2]" lastIdx="1" clrIdx="5">
    <p:extLst/>
  </p:cmAuthor>
  <p:cmAuthor id="6" name="Knocke, Kathleen E" initials="KKE [3]"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9BCE"/>
    <a:srgbClr val="660099"/>
    <a:srgbClr val="D8F5C3"/>
    <a:srgbClr val="DEEBF5"/>
    <a:srgbClr val="60B91D"/>
    <a:srgbClr val="69CB1F"/>
    <a:srgbClr val="E5EFF7"/>
    <a:srgbClr val="DCEAF4"/>
    <a:srgbClr val="E6E6E6"/>
    <a:srgbClr val="519C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5" autoAdjust="0"/>
    <p:restoredTop sz="70455" autoAdjust="0"/>
  </p:normalViewPr>
  <p:slideViewPr>
    <p:cSldViewPr snapToObjects="1">
      <p:cViewPr varScale="1">
        <p:scale>
          <a:sx n="67" d="100"/>
          <a:sy n="67" d="100"/>
        </p:scale>
        <p:origin x="80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2"/>
    </p:cViewPr>
  </p:sorterViewPr>
  <p:notesViewPr>
    <p:cSldViewPr snapToObjects="1">
      <p:cViewPr varScale="1">
        <p:scale>
          <a:sx n="84" d="100"/>
          <a:sy n="84" d="100"/>
        </p:scale>
        <p:origin x="3804" y="102"/>
      </p:cViewPr>
      <p:guideLst>
        <p:guide orient="horz" pos="2933"/>
        <p:guide pos="2213"/>
        <p:guide pos="219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handoutMaster" Target="handoutMasters/handoutMaster1.xml"/><Relationship Id="rId53" Type="http://schemas.openxmlformats.org/officeDocument/2006/relationships/tags" Target="tags/tag1.xml"/><Relationship Id="rId54" Type="http://schemas.openxmlformats.org/officeDocument/2006/relationships/commentAuthors" Target="commentAuthors.xml"/><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9B2E0D-2224-E84E-B2ED-D2AEDC2CF5AF}" type="doc">
      <dgm:prSet loTypeId="urn:microsoft.com/office/officeart/2005/8/layout/hChevron3" loCatId="" qsTypeId="urn:microsoft.com/office/officeart/2005/8/quickstyle/simple2" qsCatId="simple" csTypeId="urn:microsoft.com/office/officeart/2005/8/colors/accent1_2" csCatId="accent1" phldr="1"/>
      <dgm:spPr/>
    </dgm:pt>
    <dgm:pt modelId="{B07E8A1B-1A60-1C4B-8217-68E269175A57}">
      <dgm:prSet phldrT="[Text]"/>
      <dgm:spPr>
        <a:solidFill>
          <a:schemeClr val="accent1">
            <a:lumMod val="75000"/>
            <a:alpha val="70000"/>
          </a:schemeClr>
        </a:solidFill>
      </dgm:spPr>
      <dgm:t>
        <a:bodyPr/>
        <a:lstStyle/>
        <a:p>
          <a:r>
            <a:rPr lang="en-US" dirty="0" smtClean="0"/>
            <a:t>Evaluation Questions</a:t>
          </a:r>
          <a:endParaRPr lang="en-US" dirty="0"/>
        </a:p>
      </dgm:t>
    </dgm:pt>
    <dgm:pt modelId="{074762B5-61A2-A248-90DE-58FFCD4712F9}" type="parTrans" cxnId="{0C02302A-7CC3-6E4B-93F0-A178E027F417}">
      <dgm:prSet/>
      <dgm:spPr/>
      <dgm:t>
        <a:bodyPr/>
        <a:lstStyle/>
        <a:p>
          <a:endParaRPr lang="en-US"/>
        </a:p>
      </dgm:t>
    </dgm:pt>
    <dgm:pt modelId="{60B3C5C7-A9A3-3640-AED5-31EBD091EE35}" type="sibTrans" cxnId="{0C02302A-7CC3-6E4B-93F0-A178E027F417}">
      <dgm:prSet/>
      <dgm:spPr/>
      <dgm:t>
        <a:bodyPr/>
        <a:lstStyle/>
        <a:p>
          <a:endParaRPr lang="en-US"/>
        </a:p>
      </dgm:t>
    </dgm:pt>
    <dgm:pt modelId="{EA8A69F4-738F-2A4D-A33D-137D814DA6EF}">
      <dgm:prSet phldrT="[Text]"/>
      <dgm:spPr>
        <a:solidFill>
          <a:schemeClr val="tx2">
            <a:lumMod val="75000"/>
            <a:alpha val="65000"/>
          </a:schemeClr>
        </a:solidFill>
      </dgm:spPr>
      <dgm:t>
        <a:bodyPr/>
        <a:lstStyle/>
        <a:p>
          <a:r>
            <a:rPr lang="en-US" dirty="0" smtClean="0"/>
            <a:t>Indicators</a:t>
          </a:r>
          <a:endParaRPr lang="en-US" dirty="0"/>
        </a:p>
      </dgm:t>
    </dgm:pt>
    <dgm:pt modelId="{C87B45A0-8B86-4448-92DD-C53522C78CBB}" type="parTrans" cxnId="{39D9B3F0-4F90-B546-A364-AAFCEA0AA222}">
      <dgm:prSet/>
      <dgm:spPr/>
      <dgm:t>
        <a:bodyPr/>
        <a:lstStyle/>
        <a:p>
          <a:endParaRPr lang="en-US"/>
        </a:p>
      </dgm:t>
    </dgm:pt>
    <dgm:pt modelId="{E8558A43-F8D6-324A-ACAA-285AEA839209}" type="sibTrans" cxnId="{39D9B3F0-4F90-B546-A364-AAFCEA0AA222}">
      <dgm:prSet/>
      <dgm:spPr/>
      <dgm:t>
        <a:bodyPr/>
        <a:lstStyle/>
        <a:p>
          <a:endParaRPr lang="en-US"/>
        </a:p>
      </dgm:t>
    </dgm:pt>
    <dgm:pt modelId="{B9A88FC1-ED16-FF45-9E00-C642B3A16B6D}">
      <dgm:prSet phldrT="[Text]"/>
      <dgm:spPr>
        <a:solidFill>
          <a:schemeClr val="tx2">
            <a:lumMod val="75000"/>
          </a:schemeClr>
        </a:solidFill>
      </dgm:spPr>
      <dgm:t>
        <a:bodyPr/>
        <a:lstStyle/>
        <a:p>
          <a:r>
            <a:rPr lang="en-US" dirty="0" smtClean="0"/>
            <a:t>Methods and Measures</a:t>
          </a:r>
          <a:endParaRPr lang="en-US" dirty="0"/>
        </a:p>
      </dgm:t>
    </dgm:pt>
    <dgm:pt modelId="{C544926D-77A6-2A42-AEA7-1C5112BA4FF0}" type="parTrans" cxnId="{9ED16A41-841E-BE4B-B78F-88341F27B9F9}">
      <dgm:prSet/>
      <dgm:spPr/>
      <dgm:t>
        <a:bodyPr/>
        <a:lstStyle/>
        <a:p>
          <a:endParaRPr lang="en-US"/>
        </a:p>
      </dgm:t>
    </dgm:pt>
    <dgm:pt modelId="{0461E36B-08B5-CB45-A769-5DB51BE93E86}" type="sibTrans" cxnId="{9ED16A41-841E-BE4B-B78F-88341F27B9F9}">
      <dgm:prSet/>
      <dgm:spPr/>
      <dgm:t>
        <a:bodyPr/>
        <a:lstStyle/>
        <a:p>
          <a:endParaRPr lang="en-US"/>
        </a:p>
      </dgm:t>
    </dgm:pt>
    <dgm:pt modelId="{F2939B13-83D4-FB48-9DFE-657D04BB2771}" type="pres">
      <dgm:prSet presAssocID="{2F9B2E0D-2224-E84E-B2ED-D2AEDC2CF5AF}" presName="Name0" presStyleCnt="0">
        <dgm:presLayoutVars>
          <dgm:dir/>
          <dgm:resizeHandles val="exact"/>
        </dgm:presLayoutVars>
      </dgm:prSet>
      <dgm:spPr/>
    </dgm:pt>
    <dgm:pt modelId="{69CCC5E4-39BF-0D49-9990-382900F2E4A0}" type="pres">
      <dgm:prSet presAssocID="{B07E8A1B-1A60-1C4B-8217-68E269175A57}" presName="parTxOnly" presStyleLbl="node1" presStyleIdx="0" presStyleCnt="3">
        <dgm:presLayoutVars>
          <dgm:bulletEnabled val="1"/>
        </dgm:presLayoutVars>
      </dgm:prSet>
      <dgm:spPr/>
      <dgm:t>
        <a:bodyPr/>
        <a:lstStyle/>
        <a:p>
          <a:endParaRPr lang="en-US"/>
        </a:p>
      </dgm:t>
    </dgm:pt>
    <dgm:pt modelId="{8976C05D-3208-2143-B35C-7C684531D731}" type="pres">
      <dgm:prSet presAssocID="{60B3C5C7-A9A3-3640-AED5-31EBD091EE35}" presName="parSpace" presStyleCnt="0"/>
      <dgm:spPr/>
    </dgm:pt>
    <dgm:pt modelId="{F17A2694-98C7-D84B-8340-73CA6A380AE8}" type="pres">
      <dgm:prSet presAssocID="{EA8A69F4-738F-2A4D-A33D-137D814DA6EF}" presName="parTxOnly" presStyleLbl="node1" presStyleIdx="1" presStyleCnt="3">
        <dgm:presLayoutVars>
          <dgm:bulletEnabled val="1"/>
        </dgm:presLayoutVars>
      </dgm:prSet>
      <dgm:spPr/>
      <dgm:t>
        <a:bodyPr/>
        <a:lstStyle/>
        <a:p>
          <a:endParaRPr lang="en-US"/>
        </a:p>
      </dgm:t>
    </dgm:pt>
    <dgm:pt modelId="{4998AE93-E9A5-C94E-B361-339C68D1D40D}" type="pres">
      <dgm:prSet presAssocID="{E8558A43-F8D6-324A-ACAA-285AEA839209}" presName="parSpace" presStyleCnt="0"/>
      <dgm:spPr/>
    </dgm:pt>
    <dgm:pt modelId="{04572DAF-3D5E-E449-80F1-8575A53BC301}" type="pres">
      <dgm:prSet presAssocID="{B9A88FC1-ED16-FF45-9E00-C642B3A16B6D}" presName="parTxOnly" presStyleLbl="node1" presStyleIdx="2" presStyleCnt="3">
        <dgm:presLayoutVars>
          <dgm:bulletEnabled val="1"/>
        </dgm:presLayoutVars>
      </dgm:prSet>
      <dgm:spPr/>
      <dgm:t>
        <a:bodyPr/>
        <a:lstStyle/>
        <a:p>
          <a:endParaRPr lang="en-US"/>
        </a:p>
      </dgm:t>
    </dgm:pt>
  </dgm:ptLst>
  <dgm:cxnLst>
    <dgm:cxn modelId="{CE622105-6E96-434B-9659-FFC54605FDE9}" type="presOf" srcId="{EA8A69F4-738F-2A4D-A33D-137D814DA6EF}" destId="{F17A2694-98C7-D84B-8340-73CA6A380AE8}" srcOrd="0" destOrd="0" presId="urn:microsoft.com/office/officeart/2005/8/layout/hChevron3"/>
    <dgm:cxn modelId="{9ED16A41-841E-BE4B-B78F-88341F27B9F9}" srcId="{2F9B2E0D-2224-E84E-B2ED-D2AEDC2CF5AF}" destId="{B9A88FC1-ED16-FF45-9E00-C642B3A16B6D}" srcOrd="2" destOrd="0" parTransId="{C544926D-77A6-2A42-AEA7-1C5112BA4FF0}" sibTransId="{0461E36B-08B5-CB45-A769-5DB51BE93E86}"/>
    <dgm:cxn modelId="{0C02302A-7CC3-6E4B-93F0-A178E027F417}" srcId="{2F9B2E0D-2224-E84E-B2ED-D2AEDC2CF5AF}" destId="{B07E8A1B-1A60-1C4B-8217-68E269175A57}" srcOrd="0" destOrd="0" parTransId="{074762B5-61A2-A248-90DE-58FFCD4712F9}" sibTransId="{60B3C5C7-A9A3-3640-AED5-31EBD091EE35}"/>
    <dgm:cxn modelId="{8B30C2BE-F3F9-7B45-8DC5-2BFD13BEC72A}" type="presOf" srcId="{B9A88FC1-ED16-FF45-9E00-C642B3A16B6D}" destId="{04572DAF-3D5E-E449-80F1-8575A53BC301}" srcOrd="0" destOrd="0" presId="urn:microsoft.com/office/officeart/2005/8/layout/hChevron3"/>
    <dgm:cxn modelId="{39D9B3F0-4F90-B546-A364-AAFCEA0AA222}" srcId="{2F9B2E0D-2224-E84E-B2ED-D2AEDC2CF5AF}" destId="{EA8A69F4-738F-2A4D-A33D-137D814DA6EF}" srcOrd="1" destOrd="0" parTransId="{C87B45A0-8B86-4448-92DD-C53522C78CBB}" sibTransId="{E8558A43-F8D6-324A-ACAA-285AEA839209}"/>
    <dgm:cxn modelId="{486BBA1F-E9D7-A545-9712-20294C12D22D}" type="presOf" srcId="{B07E8A1B-1A60-1C4B-8217-68E269175A57}" destId="{69CCC5E4-39BF-0D49-9990-382900F2E4A0}" srcOrd="0" destOrd="0" presId="urn:microsoft.com/office/officeart/2005/8/layout/hChevron3"/>
    <dgm:cxn modelId="{66458127-54AF-D342-B78C-1A0B6F2E49AF}" type="presOf" srcId="{2F9B2E0D-2224-E84E-B2ED-D2AEDC2CF5AF}" destId="{F2939B13-83D4-FB48-9DFE-657D04BB2771}" srcOrd="0" destOrd="0" presId="urn:microsoft.com/office/officeart/2005/8/layout/hChevron3"/>
    <dgm:cxn modelId="{004F3538-D00B-C840-957F-8DEAD405016D}" type="presParOf" srcId="{F2939B13-83D4-FB48-9DFE-657D04BB2771}" destId="{69CCC5E4-39BF-0D49-9990-382900F2E4A0}" srcOrd="0" destOrd="0" presId="urn:microsoft.com/office/officeart/2005/8/layout/hChevron3"/>
    <dgm:cxn modelId="{A8190450-6827-7A4E-AE59-12BB22243A15}" type="presParOf" srcId="{F2939B13-83D4-FB48-9DFE-657D04BB2771}" destId="{8976C05D-3208-2143-B35C-7C684531D731}" srcOrd="1" destOrd="0" presId="urn:microsoft.com/office/officeart/2005/8/layout/hChevron3"/>
    <dgm:cxn modelId="{81C9D43F-8FF5-984A-B845-24A27366D73C}" type="presParOf" srcId="{F2939B13-83D4-FB48-9DFE-657D04BB2771}" destId="{F17A2694-98C7-D84B-8340-73CA6A380AE8}" srcOrd="2" destOrd="0" presId="urn:microsoft.com/office/officeart/2005/8/layout/hChevron3"/>
    <dgm:cxn modelId="{6769147B-8495-C942-9F66-667BC1297697}" type="presParOf" srcId="{F2939B13-83D4-FB48-9DFE-657D04BB2771}" destId="{4998AE93-E9A5-C94E-B361-339C68D1D40D}" srcOrd="3" destOrd="0" presId="urn:microsoft.com/office/officeart/2005/8/layout/hChevron3"/>
    <dgm:cxn modelId="{4643F9B8-A88C-F741-918A-6A6666C24A23}" type="presParOf" srcId="{F2939B13-83D4-FB48-9DFE-657D04BB2771}" destId="{04572DAF-3D5E-E449-80F1-8575A53BC301}" srcOrd="4"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CCC5E4-39BF-0D49-9990-382900F2E4A0}">
      <dsp:nvSpPr>
        <dsp:cNvPr id="0" name=""/>
        <dsp:cNvSpPr/>
      </dsp:nvSpPr>
      <dsp:spPr>
        <a:xfrm>
          <a:off x="3817" y="1808871"/>
          <a:ext cx="3338140" cy="1335256"/>
        </a:xfrm>
        <a:prstGeom prst="homePlate">
          <a:avLst/>
        </a:prstGeom>
        <a:solidFill>
          <a:schemeClr val="accent1">
            <a:lumMod val="75000"/>
            <a:alpha val="70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9352"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Evaluation Questions</a:t>
          </a:r>
          <a:endParaRPr lang="en-US" sz="2800" kern="1200" dirty="0"/>
        </a:p>
      </dsp:txBody>
      <dsp:txXfrm>
        <a:off x="3817" y="1808871"/>
        <a:ext cx="3004326" cy="1335256"/>
      </dsp:txXfrm>
    </dsp:sp>
    <dsp:sp modelId="{F17A2694-98C7-D84B-8340-73CA6A380AE8}">
      <dsp:nvSpPr>
        <dsp:cNvPr id="0" name=""/>
        <dsp:cNvSpPr/>
      </dsp:nvSpPr>
      <dsp:spPr>
        <a:xfrm>
          <a:off x="2674329" y="1808871"/>
          <a:ext cx="3338140" cy="1335256"/>
        </a:xfrm>
        <a:prstGeom prst="chevron">
          <a:avLst/>
        </a:prstGeom>
        <a:solidFill>
          <a:schemeClr val="tx2">
            <a:lumMod val="75000"/>
            <a:alpha val="6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Indicators</a:t>
          </a:r>
          <a:endParaRPr lang="en-US" sz="2800" kern="1200" dirty="0"/>
        </a:p>
      </dsp:txBody>
      <dsp:txXfrm>
        <a:off x="3341957" y="1808871"/>
        <a:ext cx="2002884" cy="1335256"/>
      </dsp:txXfrm>
    </dsp:sp>
    <dsp:sp modelId="{04572DAF-3D5E-E449-80F1-8575A53BC301}">
      <dsp:nvSpPr>
        <dsp:cNvPr id="0" name=""/>
        <dsp:cNvSpPr/>
      </dsp:nvSpPr>
      <dsp:spPr>
        <a:xfrm>
          <a:off x="5344841" y="1808871"/>
          <a:ext cx="3338140" cy="1335256"/>
        </a:xfrm>
        <a:prstGeom prst="chevron">
          <a:avLst/>
        </a:prstGeom>
        <a:solidFill>
          <a:schemeClr val="tx2">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2014" tIns="74676" rIns="37338" bIns="74676" numCol="1" spcCol="1270" anchor="ctr" anchorCtr="0">
          <a:noAutofit/>
        </a:bodyPr>
        <a:lstStyle/>
        <a:p>
          <a:pPr lvl="0" algn="ctr" defTabSz="1244600">
            <a:lnSpc>
              <a:spcPct val="90000"/>
            </a:lnSpc>
            <a:spcBef>
              <a:spcPct val="0"/>
            </a:spcBef>
            <a:spcAft>
              <a:spcPct val="35000"/>
            </a:spcAft>
          </a:pPr>
          <a:r>
            <a:rPr lang="en-US" sz="2800" kern="1200" dirty="0" smtClean="0"/>
            <a:t>Methods and Measures</a:t>
          </a:r>
          <a:endParaRPr lang="en-US" sz="2800" kern="1200" dirty="0"/>
        </a:p>
      </dsp:txBody>
      <dsp:txXfrm>
        <a:off x="6012469" y="1808871"/>
        <a:ext cx="2002884" cy="1335256"/>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9466" y="5"/>
            <a:ext cx="3013764" cy="465455"/>
          </a:xfrm>
          <a:prstGeom prst="rect">
            <a:avLst/>
          </a:prstGeom>
        </p:spPr>
        <p:txBody>
          <a:bodyPr vert="horz" lIns="93304" tIns="46653" rIns="93304" bIns="4665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5"/>
            <a:ext cx="3013764" cy="465455"/>
          </a:xfrm>
          <a:prstGeom prst="rect">
            <a:avLst/>
          </a:prstGeom>
        </p:spPr>
        <p:txBody>
          <a:bodyPr vert="horz" lIns="93304" tIns="46653" rIns="93304" bIns="4665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743666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39466" y="5"/>
            <a:ext cx="3013764" cy="465455"/>
          </a:xfrm>
          <a:prstGeom prst="rect">
            <a:avLst/>
          </a:prstGeom>
        </p:spPr>
        <p:txBody>
          <a:bodyPr vert="horz" lIns="93304" tIns="46653" rIns="93304" bIns="4665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04" tIns="46653" rIns="93304" bIns="46653" rtlCol="0" anchor="ctr"/>
          <a:lstStyle/>
          <a:p>
            <a:endParaRPr lang="en-US" dirty="0"/>
          </a:p>
        </p:txBody>
      </p:sp>
      <p:sp>
        <p:nvSpPr>
          <p:cNvPr id="5" name="Notes Placeholder 4"/>
          <p:cNvSpPr>
            <a:spLocks noGrp="1"/>
          </p:cNvSpPr>
          <p:nvPr>
            <p:ph type="body" sz="quarter" idx="3"/>
          </p:nvPr>
        </p:nvSpPr>
        <p:spPr>
          <a:xfrm>
            <a:off x="695485" y="4421829"/>
            <a:ext cx="5563870" cy="4189095"/>
          </a:xfrm>
          <a:prstGeom prst="rect">
            <a:avLst/>
          </a:prstGeom>
        </p:spPr>
        <p:txBody>
          <a:bodyPr vert="horz" lIns="93304" tIns="46653" rIns="93304" bIns="4665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5"/>
            <a:ext cx="3013764" cy="465455"/>
          </a:xfrm>
          <a:prstGeom prst="rect">
            <a:avLst/>
          </a:prstGeom>
        </p:spPr>
        <p:txBody>
          <a:bodyPr vert="horz" lIns="93304" tIns="46653" rIns="93304" bIns="4665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665095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defRPr>
            </a:lvl1pPr>
            <a:lvl2pPr marL="748785" indent="-287994">
              <a:defRPr sz="2400">
                <a:solidFill>
                  <a:schemeClr val="tx1"/>
                </a:solidFill>
                <a:latin typeface="Times" charset="0"/>
                <a:ea typeface="ＭＳ Ｐゴシック" charset="0"/>
              </a:defRPr>
            </a:lvl2pPr>
            <a:lvl3pPr marL="1151977" indent="-230395">
              <a:defRPr sz="2400">
                <a:solidFill>
                  <a:schemeClr val="tx1"/>
                </a:solidFill>
                <a:latin typeface="Times" charset="0"/>
                <a:ea typeface="ＭＳ Ｐゴシック" charset="0"/>
              </a:defRPr>
            </a:lvl3pPr>
            <a:lvl4pPr marL="1612768" indent="-230395">
              <a:defRPr sz="2400">
                <a:solidFill>
                  <a:schemeClr val="tx1"/>
                </a:solidFill>
                <a:latin typeface="Times" charset="0"/>
                <a:ea typeface="ＭＳ Ｐゴシック" charset="0"/>
              </a:defRPr>
            </a:lvl4pPr>
            <a:lvl5pPr marL="2073558" indent="-230395">
              <a:defRPr sz="2400">
                <a:solidFill>
                  <a:schemeClr val="tx1"/>
                </a:solidFill>
                <a:latin typeface="Times" charset="0"/>
                <a:ea typeface="ＭＳ Ｐゴシック" charset="0"/>
              </a:defRPr>
            </a:lvl5pPr>
            <a:lvl6pPr marL="2534349" indent="-230395" eaLnBrk="0" fontAlgn="base" hangingPunct="0">
              <a:spcBef>
                <a:spcPct val="0"/>
              </a:spcBef>
              <a:spcAft>
                <a:spcPct val="0"/>
              </a:spcAft>
              <a:defRPr sz="2400">
                <a:solidFill>
                  <a:schemeClr val="tx1"/>
                </a:solidFill>
                <a:latin typeface="Times" charset="0"/>
                <a:ea typeface="ＭＳ Ｐゴシック" charset="0"/>
              </a:defRPr>
            </a:lvl6pPr>
            <a:lvl7pPr marL="2995140" indent="-230395" eaLnBrk="0" fontAlgn="base" hangingPunct="0">
              <a:spcBef>
                <a:spcPct val="0"/>
              </a:spcBef>
              <a:spcAft>
                <a:spcPct val="0"/>
              </a:spcAft>
              <a:defRPr sz="2400">
                <a:solidFill>
                  <a:schemeClr val="tx1"/>
                </a:solidFill>
                <a:latin typeface="Times" charset="0"/>
                <a:ea typeface="ＭＳ Ｐゴシック" charset="0"/>
              </a:defRPr>
            </a:lvl7pPr>
            <a:lvl8pPr marL="3455930" indent="-230395" eaLnBrk="0" fontAlgn="base" hangingPunct="0">
              <a:spcBef>
                <a:spcPct val="0"/>
              </a:spcBef>
              <a:spcAft>
                <a:spcPct val="0"/>
              </a:spcAft>
              <a:defRPr sz="2400">
                <a:solidFill>
                  <a:schemeClr val="tx1"/>
                </a:solidFill>
                <a:latin typeface="Times" charset="0"/>
                <a:ea typeface="ＭＳ Ｐゴシック" charset="0"/>
              </a:defRPr>
            </a:lvl8pPr>
            <a:lvl9pPr marL="3916722" indent="-230395" eaLnBrk="0" fontAlgn="base" hangingPunct="0">
              <a:spcBef>
                <a:spcPct val="0"/>
              </a:spcBef>
              <a:spcAft>
                <a:spcPct val="0"/>
              </a:spcAft>
              <a:defRPr sz="2400">
                <a:solidFill>
                  <a:schemeClr val="tx1"/>
                </a:solidFill>
                <a:latin typeface="Times" charset="0"/>
                <a:ea typeface="ＭＳ Ｐゴシック" charset="0"/>
              </a:defRPr>
            </a:lvl9pPr>
          </a:lstStyle>
          <a:p>
            <a:fld id="{4E868626-DD7C-824F-B28A-94FF2F2BDD32}" type="slidenum">
              <a:rPr lang="en-US" sz="1300">
                <a:solidFill>
                  <a:srgbClr val="000000"/>
                </a:solidFill>
              </a:rPr>
              <a:pPr/>
              <a:t>1</a:t>
            </a:fld>
            <a:endParaRPr lang="en-US" sz="1300" dirty="0">
              <a:solidFill>
                <a:srgbClr val="000000"/>
              </a:solidFill>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r>
              <a:rPr lang="en-US" b="1" u="sng" baseline="0" dirty="0">
                <a:latin typeface="+mn-lt"/>
              </a:rPr>
              <a:t>Talking Points:</a:t>
            </a:r>
          </a:p>
          <a:p>
            <a:pPr marL="171450" indent="-171450" eaLnBrk="1" hangingPunct="1">
              <a:buFont typeface="Arial" panose="020B0604020202020204" pitchFamily="34" charset="0"/>
              <a:buChar char="•"/>
            </a:pPr>
            <a:r>
              <a:rPr lang="en-US" dirty="0">
                <a:latin typeface="+mn-lt"/>
              </a:rPr>
              <a:t>In this session we will discuss how to plan</a:t>
            </a:r>
            <a:r>
              <a:rPr lang="en-US" baseline="0" dirty="0">
                <a:latin typeface="+mn-lt"/>
              </a:rPr>
              <a:t> for an evaluation of an EBS.</a:t>
            </a:r>
          </a:p>
          <a:p>
            <a:pPr marL="171450" indent="-171450" eaLnBrk="1" hangingPunct="1">
              <a:buFont typeface="Arial" panose="020B0604020202020204" pitchFamily="34" charset="0"/>
              <a:buChar char="•"/>
            </a:pPr>
            <a:r>
              <a:rPr lang="en-US" baseline="0" dirty="0">
                <a:latin typeface="+mn-lt"/>
              </a:rPr>
              <a:t>In public health when do you say we should start planning evaluation? [Answer: from the beginning stages of planning]</a:t>
            </a:r>
          </a:p>
          <a:p>
            <a:pPr marL="171450" indent="-171450" eaLnBrk="1" hangingPunct="1">
              <a:buFont typeface="Arial" panose="020B0604020202020204" pitchFamily="34" charset="0"/>
              <a:buChar char="•"/>
            </a:pPr>
            <a:r>
              <a:rPr lang="en-US" baseline="0" dirty="0">
                <a:latin typeface="+mn-lt"/>
              </a:rPr>
              <a:t>But then we often talk about evaluation in the middle or end of implementation (and trainings). So let’s start to discuss how to address evaluation planning from the beginning.</a:t>
            </a:r>
            <a:endParaRPr lang="en-US" dirty="0">
              <a:latin typeface="+mn-lt"/>
            </a:endParaRPr>
          </a:p>
          <a:p>
            <a:pPr marL="171450" indent="-171450" eaLnBrk="1" hangingPunct="1">
              <a:buFont typeface="Arial" panose="020B0604020202020204" pitchFamily="34" charset="0"/>
              <a:buChar char="•"/>
            </a:pPr>
            <a:r>
              <a:rPr lang="en-US" dirty="0">
                <a:latin typeface="+mn-lt"/>
              </a:rPr>
              <a:t>Evaluation – Collecting</a:t>
            </a:r>
            <a:r>
              <a:rPr lang="en-US" baseline="0" dirty="0">
                <a:latin typeface="+mn-lt"/>
              </a:rPr>
              <a:t> information on a program/policy to answer questions for different stakeholders is easier said than done.</a:t>
            </a:r>
          </a:p>
          <a:p>
            <a:pPr eaLnBrk="1" hangingPunct="1"/>
            <a:endParaRPr lang="en-US" b="1" u="sng" baseline="0" dirty="0">
              <a:latin typeface="+mn-lt"/>
            </a:endParaRPr>
          </a:p>
          <a:p>
            <a:pPr eaLnBrk="1" hangingPunct="1"/>
            <a:r>
              <a:rPr lang="en-US" b="1" u="sng" baseline="0" dirty="0">
                <a:latin typeface="+mn-lt"/>
              </a:rPr>
              <a:t>Examples </a:t>
            </a:r>
            <a:r>
              <a:rPr lang="en-US" b="1" u="sng" dirty="0">
                <a:latin typeface="+mn-lt"/>
              </a:rPr>
              <a:t>to </a:t>
            </a:r>
            <a:r>
              <a:rPr lang="en-US" b="1" u="sng" baseline="0" dirty="0">
                <a:latin typeface="+mn-lt"/>
              </a:rPr>
              <a:t>Share:</a:t>
            </a:r>
          </a:p>
          <a:p>
            <a:pPr marL="171450" indent="-171450" eaLnBrk="1" hangingPunct="1">
              <a:buFont typeface="Arial" panose="020B0604020202020204" pitchFamily="34" charset="0"/>
              <a:buChar char="•"/>
            </a:pPr>
            <a:r>
              <a:rPr lang="en-US" baseline="0" dirty="0">
                <a:latin typeface="+mn-lt"/>
              </a:rPr>
              <a:t>A program works great, but the organization forgot to figure out how much it costs.</a:t>
            </a:r>
          </a:p>
          <a:p>
            <a:pPr marL="171450" indent="-171450" eaLnBrk="1" hangingPunct="1">
              <a:buFont typeface="Arial" panose="020B0604020202020204" pitchFamily="34" charset="0"/>
              <a:buChar char="•"/>
            </a:pPr>
            <a:r>
              <a:rPr lang="en-US" baseline="0" dirty="0">
                <a:latin typeface="+mn-lt"/>
              </a:rPr>
              <a:t>Someone can design a state-of-the-art effective program that no one attends.</a:t>
            </a:r>
          </a:p>
          <a:p>
            <a:pPr eaLnBrk="1" hangingPunct="1"/>
            <a:endParaRPr lang="en-US" baseline="0" dirty="0">
              <a:latin typeface="+mn-lt"/>
            </a:endParaRPr>
          </a:p>
          <a:p>
            <a:pPr eaLnBrk="1" hangingPunct="1"/>
            <a:endParaRPr lang="en-US" dirty="0">
              <a:latin typeface="+mn-lt"/>
            </a:endParaRPr>
          </a:p>
          <a:p>
            <a:pPr eaLnBrk="1" hangingPunct="1"/>
            <a:endParaRPr lang="en-US" dirty="0">
              <a:latin typeface="+mn-lt"/>
            </a:endParaRPr>
          </a:p>
        </p:txBody>
      </p:sp>
    </p:spTree>
    <p:extLst>
      <p:ext uri="{BB962C8B-B14F-4D97-AF65-F5344CB8AC3E}">
        <p14:creationId xmlns:p14="http://schemas.microsoft.com/office/powerpoint/2010/main" val="1300635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dirty="0">
                <a:latin typeface="+mn-lt"/>
                <a:cs typeface="Times New Roman" panose="02020603050405020304" pitchFamily="18" charset="0"/>
              </a:rPr>
              <a:t>Talking Points:</a:t>
            </a:r>
          </a:p>
          <a:p>
            <a:endParaRPr lang="en-US" sz="1200" b="1" i="0" kern="1200" baseline="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latin typeface="Arial" charset="0"/>
                <a:ea typeface="+mn-ea"/>
                <a:cs typeface="+mn-cs"/>
              </a:rPr>
              <a:t>Let’s talk a little</a:t>
            </a:r>
            <a:r>
              <a:rPr lang="en-US" sz="1200" kern="1200" baseline="0" dirty="0">
                <a:solidFill>
                  <a:schemeClr val="tx1"/>
                </a:solidFill>
                <a:latin typeface="Arial" charset="0"/>
                <a:ea typeface="+mn-ea"/>
                <a:cs typeface="+mn-cs"/>
              </a:rPr>
              <a:t> more about the stakeholders you need to include.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latin typeface="Arial" charset="0"/>
                <a:ea typeface="+mn-ea"/>
                <a:cs typeface="+mn-cs"/>
              </a:rPr>
              <a:t>Stakeholders</a:t>
            </a:r>
            <a:r>
              <a:rPr lang="en-US" sz="1200" kern="1200" baseline="0" dirty="0">
                <a:solidFill>
                  <a:schemeClr val="tx1"/>
                </a:solidFill>
                <a:latin typeface="Arial" charset="0"/>
                <a:ea typeface="+mn-ea"/>
                <a:cs typeface="+mn-cs"/>
              </a:rPr>
              <a:t> include the people who will benefit, who may oppose, and who will implement the strategy. They also include the people who will decide whether or not to provide the resources or approval necessary to implement the strategy.  How you involve stakeholders in the planning will vary. </a:t>
            </a:r>
          </a:p>
          <a:p>
            <a:endParaRPr lang="en-US" dirty="0"/>
          </a:p>
          <a:p>
            <a:r>
              <a:rPr lang="en-US" b="1" dirty="0"/>
              <a:t>Ask</a:t>
            </a:r>
            <a:r>
              <a:rPr lang="en-US" b="1" baseline="0" dirty="0"/>
              <a:t> the audience:</a:t>
            </a:r>
          </a:p>
          <a:p>
            <a:r>
              <a:rPr lang="en-US" baseline="0" dirty="0"/>
              <a:t>Who are the potential stakeholders for the worksite FLU-FIT/FOBT Program? Think about those who would directly benefit, might oppose, who would do the actual work to implement, and those who would provide the support or funding?</a:t>
            </a: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10</a:t>
            </a:fld>
            <a:endParaRPr lang="en-US" dirty="0"/>
          </a:p>
        </p:txBody>
      </p:sp>
    </p:spTree>
    <p:extLst>
      <p:ext uri="{BB962C8B-B14F-4D97-AF65-F5344CB8AC3E}">
        <p14:creationId xmlns:p14="http://schemas.microsoft.com/office/powerpoint/2010/main" val="15592284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kern="1200" dirty="0">
                <a:solidFill>
                  <a:schemeClr val="tx1"/>
                </a:solidFill>
                <a:latin typeface="Arial" charset="0"/>
                <a:ea typeface="+mn-ea"/>
                <a:cs typeface="+mn-cs"/>
              </a:rPr>
              <a:t>REFER TO ONLINE LOGIC MODEL PRESENTATION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latin typeface="Arial" charset="0"/>
                <a:ea typeface="+mn-ea"/>
                <a:cs typeface="+mn-cs"/>
              </a:rPr>
              <a:t>Next in the evaluation framework</a:t>
            </a:r>
            <a:r>
              <a:rPr lang="en-US" sz="1200" kern="1200" baseline="0" dirty="0">
                <a:solidFill>
                  <a:schemeClr val="tx1"/>
                </a:solidFill>
                <a:latin typeface="Arial" charset="0"/>
                <a:ea typeface="+mn-ea"/>
                <a:cs typeface="+mn-cs"/>
              </a:rPr>
              <a:t> is </a:t>
            </a:r>
            <a:r>
              <a:rPr lang="en-US" sz="1200" kern="1200" dirty="0">
                <a:solidFill>
                  <a:schemeClr val="tx1"/>
                </a:solidFill>
                <a:latin typeface="Arial" charset="0"/>
                <a:ea typeface="+mn-ea"/>
                <a:cs typeface="+mn-cs"/>
              </a:rPr>
              <a:t>Step 2: Describe the program. </a:t>
            </a:r>
            <a:r>
              <a:rPr lang="en-US" sz="1200" kern="1200" baseline="0" dirty="0">
                <a:solidFill>
                  <a:schemeClr val="tx1"/>
                </a:solidFill>
                <a:latin typeface="Arial" charset="0"/>
                <a:ea typeface="+mn-ea"/>
                <a:cs typeface="+mn-cs"/>
              </a:rPr>
              <a:t>In public health, this is often done through creation of a logic model.  Describing the program provides an opportunity for all stakeholders to develop a common understanding of the planned strategy activities and outcomes.</a:t>
            </a:r>
            <a:endParaRPr lang="en-US" sz="1200" kern="1200" dirty="0">
              <a:solidFill>
                <a:schemeClr val="tx1"/>
              </a:solidFill>
              <a:latin typeface="Arial" charset="0"/>
              <a:ea typeface="+mn-ea"/>
              <a:cs typeface="+mn-cs"/>
            </a:endParaRPr>
          </a:p>
          <a:p>
            <a:pPr marL="171450" indent="-171450">
              <a:buFont typeface="Arial" panose="020B0604020202020204" pitchFamily="34" charset="0"/>
              <a:buChar char="•"/>
            </a:pPr>
            <a:endParaRPr lang="en-US" dirty="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1" kern="1200" dirty="0">
                <a:solidFill>
                  <a:schemeClr val="tx1"/>
                </a:solidFill>
                <a:latin typeface="Arial" charset="0"/>
                <a:ea typeface="+mn-ea"/>
                <a:cs typeface="+mn-cs"/>
              </a:rPr>
              <a:t>Inputs:</a:t>
            </a:r>
            <a:r>
              <a:rPr lang="en-US" sz="1200" b="1" kern="1200" baseline="0" dirty="0">
                <a:solidFill>
                  <a:schemeClr val="tx1"/>
                </a:solidFill>
                <a:latin typeface="Arial" charset="0"/>
                <a:ea typeface="+mn-ea"/>
                <a:cs typeface="+mn-cs"/>
              </a:rPr>
              <a:t> </a:t>
            </a:r>
            <a:r>
              <a:rPr lang="en-US" sz="1200" kern="1200" baseline="0" dirty="0">
                <a:solidFill>
                  <a:schemeClr val="tx1"/>
                </a:solidFill>
                <a:latin typeface="Arial" charset="0"/>
                <a:ea typeface="+mn-ea"/>
                <a:cs typeface="+mn-cs"/>
              </a:rPr>
              <a:t>Your inputs include stakeholder partners, the police force, and funding.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1" kern="1200" dirty="0">
                <a:solidFill>
                  <a:schemeClr val="tx1"/>
                </a:solidFill>
                <a:latin typeface="Arial" charset="0"/>
                <a:ea typeface="+mn-ea"/>
                <a:cs typeface="+mn-cs"/>
              </a:rPr>
              <a:t>Activities:</a:t>
            </a:r>
            <a:r>
              <a:rPr lang="en-US" sz="1200" b="1" kern="1200" baseline="0" dirty="0">
                <a:solidFill>
                  <a:schemeClr val="tx1"/>
                </a:solidFill>
                <a:latin typeface="Arial" charset="0"/>
                <a:ea typeface="+mn-ea"/>
                <a:cs typeface="+mn-cs"/>
              </a:rPr>
              <a:t>  </a:t>
            </a:r>
            <a:r>
              <a:rPr lang="en-US" sz="1200" kern="1200" baseline="0" dirty="0">
                <a:solidFill>
                  <a:schemeClr val="tx1"/>
                </a:solidFill>
                <a:latin typeface="Arial" charset="0"/>
                <a:ea typeface="+mn-ea"/>
                <a:cs typeface="+mn-cs"/>
              </a:rPr>
              <a:t>Key activities include engaging stakeholders, communicating information about the ordinance, educating the public on the dangers of second-hand smoke, implementing the ordinance, working with police and others to enforce the ordinance, and working with local officials to support the ordinance.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kern="1200" baseline="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1" kern="1200" baseline="0" dirty="0">
                <a:solidFill>
                  <a:schemeClr val="tx1"/>
                </a:solidFill>
                <a:latin typeface="Arial" charset="0"/>
                <a:ea typeface="+mn-ea"/>
                <a:cs typeface="+mn-cs"/>
              </a:rPr>
              <a:t>Outputs: </a:t>
            </a:r>
            <a:r>
              <a:rPr lang="en-US" sz="1200" kern="1200" baseline="0" dirty="0">
                <a:solidFill>
                  <a:schemeClr val="tx1"/>
                </a:solidFill>
                <a:latin typeface="Arial" charset="0"/>
                <a:ea typeface="+mn-ea"/>
                <a:cs typeface="+mn-cs"/>
              </a:rPr>
              <a:t>Outputs are the products of your activities. Listed below are some examples of outputs.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kern="1200" baseline="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1" kern="1200" baseline="0" dirty="0">
                <a:solidFill>
                  <a:schemeClr val="tx1"/>
                </a:solidFill>
                <a:latin typeface="Arial" charset="0"/>
                <a:ea typeface="+mn-ea"/>
                <a:cs typeface="+mn-cs"/>
              </a:rPr>
              <a:t>Outcomes: </a:t>
            </a:r>
            <a:r>
              <a:rPr lang="en-US" sz="1200" kern="1200" baseline="0" dirty="0">
                <a:solidFill>
                  <a:schemeClr val="tx1"/>
                </a:solidFill>
                <a:latin typeface="Arial" charset="0"/>
                <a:ea typeface="+mn-ea"/>
                <a:cs typeface="+mn-cs"/>
              </a:rPr>
              <a:t>Outcomes, or the intended outcomes in other words, are the changes you expect to see in the environment and in the population.</a:t>
            </a:r>
            <a:endParaRPr lang="en-US" sz="1200" kern="1200" dirty="0">
              <a:solidFill>
                <a:schemeClr val="tx1"/>
              </a:solidFill>
              <a:latin typeface="Arial" charset="0"/>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11</a:t>
            </a:fld>
            <a:endParaRPr lang="en-US"/>
          </a:p>
        </p:txBody>
      </p:sp>
    </p:spTree>
    <p:extLst>
      <p:ext uri="{BB962C8B-B14F-4D97-AF65-F5344CB8AC3E}">
        <p14:creationId xmlns:p14="http://schemas.microsoft.com/office/powerpoint/2010/main" val="19249557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a:t>
            </a:r>
            <a:r>
              <a:rPr lang="en-US" b="1" i="1" dirty="0"/>
              <a:t>Optional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u="sng" dirty="0">
              <a:latin typeface="+mn-lt"/>
              <a:cs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Let’s</a:t>
            </a:r>
            <a:r>
              <a:rPr lang="en-US" sz="1200" kern="1200" baseline="0" dirty="0">
                <a:solidFill>
                  <a:schemeClr val="tx1"/>
                </a:solidFill>
                <a:latin typeface="+mn-lt"/>
                <a:ea typeface="+mn-ea"/>
                <a:cs typeface="+mn-cs"/>
              </a:rPr>
              <a:t> go through a logic model using the example of the ordinance to limit exposure to second-hand smoke in parks.</a:t>
            </a:r>
            <a:endParaRPr lang="en-US" sz="1200" kern="1200" dirty="0">
              <a:solidFill>
                <a:schemeClr val="tx1"/>
              </a:solidFill>
              <a:latin typeface="+mn-lt"/>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Inputs:</a:t>
            </a:r>
            <a:r>
              <a:rPr lang="en-US" sz="1200" b="0" kern="1200" baseline="0" dirty="0">
                <a:solidFill>
                  <a:schemeClr val="tx1"/>
                </a:solidFill>
                <a:latin typeface="+mn-lt"/>
                <a:ea typeface="+mn-ea"/>
                <a:cs typeface="+mn-cs"/>
              </a:rPr>
              <a:t> Your inputs include stakeholder partners, the police force, and funding.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Activities:</a:t>
            </a:r>
            <a:r>
              <a:rPr lang="en-US" sz="1200" b="0" kern="1200" baseline="0" dirty="0">
                <a:solidFill>
                  <a:schemeClr val="tx1"/>
                </a:solidFill>
                <a:latin typeface="+mn-lt"/>
                <a:ea typeface="+mn-ea"/>
                <a:cs typeface="+mn-cs"/>
              </a:rPr>
              <a:t>  Key activities include engaging stakeholders, communicating information about the ordinance, educating the public on the dangers of second-hand smoke, implementing the ordinance, working with police and others to enforce the ordinance, and working with local officials to support the ordinance.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latin typeface="+mn-lt"/>
                <a:ea typeface="+mn-ea"/>
                <a:cs typeface="+mn-cs"/>
              </a:rPr>
              <a:t>Outputs: Outputs are the products of your activities. Listed below are some examples of outputs.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latin typeface="+mn-lt"/>
                <a:ea typeface="+mn-ea"/>
                <a:cs typeface="+mn-cs"/>
              </a:rPr>
              <a:t>Outcomes: Outcomes, or the intended outcomes in other words, are the changes you expect to see in the environment and in the population.</a:t>
            </a:r>
            <a:endParaRPr lang="en-US" sz="1200" b="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endParaRPr lang="en-US" sz="1200" dirty="0">
              <a:latin typeface="+mn-lt"/>
            </a:endParaRPr>
          </a:p>
          <a:p>
            <a:pPr marL="171450" indent="-171450">
              <a:buFont typeface="Arial" panose="020B0604020202020204" pitchFamily="34" charset="0"/>
              <a:buChar char="•"/>
            </a:pPr>
            <a:endParaRPr lang="en-US" b="0"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12</a:t>
            </a:fld>
            <a:endParaRPr lang="en-US"/>
          </a:p>
        </p:txBody>
      </p:sp>
    </p:spTree>
    <p:extLst>
      <p:ext uri="{BB962C8B-B14F-4D97-AF65-F5344CB8AC3E}">
        <p14:creationId xmlns:p14="http://schemas.microsoft.com/office/powerpoint/2010/main" val="505391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kern="1200" dirty="0">
              <a:solidFill>
                <a:schemeClr val="tx1"/>
              </a:solidFill>
              <a:latin typeface="Arial" charset="0"/>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Step 3 in the evaluation framework involves focusing the evaluation design. This includes creating evaluation questions and selecting a design.</a:t>
            </a:r>
          </a:p>
          <a:p>
            <a:pPr marL="171450" indent="-171450">
              <a:buFont typeface="Arial" panose="020B0604020202020204" pitchFamily="34" charset="0"/>
              <a:buChar char="•"/>
            </a:pPr>
            <a:r>
              <a:rPr lang="en-US" sz="1200" kern="1200" dirty="0">
                <a:solidFill>
                  <a:schemeClr val="tx1"/>
                </a:solidFill>
                <a:latin typeface="Arial" charset="0"/>
                <a:ea typeface="+mn-ea"/>
                <a:cs typeface="+mn-cs"/>
              </a:rPr>
              <a:t>There are two types of evaluation questions - process questions and outcomes questions. </a:t>
            </a:r>
          </a:p>
          <a:p>
            <a:pPr marL="171450" indent="-171450">
              <a:buFont typeface="Arial" panose="020B0604020202020204" pitchFamily="34" charset="0"/>
              <a:buChar char="•"/>
            </a:pPr>
            <a:r>
              <a:rPr lang="en-US" sz="1200" kern="1200" dirty="0">
                <a:solidFill>
                  <a:schemeClr val="tx1"/>
                </a:solidFill>
                <a:latin typeface="Arial" charset="0"/>
                <a:ea typeface="+mn-ea"/>
                <a:cs typeface="+mn-cs"/>
              </a:rPr>
              <a:t>Process evaluation focuses around</a:t>
            </a:r>
            <a:r>
              <a:rPr lang="en-US" sz="1200" kern="1200" baseline="0" dirty="0">
                <a:solidFill>
                  <a:schemeClr val="tx1"/>
                </a:solidFill>
                <a:latin typeface="Arial" charset="0"/>
                <a:ea typeface="+mn-ea"/>
                <a:cs typeface="+mn-cs"/>
              </a:rPr>
              <a:t> the inputs, activities, and outputs.</a:t>
            </a:r>
          </a:p>
          <a:p>
            <a:pPr marL="171450" indent="-171450">
              <a:buFont typeface="Arial" panose="020B0604020202020204" pitchFamily="34" charset="0"/>
              <a:buChar char="•"/>
            </a:pPr>
            <a:r>
              <a:rPr lang="en-US" sz="1200" kern="1200" baseline="0" dirty="0">
                <a:solidFill>
                  <a:schemeClr val="tx1"/>
                </a:solidFill>
                <a:latin typeface="Arial" charset="0"/>
                <a:ea typeface="+mn-ea"/>
                <a:cs typeface="+mn-cs"/>
              </a:rPr>
              <a:t>Outcomes evaluation focuses around the short, mid- and long-term outcomes</a:t>
            </a:r>
            <a:endParaRPr lang="en-US" sz="1200"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Arial" charset="0"/>
              <a:ea typeface="+mn-ea"/>
              <a:cs typeface="+mn-cs"/>
            </a:endParaRP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13</a:t>
            </a:fld>
            <a:endParaRPr lang="en-US"/>
          </a:p>
        </p:txBody>
      </p:sp>
    </p:spTree>
    <p:extLst>
      <p:ext uri="{BB962C8B-B14F-4D97-AF65-F5344CB8AC3E}">
        <p14:creationId xmlns:p14="http://schemas.microsoft.com/office/powerpoint/2010/main" val="919181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R="0" indent="-173736" algn="l" defTabSz="914400" rtl="0" eaLnBrk="0" fontAlgn="base" latinLnBrk="0" hangingPunct="0">
              <a:spcBef>
                <a:spcPct val="30000"/>
              </a:spcBef>
              <a:spcAft>
                <a:spcPct val="0"/>
              </a:spcAft>
              <a:buClrTx/>
              <a:buSzTx/>
              <a:buFontTx/>
              <a:buNone/>
              <a:tabLst/>
              <a:defRPr/>
            </a:pPr>
            <a:r>
              <a:rPr lang="en-US" sz="1200" b="1" u="sng" kern="1200" dirty="0">
                <a:solidFill>
                  <a:schemeClr val="tx1"/>
                </a:solidFill>
                <a:latin typeface="Arial" charset="0"/>
                <a:ea typeface="+mn-ea"/>
                <a:cs typeface="Times New Roman" panose="02020603050405020304" pitchFamily="18" charset="0"/>
              </a:rPr>
              <a:t>Talking Points:</a:t>
            </a:r>
          </a:p>
          <a:p>
            <a:pPr marL="171450" indent="-171450">
              <a:buFont typeface="Arial" panose="020B0604020202020204" pitchFamily="34" charset="0"/>
              <a:buChar char="•"/>
            </a:pPr>
            <a:r>
              <a:rPr lang="en-US" sz="1200" u="sng" kern="1200" baseline="0" dirty="0">
                <a:solidFill>
                  <a:schemeClr val="tx1"/>
                </a:solidFill>
                <a:latin typeface="Arial" charset="0"/>
                <a:ea typeface="+mn-ea"/>
                <a:cs typeface="Times New Roman" panose="02020603050405020304" pitchFamily="18" charset="0"/>
              </a:rPr>
              <a:t>Process evaluation </a:t>
            </a:r>
            <a:r>
              <a:rPr lang="en-US" sz="1200" kern="1200" baseline="0" dirty="0">
                <a:solidFill>
                  <a:schemeClr val="tx1"/>
                </a:solidFill>
                <a:latin typeface="Arial" charset="0"/>
                <a:ea typeface="+mn-ea"/>
                <a:cs typeface="Times New Roman" panose="02020603050405020304" pitchFamily="18" charset="0"/>
              </a:rPr>
              <a:t>is a type of evaluation  used to monitor and document implementation. (Saunders, Evans, &amp; Joshi, 2005) It helps to keep your implementation and action plan on track.</a:t>
            </a:r>
          </a:p>
          <a:p>
            <a:pPr marL="171450" marR="0" indent="-171450" algn="l" defTabSz="914400" rtl="0" eaLnBrk="0" fontAlgn="base" latinLnBrk="0" hangingPunct="0">
              <a:spcBef>
                <a:spcPct val="30000"/>
              </a:spcBef>
              <a:spcAft>
                <a:spcPct val="0"/>
              </a:spcAft>
              <a:buClrTx/>
              <a:buSzTx/>
              <a:buFont typeface="Arial" panose="020B0604020202020204" pitchFamily="34" charset="0"/>
              <a:buChar char="•"/>
              <a:tabLst/>
              <a:defRPr/>
            </a:pPr>
            <a:r>
              <a:rPr lang="en-US" sz="1200" u="sng" kern="1200" dirty="0">
                <a:solidFill>
                  <a:schemeClr val="tx1"/>
                </a:solidFill>
                <a:latin typeface="Arial" charset="0"/>
                <a:ea typeface="+mn-ea"/>
                <a:cs typeface="Times New Roman" panose="02020603050405020304" pitchFamily="18" charset="0"/>
              </a:rPr>
              <a:t>Short-term outcome evaluation</a:t>
            </a:r>
            <a:r>
              <a:rPr lang="en-US" sz="1200" u="sng" kern="1200" baseline="0" dirty="0">
                <a:solidFill>
                  <a:schemeClr val="tx1"/>
                </a:solidFill>
                <a:latin typeface="Arial" charset="0"/>
                <a:ea typeface="+mn-ea"/>
                <a:cs typeface="Times New Roman" panose="02020603050405020304" pitchFamily="18" charset="0"/>
              </a:rPr>
              <a:t> </a:t>
            </a:r>
            <a:r>
              <a:rPr lang="en-US" sz="1200" kern="1200" baseline="0" dirty="0">
                <a:solidFill>
                  <a:schemeClr val="tx1"/>
                </a:solidFill>
                <a:latin typeface="Arial" charset="0"/>
                <a:ea typeface="+mn-ea"/>
                <a:cs typeface="Times New Roman" panose="02020603050405020304" pitchFamily="18" charset="0"/>
              </a:rPr>
              <a:t>m</a:t>
            </a:r>
            <a:r>
              <a:rPr lang="en-US" sz="1200" kern="1200" dirty="0">
                <a:solidFill>
                  <a:schemeClr val="tx1"/>
                </a:solidFill>
                <a:latin typeface="Arial" charset="0"/>
                <a:ea typeface="+mn-ea"/>
                <a:cs typeface="Times New Roman" panose="02020603050405020304" pitchFamily="18" charset="0"/>
              </a:rPr>
              <a:t>easures progress in meeting your objectives for changing</a:t>
            </a:r>
            <a:r>
              <a:rPr lang="en-US" sz="1200" kern="1200" baseline="0" dirty="0">
                <a:solidFill>
                  <a:schemeClr val="tx1"/>
                </a:solidFill>
                <a:latin typeface="Arial" charset="0"/>
                <a:ea typeface="+mn-ea"/>
                <a:cs typeface="Times New Roman" panose="02020603050405020304" pitchFamily="18" charset="0"/>
              </a:rPr>
              <a:t> </a:t>
            </a:r>
            <a:r>
              <a:rPr lang="en-US" sz="1200" kern="1200" dirty="0">
                <a:solidFill>
                  <a:schemeClr val="tx1"/>
                </a:solidFill>
                <a:latin typeface="Arial" charset="0"/>
                <a:ea typeface="+mn-ea"/>
                <a:cs typeface="Times New Roman" panose="02020603050405020304" pitchFamily="18" charset="0"/>
              </a:rPr>
              <a:t>knowledge, attitudes, behavior, or changes in a setting or environment. This may happen</a:t>
            </a:r>
            <a:r>
              <a:rPr lang="en-US" sz="1200" kern="1200" baseline="0" dirty="0">
                <a:solidFill>
                  <a:schemeClr val="tx1"/>
                </a:solidFill>
                <a:latin typeface="Arial" charset="0"/>
                <a:ea typeface="+mn-ea"/>
                <a:cs typeface="Times New Roman" panose="02020603050405020304" pitchFamily="18" charset="0"/>
              </a:rPr>
              <a:t> in a shorter measurable time frame (as determined by stakeholders), but it could refer to outcomes that might be seen in 6 months to a few years.</a:t>
            </a:r>
          </a:p>
          <a:p>
            <a:pPr marL="171450" marR="0" indent="-171450" algn="l" defTabSz="914400" rtl="0" eaLnBrk="0" fontAlgn="base" latinLnBrk="0" hangingPunct="0">
              <a:spcBef>
                <a:spcPct val="30000"/>
              </a:spcBef>
              <a:spcAft>
                <a:spcPct val="0"/>
              </a:spcAft>
              <a:buClrTx/>
              <a:buSzTx/>
              <a:buFont typeface="Arial" panose="020B0604020202020204" pitchFamily="34" charset="0"/>
              <a:buChar char="•"/>
              <a:tabLst/>
              <a:defRPr/>
            </a:pPr>
            <a:r>
              <a:rPr lang="en-US" sz="1200" u="sng" kern="1200" dirty="0">
                <a:solidFill>
                  <a:schemeClr val="tx1"/>
                </a:solidFill>
                <a:latin typeface="Arial" charset="0"/>
                <a:ea typeface="+mn-ea"/>
                <a:cs typeface="Times New Roman" panose="02020603050405020304" pitchFamily="18" charset="0"/>
              </a:rPr>
              <a:t>Long-term outcome evaluation</a:t>
            </a:r>
            <a:r>
              <a:rPr lang="en-US" sz="1200" u="sng" kern="1200" baseline="0" dirty="0">
                <a:solidFill>
                  <a:schemeClr val="tx1"/>
                </a:solidFill>
                <a:latin typeface="Arial" charset="0"/>
                <a:ea typeface="+mn-ea"/>
                <a:cs typeface="Times New Roman" panose="02020603050405020304" pitchFamily="18" charset="0"/>
              </a:rPr>
              <a:t> </a:t>
            </a:r>
            <a:r>
              <a:rPr lang="en-US" sz="1200" kern="1200" baseline="0" dirty="0">
                <a:solidFill>
                  <a:schemeClr val="tx1"/>
                </a:solidFill>
                <a:latin typeface="Arial" charset="0"/>
                <a:ea typeface="+mn-ea"/>
                <a:cs typeface="Times New Roman" panose="02020603050405020304" pitchFamily="18" charset="0"/>
              </a:rPr>
              <a:t>m</a:t>
            </a:r>
            <a:r>
              <a:rPr lang="en-US" sz="1200" kern="1200" dirty="0">
                <a:solidFill>
                  <a:schemeClr val="tx1"/>
                </a:solidFill>
                <a:latin typeface="Arial" charset="0"/>
                <a:ea typeface="+mn-ea"/>
                <a:cs typeface="Times New Roman" panose="02020603050405020304" pitchFamily="18" charset="0"/>
              </a:rPr>
              <a:t>easures long-term effects such as changes in</a:t>
            </a:r>
            <a:r>
              <a:rPr lang="en-US" sz="1200" kern="1200" baseline="0" dirty="0">
                <a:solidFill>
                  <a:schemeClr val="tx1"/>
                </a:solidFill>
                <a:latin typeface="Arial" charset="0"/>
                <a:ea typeface="+mn-ea"/>
                <a:cs typeface="Times New Roman" panose="02020603050405020304" pitchFamily="18" charset="0"/>
              </a:rPr>
              <a:t> health status, morbidity, mortality, and quality of life.</a:t>
            </a:r>
          </a:p>
          <a:p>
            <a:pPr indent="-173736"/>
            <a:endParaRPr lang="en-US" sz="1200" kern="1200" baseline="0" dirty="0">
              <a:solidFill>
                <a:schemeClr val="tx1"/>
              </a:solidFill>
              <a:latin typeface="Arial" charset="0"/>
              <a:ea typeface="+mn-ea"/>
              <a:cs typeface="Times New Roman" panose="02020603050405020304" pitchFamily="18" charset="0"/>
            </a:endParaRPr>
          </a:p>
          <a:p>
            <a:pPr indent="-173736"/>
            <a:r>
              <a:rPr lang="en-US" sz="1200" b="1" u="sng" kern="1200" baseline="0" dirty="0">
                <a:solidFill>
                  <a:schemeClr val="tx1"/>
                </a:solidFill>
                <a:latin typeface="Arial" charset="0"/>
                <a:ea typeface="+mn-ea"/>
                <a:cs typeface="Times New Roman" panose="02020603050405020304" pitchFamily="18" charset="0"/>
              </a:rPr>
              <a:t>Ask the Audience:</a:t>
            </a:r>
          </a:p>
          <a:p>
            <a:pPr marL="171450" indent="-171450">
              <a:spcBef>
                <a:spcPts val="0"/>
              </a:spcBef>
              <a:buFont typeface="Arial" panose="020B0604020202020204" pitchFamily="34" charset="0"/>
              <a:buChar char="•"/>
            </a:pPr>
            <a:r>
              <a:rPr lang="en-US" sz="1200" kern="1200" baseline="0" dirty="0">
                <a:solidFill>
                  <a:schemeClr val="tx1"/>
                </a:solidFill>
                <a:latin typeface="Arial" charset="0"/>
                <a:ea typeface="+mn-ea"/>
                <a:cs typeface="Times New Roman" panose="02020603050405020304" pitchFamily="18" charset="0"/>
              </a:rPr>
              <a:t>For those that raised their hands earlier and have been involved with evaluation, can you briefly share which types of evaluation you used?</a:t>
            </a:r>
          </a:p>
          <a:p>
            <a:pPr marL="0" lvl="1" indent="-173736">
              <a:spcBef>
                <a:spcPts val="0"/>
              </a:spcBef>
              <a:buFont typeface="Arial" panose="020B0604020202020204" pitchFamily="34" charset="0"/>
              <a:buChar char="•"/>
            </a:pPr>
            <a:r>
              <a:rPr lang="en-US" sz="1200" kern="1200" baseline="0" dirty="0">
                <a:solidFill>
                  <a:schemeClr val="tx1"/>
                </a:solidFill>
                <a:latin typeface="Arial" charset="0"/>
                <a:ea typeface="+mn-ea"/>
                <a:cs typeface="Times New Roman" panose="02020603050405020304" pitchFamily="18" charset="0"/>
              </a:rPr>
              <a:t>What where some examples of your evaluation questions?</a:t>
            </a:r>
          </a:p>
          <a:p>
            <a:pPr indent="-173736">
              <a:spcBef>
                <a:spcPts val="0"/>
              </a:spcBef>
              <a:buFont typeface="Arial" panose="020B0604020202020204" pitchFamily="34" charset="0"/>
              <a:buChar char="•"/>
            </a:pPr>
            <a:r>
              <a:rPr lang="en-US" sz="1200" kern="1200" baseline="0" dirty="0">
                <a:solidFill>
                  <a:schemeClr val="tx1"/>
                </a:solidFill>
                <a:latin typeface="Arial" charset="0"/>
                <a:ea typeface="+mn-ea"/>
                <a:cs typeface="Times New Roman" panose="02020603050405020304" pitchFamily="18" charset="0"/>
              </a:rPr>
              <a:t>Which are easier to conduct? </a:t>
            </a:r>
          </a:p>
          <a:p>
            <a:pPr indent="-173736">
              <a:spcBef>
                <a:spcPts val="0"/>
              </a:spcBef>
              <a:buFont typeface="Arial" panose="020B0604020202020204" pitchFamily="34" charset="0"/>
              <a:buChar char="•"/>
            </a:pPr>
            <a:r>
              <a:rPr lang="en-US" sz="1200" kern="1200" baseline="0" dirty="0">
                <a:solidFill>
                  <a:schemeClr val="tx1"/>
                </a:solidFill>
                <a:latin typeface="Arial" charset="0"/>
                <a:ea typeface="+mn-ea"/>
                <a:cs typeface="Times New Roman" panose="02020603050405020304" pitchFamily="18" charset="0"/>
              </a:rPr>
              <a:t>Will you be able to conduct all 3 types of evaluations? </a:t>
            </a:r>
          </a:p>
          <a:p>
            <a:pPr marL="0" lvl="1" indent="-173736">
              <a:spcBef>
                <a:spcPts val="0"/>
              </a:spcBef>
              <a:buFont typeface="Arial" panose="020B0604020202020204" pitchFamily="34" charset="0"/>
              <a:buChar char="•"/>
            </a:pPr>
            <a:r>
              <a:rPr lang="en-US" sz="1200" kern="1200" baseline="0" dirty="0">
                <a:solidFill>
                  <a:schemeClr val="tx1"/>
                </a:solidFill>
                <a:latin typeface="Arial" charset="0"/>
                <a:ea typeface="+mn-ea"/>
                <a:cs typeface="Times New Roman" panose="02020603050405020304" pitchFamily="18" charset="0"/>
              </a:rPr>
              <a:t>Will you have access to long-term data?</a:t>
            </a:r>
            <a:endParaRPr lang="en-US" sz="1200" kern="1200" dirty="0">
              <a:solidFill>
                <a:schemeClr val="tx1"/>
              </a:solidFill>
              <a:latin typeface="Arial" charset="0"/>
              <a:ea typeface="+mn-ea"/>
              <a:cs typeface="Times New Roman" panose="02020603050405020304" pitchFamily="18" charset="0"/>
            </a:endParaRPr>
          </a:p>
          <a:p>
            <a:endParaRPr lang="en-US" sz="1200" kern="1200" dirty="0">
              <a:solidFill>
                <a:schemeClr val="tx1"/>
              </a:solidFill>
              <a:latin typeface="Arial" charset="0"/>
              <a:ea typeface="ＭＳ Ｐゴシック" pitchFamily="28" charset="-128"/>
              <a:cs typeface="+mn-cs"/>
            </a:endParaRPr>
          </a:p>
          <a:p>
            <a:endParaRPr lang="en-US"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14</a:t>
            </a:fld>
            <a:endParaRPr lang="en-US"/>
          </a:p>
        </p:txBody>
      </p:sp>
    </p:spTree>
    <p:extLst>
      <p:ext uri="{BB962C8B-B14F-4D97-AF65-F5344CB8AC3E}">
        <p14:creationId xmlns:p14="http://schemas.microsoft.com/office/powerpoint/2010/main" val="11310662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r>
              <a:rPr lang="en-US" sz="1200" b="1" u="sng" kern="1200" dirty="0">
                <a:solidFill>
                  <a:schemeClr val="tx1"/>
                </a:solidFill>
                <a:latin typeface="Arial" charset="0"/>
                <a:ea typeface="+mn-ea"/>
                <a:cs typeface="Times New Roman" panose="02020603050405020304" pitchFamily="18" charset="0"/>
              </a:rPr>
              <a:t>Talking Points:</a:t>
            </a:r>
          </a:p>
          <a:p>
            <a:pPr marL="171450" indent="-171450">
              <a:buFont typeface="Arial" panose="020B0604020202020204" pitchFamily="34" charset="0"/>
              <a:buChar char="•"/>
            </a:pPr>
            <a:r>
              <a:rPr lang="en-US" sz="1200" kern="1200" dirty="0">
                <a:solidFill>
                  <a:schemeClr val="tx1"/>
                </a:solidFill>
                <a:latin typeface="Arial" charset="0"/>
                <a:ea typeface="+mn-ea"/>
                <a:cs typeface="Times New Roman" panose="02020603050405020304" pitchFamily="18" charset="0"/>
              </a:rPr>
              <a:t>Referring back to SMART objectives, wording</a:t>
            </a:r>
            <a:r>
              <a:rPr lang="en-US" sz="1200" kern="1200" baseline="0" dirty="0">
                <a:solidFill>
                  <a:schemeClr val="tx1"/>
                </a:solidFill>
                <a:latin typeface="Arial" charset="0"/>
                <a:ea typeface="+mn-ea"/>
                <a:cs typeface="Times New Roman" panose="02020603050405020304" pitchFamily="18" charset="0"/>
              </a:rPr>
              <a:t> is important because the “Measurement language” should specify which health outcome we want to monitor.</a:t>
            </a:r>
          </a:p>
          <a:p>
            <a:pPr marL="171450" indent="-171450">
              <a:buFont typeface="Arial" panose="020B0604020202020204" pitchFamily="34" charset="0"/>
              <a:buChar char="•"/>
            </a:pPr>
            <a:r>
              <a:rPr lang="en-US" sz="1200" kern="1200" dirty="0">
                <a:solidFill>
                  <a:schemeClr val="tx1"/>
                </a:solidFill>
                <a:latin typeface="Arial" charset="0"/>
                <a:ea typeface="+mn-ea"/>
                <a:cs typeface="Times New Roman" panose="02020603050405020304" pitchFamily="18" charset="0"/>
              </a:rPr>
              <a:t>Can you think of examples</a:t>
            </a:r>
            <a:r>
              <a:rPr lang="en-US" sz="1200" kern="1200" baseline="0" dirty="0">
                <a:solidFill>
                  <a:schemeClr val="tx1"/>
                </a:solidFill>
                <a:latin typeface="Arial" charset="0"/>
                <a:ea typeface="+mn-ea"/>
                <a:cs typeface="Times New Roman" panose="02020603050405020304" pitchFamily="18" charset="0"/>
              </a:rPr>
              <a:t> of when objectives have not been measureable or harder to measure than planned? </a:t>
            </a:r>
          </a:p>
          <a:p>
            <a:pPr marL="628650" lvl="1" indent="-171450">
              <a:buFont typeface="Arial" panose="020B0604020202020204" pitchFamily="34" charset="0"/>
              <a:buChar char="•"/>
            </a:pPr>
            <a:r>
              <a:rPr lang="en-US" sz="1100" b="1" kern="1200" baseline="0" dirty="0">
                <a:solidFill>
                  <a:schemeClr val="tx1"/>
                </a:solidFill>
                <a:latin typeface="Arial" charset="0"/>
                <a:ea typeface="+mn-ea"/>
                <a:cs typeface="Times New Roman" panose="02020603050405020304" pitchFamily="18" charset="0"/>
              </a:rPr>
              <a:t>Example to Share: </a:t>
            </a:r>
            <a:r>
              <a:rPr lang="en-US" sz="1100" kern="1200" baseline="0" dirty="0">
                <a:solidFill>
                  <a:schemeClr val="tx1"/>
                </a:solidFill>
                <a:latin typeface="Arial" charset="0"/>
                <a:ea typeface="+mn-ea"/>
                <a:cs typeface="Times New Roman" panose="02020603050405020304" pitchFamily="18" charset="0"/>
              </a:rPr>
              <a:t>A worksite may want to increase the percentage of all their chronically ill employees who enroll in a chronic disease management program, but they may not have access to insurance data or diagnosis data to identify chronically ill employees without violating privacy/confidentiality rights. </a:t>
            </a:r>
            <a:r>
              <a:rPr lang="en-US" sz="1100" kern="1200" dirty="0">
                <a:solidFill>
                  <a:schemeClr val="tx1"/>
                </a:solidFill>
                <a:latin typeface="Arial" charset="0"/>
                <a:ea typeface="+mn-ea"/>
                <a:cs typeface="Times New Roman" panose="02020603050405020304" pitchFamily="18" charset="0"/>
              </a:rPr>
              <a:t>T</a:t>
            </a:r>
            <a:r>
              <a:rPr lang="en-US" sz="1100" kern="1200" baseline="0" dirty="0">
                <a:solidFill>
                  <a:schemeClr val="tx1"/>
                </a:solidFill>
                <a:latin typeface="Arial" charset="0"/>
                <a:ea typeface="+mn-ea"/>
                <a:cs typeface="Times New Roman" panose="02020603050405020304" pitchFamily="18" charset="0"/>
              </a:rPr>
              <a:t>hey may need to re-word the objective to something that can be feasibly measured </a:t>
            </a:r>
            <a:r>
              <a:rPr lang="en-US" sz="1100" kern="1200" dirty="0">
                <a:solidFill>
                  <a:schemeClr val="tx1"/>
                </a:solidFill>
                <a:latin typeface="Arial" charset="0"/>
                <a:ea typeface="+mn-ea"/>
                <a:cs typeface="Times New Roman" panose="02020603050405020304" pitchFamily="18" charset="0"/>
              </a:rPr>
              <a:t>(e.g., </a:t>
            </a:r>
            <a:r>
              <a:rPr lang="en-US" sz="1100" kern="1200" baseline="0" dirty="0">
                <a:solidFill>
                  <a:schemeClr val="tx1"/>
                </a:solidFill>
                <a:latin typeface="Arial" charset="0"/>
                <a:ea typeface="+mn-ea"/>
                <a:cs typeface="Times New Roman" panose="02020603050405020304" pitchFamily="18" charset="0"/>
              </a:rPr>
              <a:t>increasing the number of those enrolled in self management programs).</a:t>
            </a:r>
          </a:p>
          <a:p>
            <a:endParaRPr lang="en-US" sz="1100" dirty="0">
              <a:latin typeface="+mn-lt"/>
            </a:endParaRPr>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15</a:t>
            </a:fld>
            <a:endParaRPr lang="en-US" dirty="0"/>
          </a:p>
        </p:txBody>
      </p:sp>
    </p:spTree>
    <p:extLst>
      <p:ext uri="{BB962C8B-B14F-4D97-AF65-F5344CB8AC3E}">
        <p14:creationId xmlns:p14="http://schemas.microsoft.com/office/powerpoint/2010/main" val="11342747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i="1" dirty="0">
                <a:latin typeface="+mn-lt"/>
                <a:cs typeface="Times New Roman" panose="02020603050405020304" pitchFamily="18" charset="0"/>
              </a:rPr>
              <a:t>*Give</a:t>
            </a:r>
            <a:r>
              <a:rPr lang="en-US" b="1" i="1" baseline="0" dirty="0">
                <a:latin typeface="+mn-lt"/>
                <a:cs typeface="Times New Roman" panose="02020603050405020304" pitchFamily="18" charset="0"/>
              </a:rPr>
              <a:t> examples of each type of data collection method and the information it will provide.</a:t>
            </a:r>
          </a:p>
          <a:p>
            <a:endParaRPr lang="en-US" b="1" u="sng" dirty="0">
              <a:latin typeface="+mn-lt"/>
              <a:cs typeface="Times New Roman" panose="02020603050405020304" pitchFamily="18" charset="0"/>
            </a:endParaRPr>
          </a:p>
          <a:p>
            <a:r>
              <a:rPr lang="en-US" b="1" u="sng" dirty="0">
                <a:latin typeface="+mn-lt"/>
                <a:cs typeface="Times New Roman" panose="02020603050405020304" pitchFamily="18" charset="0"/>
              </a:rPr>
              <a:t>Talking Points:</a:t>
            </a:r>
          </a:p>
          <a:p>
            <a:pPr indent="-173736">
              <a:spcBef>
                <a:spcPts val="432"/>
              </a:spcBef>
              <a:buFont typeface="Arial" panose="020B0604020202020204" pitchFamily="34" charset="0"/>
              <a:buNone/>
            </a:pPr>
            <a:r>
              <a:rPr lang="en-US" b="0" i="0" baseline="0" dirty="0">
                <a:latin typeface="+mn-lt"/>
                <a:cs typeface="Times New Roman" panose="02020603050405020304" pitchFamily="18" charset="0"/>
              </a:rPr>
              <a:t>These are examples of evaluation questions that can be answered in process evaluation:</a:t>
            </a:r>
          </a:p>
          <a:p>
            <a:pPr marL="628650" lvl="2" indent="-171450">
              <a:spcBef>
                <a:spcPts val="432"/>
              </a:spcBef>
              <a:buFont typeface="Arial" panose="020B0604020202020204" pitchFamily="34" charset="0"/>
              <a:buChar char="•"/>
            </a:pPr>
            <a:r>
              <a:rPr lang="en-US" dirty="0">
                <a:latin typeface="+mn-lt"/>
                <a:cs typeface="Times New Roman" panose="02020603050405020304" pitchFamily="18" charset="0"/>
              </a:rPr>
              <a:t>activity</a:t>
            </a:r>
            <a:r>
              <a:rPr lang="en-US" dirty="0">
                <a:solidFill>
                  <a:schemeClr val="tx1"/>
                </a:solidFill>
                <a:latin typeface="+mn-lt"/>
                <a:cs typeface="Times New Roman" panose="02020603050405020304" pitchFamily="18" charset="0"/>
              </a:rPr>
              <a:t> tracking databases/work plans – implementation/fidelity, barriers/facilitators,</a:t>
            </a:r>
            <a:r>
              <a:rPr lang="en-US" baseline="0" dirty="0">
                <a:solidFill>
                  <a:schemeClr val="tx1"/>
                </a:solidFill>
                <a:latin typeface="+mn-lt"/>
                <a:cs typeface="Times New Roman" panose="02020603050405020304" pitchFamily="18" charset="0"/>
              </a:rPr>
              <a:t> adoption</a:t>
            </a:r>
            <a:endParaRPr lang="en-US" dirty="0">
              <a:solidFill>
                <a:schemeClr val="tx1"/>
              </a:solidFill>
              <a:latin typeface="+mn-lt"/>
              <a:cs typeface="Times New Roman" panose="02020603050405020304" pitchFamily="18" charset="0"/>
            </a:endParaRPr>
          </a:p>
          <a:p>
            <a:pPr marL="628650" lvl="2" indent="-171450">
              <a:spcBef>
                <a:spcPts val="432"/>
              </a:spcBef>
              <a:buFont typeface="Arial" panose="020B0604020202020204" pitchFamily="34" charset="0"/>
              <a:buChar char="•"/>
            </a:pPr>
            <a:r>
              <a:rPr lang="en-US" dirty="0">
                <a:latin typeface="+mn-lt"/>
                <a:cs typeface="Times New Roman" panose="02020603050405020304" pitchFamily="18" charset="0"/>
              </a:rPr>
              <a:t>implementation logs/fidelity checklists - implementation/fidelity</a:t>
            </a:r>
          </a:p>
          <a:p>
            <a:pPr marL="628650" lvl="2" indent="-171450">
              <a:spcBef>
                <a:spcPts val="432"/>
              </a:spcBef>
              <a:buFont typeface="Arial" panose="020B0604020202020204" pitchFamily="34" charset="0"/>
              <a:buChar char="•"/>
            </a:pPr>
            <a:r>
              <a:rPr lang="en-US" dirty="0">
                <a:solidFill>
                  <a:schemeClr val="tx1"/>
                </a:solidFill>
                <a:latin typeface="+mn-lt"/>
                <a:cs typeface="Times New Roman" panose="02020603050405020304" pitchFamily="18" charset="0"/>
              </a:rPr>
              <a:t>registration sheets – reach, participation, exposure</a:t>
            </a:r>
          </a:p>
          <a:p>
            <a:pPr marL="628650" lvl="2" indent="-171450">
              <a:spcBef>
                <a:spcPts val="432"/>
              </a:spcBef>
              <a:buFont typeface="Arial" panose="020B0604020202020204" pitchFamily="34" charset="0"/>
              <a:buChar char="•"/>
            </a:pPr>
            <a:r>
              <a:rPr lang="en-US" dirty="0">
                <a:latin typeface="+mn-lt"/>
                <a:cs typeface="Times New Roman" panose="02020603050405020304" pitchFamily="18" charset="0"/>
              </a:rPr>
              <a:t>observation – implementation/fidelity, barriers/facilitators</a:t>
            </a:r>
          </a:p>
          <a:p>
            <a:pPr marL="628650" lvl="2" indent="-171450">
              <a:spcBef>
                <a:spcPts val="432"/>
              </a:spcBef>
              <a:buFont typeface="Arial" panose="020B0604020202020204" pitchFamily="34" charset="0"/>
              <a:buChar char="•"/>
            </a:pPr>
            <a:r>
              <a:rPr lang="en-US" dirty="0">
                <a:latin typeface="+mn-lt"/>
                <a:cs typeface="Times New Roman" panose="02020603050405020304" pitchFamily="18" charset="0"/>
              </a:rPr>
              <a:t>participant satisfaction s</a:t>
            </a:r>
            <a:r>
              <a:rPr lang="en-US" dirty="0">
                <a:solidFill>
                  <a:schemeClr val="tx1"/>
                </a:solidFill>
                <a:latin typeface="+mn-lt"/>
                <a:cs typeface="Times New Roman" panose="02020603050405020304" pitchFamily="18" charset="0"/>
              </a:rPr>
              <a:t>urveys – satisfaction, reactions, </a:t>
            </a:r>
            <a:r>
              <a:rPr lang="en-US" dirty="0">
                <a:cs typeface="Times New Roman" panose="02020603050405020304" pitchFamily="18" charset="0"/>
              </a:rPr>
              <a:t>barriers/facilitators</a:t>
            </a:r>
          </a:p>
          <a:p>
            <a:pPr marL="628650" lvl="2" indent="-171450">
              <a:spcBef>
                <a:spcPts val="432"/>
              </a:spcBef>
              <a:buFont typeface="Arial" panose="020B0604020202020204" pitchFamily="34" charset="0"/>
              <a:buChar char="•"/>
            </a:pPr>
            <a:r>
              <a:rPr lang="en-US" dirty="0">
                <a:latin typeface="+mn-lt"/>
                <a:cs typeface="Times New Roman" panose="02020603050405020304" pitchFamily="18" charset="0"/>
              </a:rPr>
              <a:t>key informant i</a:t>
            </a:r>
            <a:r>
              <a:rPr lang="en-US" dirty="0">
                <a:solidFill>
                  <a:schemeClr val="tx1"/>
                </a:solidFill>
                <a:latin typeface="+mn-lt"/>
                <a:cs typeface="Times New Roman" panose="02020603050405020304" pitchFamily="18" charset="0"/>
              </a:rPr>
              <a:t>nterviews to improve initiatives (debriefing) – implementation, barriers/facilitators,</a:t>
            </a:r>
            <a:r>
              <a:rPr lang="en-US" baseline="0" dirty="0">
                <a:solidFill>
                  <a:schemeClr val="tx1"/>
                </a:solidFill>
                <a:latin typeface="+mn-lt"/>
                <a:cs typeface="Times New Roman" panose="02020603050405020304" pitchFamily="18" charset="0"/>
              </a:rPr>
              <a:t> maintenance</a:t>
            </a:r>
            <a:endParaRPr lang="en-US" dirty="0">
              <a:solidFill>
                <a:schemeClr val="tx1"/>
              </a:solidFill>
              <a:latin typeface="+mn-lt"/>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srgbClr val="000000"/>
                </a:solidFill>
              </a:rPr>
              <a:pPr/>
              <a:t>16</a:t>
            </a:fld>
            <a:endParaRPr lang="en-US" dirty="0">
              <a:solidFill>
                <a:srgbClr val="000000"/>
              </a:solidFill>
            </a:endParaRPr>
          </a:p>
        </p:txBody>
      </p:sp>
    </p:spTree>
    <p:extLst>
      <p:ext uri="{BB962C8B-B14F-4D97-AF65-F5344CB8AC3E}">
        <p14:creationId xmlns:p14="http://schemas.microsoft.com/office/powerpoint/2010/main" val="13090777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dirty="0">
                <a:latin typeface="+mn-lt"/>
                <a:cs typeface="Times New Roman" panose="02020603050405020304" pitchFamily="18" charset="0"/>
              </a:rPr>
              <a:t>*Will discuss examples of different data collection methods</a:t>
            </a:r>
            <a:r>
              <a:rPr lang="en-US" sz="1200" b="1" i="1" baseline="0" dirty="0">
                <a:latin typeface="+mn-lt"/>
                <a:cs typeface="Times New Roman" panose="02020603050405020304" pitchFamily="18" charset="0"/>
              </a:rPr>
              <a:t> in more detail in the later session.</a:t>
            </a:r>
          </a:p>
          <a:p>
            <a:endParaRPr lang="en-US" sz="1200" baseline="0" dirty="0">
              <a:latin typeface="+mn-lt"/>
              <a:cs typeface="Times New Roman" panose="02020603050405020304" pitchFamily="18" charset="0"/>
            </a:endParaRPr>
          </a:p>
          <a:p>
            <a:pPr>
              <a:lnSpc>
                <a:spcPct val="100000"/>
              </a:lnSpc>
            </a:pPr>
            <a:r>
              <a:rPr lang="en-US" sz="1200" b="1" u="sng" baseline="0" dirty="0">
                <a:latin typeface="+mn-lt"/>
                <a:cs typeface="Times New Roman" panose="02020603050405020304" pitchFamily="18" charset="0"/>
              </a:rPr>
              <a:t>Talking Points:</a:t>
            </a:r>
          </a:p>
          <a:p>
            <a:pPr marL="171450" indent="-171450">
              <a:lnSpc>
                <a:spcPct val="100000"/>
              </a:lnSpc>
              <a:spcAft>
                <a:spcPts val="0"/>
              </a:spcAft>
              <a:buFont typeface="Arial" panose="020B0604020202020204" pitchFamily="34" charset="0"/>
              <a:buChar char="•"/>
            </a:pPr>
            <a:r>
              <a:rPr lang="en-US" sz="1200" dirty="0">
                <a:latin typeface="+mn-lt"/>
                <a:cs typeface="Times New Roman" panose="02020603050405020304" pitchFamily="18" charset="0"/>
              </a:rPr>
              <a:t>Short-term</a:t>
            </a:r>
            <a:r>
              <a:rPr lang="en-US" sz="1200" baseline="0" dirty="0">
                <a:latin typeface="+mn-lt"/>
                <a:cs typeface="Times New Roman" panose="02020603050405020304" pitchFamily="18" charset="0"/>
              </a:rPr>
              <a:t> outcome evaluation m</a:t>
            </a:r>
            <a:r>
              <a:rPr lang="en-US" sz="1200" dirty="0">
                <a:latin typeface="+mn-lt"/>
                <a:cs typeface="Times New Roman" panose="02020603050405020304" pitchFamily="18" charset="0"/>
              </a:rPr>
              <a:t>easures progress in meeting intermediate</a:t>
            </a:r>
            <a:r>
              <a:rPr lang="en-US" sz="1200" baseline="0" dirty="0">
                <a:latin typeface="+mn-lt"/>
                <a:cs typeface="Times New Roman" panose="02020603050405020304" pitchFamily="18" charset="0"/>
              </a:rPr>
              <a:t> health outcomes/benchmarks that might occur in a shorter time frame, such as 6 months to several years. The time may be determined by your infrastructure, funding period and stakeholder interests, as we mentioned before.</a:t>
            </a:r>
            <a:endParaRPr lang="en-US" sz="1200" dirty="0">
              <a:latin typeface="+mn-lt"/>
              <a:cs typeface="Times New Roman" panose="02020603050405020304" pitchFamily="18" charset="0"/>
            </a:endParaRPr>
          </a:p>
          <a:p>
            <a:pPr marL="171450" indent="-171450">
              <a:lnSpc>
                <a:spcPct val="100000"/>
              </a:lnSpc>
              <a:spcAft>
                <a:spcPts val="0"/>
              </a:spcAft>
              <a:buFont typeface="Arial" panose="020B0604020202020204" pitchFamily="34" charset="0"/>
              <a:buChar char="•"/>
            </a:pPr>
            <a:r>
              <a:rPr lang="en-US" sz="1200" dirty="0">
                <a:latin typeface="+mn-lt"/>
                <a:cs typeface="Times New Roman" panose="02020603050405020304" pitchFamily="18" charset="0"/>
              </a:rPr>
              <a:t>Examples include </a:t>
            </a:r>
            <a:r>
              <a:rPr lang="en-US" sz="1200" baseline="0" dirty="0">
                <a:latin typeface="+mn-lt"/>
                <a:cs typeface="Times New Roman" panose="02020603050405020304" pitchFamily="18" charset="0"/>
              </a:rPr>
              <a:t>a</a:t>
            </a:r>
            <a:r>
              <a:rPr lang="en-US" sz="1200" dirty="0">
                <a:latin typeface="+mn-lt"/>
                <a:cs typeface="Times New Roman" panose="02020603050405020304" pitchFamily="18" charset="0"/>
              </a:rPr>
              <a:t>ssessing awareness, knowledge, attitudes, behavior, changes in a setting or environment.</a:t>
            </a:r>
          </a:p>
          <a:p>
            <a:pPr marL="171450" indent="-171450">
              <a:lnSpc>
                <a:spcPct val="100000"/>
              </a:lnSpc>
              <a:spcAft>
                <a:spcPts val="0"/>
              </a:spcAft>
              <a:buFont typeface="Arial" panose="020B0604020202020204" pitchFamily="34" charset="0"/>
              <a:buChar char="•"/>
            </a:pPr>
            <a:r>
              <a:rPr lang="en-US" sz="1200" baseline="0" dirty="0">
                <a:latin typeface="+mn-lt"/>
                <a:cs typeface="Times New Roman" panose="02020603050405020304" pitchFamily="18" charset="0"/>
              </a:rPr>
              <a:t>Interviews/observations can provide both process and short-term outcome information. </a:t>
            </a:r>
          </a:p>
          <a:p>
            <a:pPr marL="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b="1" u="sng" baseline="0" dirty="0">
              <a:latin typeface="+mn-lt"/>
              <a:cs typeface="Times New Roman" panose="02020603050405020304" pitchFamily="18" charset="0"/>
            </a:endParaRPr>
          </a:p>
          <a:p>
            <a:pPr marL="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b="1" u="sng" baseline="0" dirty="0">
                <a:latin typeface="+mn-lt"/>
                <a:cs typeface="Times New Roman" panose="02020603050405020304" pitchFamily="18" charset="0"/>
              </a:rPr>
              <a:t>Example to Share:</a:t>
            </a:r>
          </a:p>
          <a:p>
            <a:pPr marL="171450" indent="-171450">
              <a:lnSpc>
                <a:spcPct val="100000"/>
              </a:lnSpc>
              <a:buFont typeface="Arial" panose="020B0604020202020204" pitchFamily="34" charset="0"/>
              <a:buChar char="•"/>
            </a:pPr>
            <a:r>
              <a:rPr lang="en-US" sz="1200" dirty="0">
                <a:latin typeface="+mn-lt"/>
                <a:cs typeface="Times New Roman" panose="02020603050405020304" pitchFamily="18" charset="0"/>
              </a:rPr>
              <a:t>Interviews</a:t>
            </a:r>
            <a:r>
              <a:rPr lang="en-US" sz="1200" baseline="0" dirty="0">
                <a:latin typeface="+mn-lt"/>
                <a:cs typeface="Times New Roman" panose="02020603050405020304" pitchFamily="18" charset="0"/>
              </a:rPr>
              <a:t> with teachers (self-report) and observations (logging access and behavior) in cafeterias tells you if the school truly adopted a policy to serve F&amp;V and if the policy was sustained during a data collection period of months. It may also tell you if people reported access and consumption of </a:t>
            </a:r>
            <a:r>
              <a:rPr lang="en-US" sz="1200" dirty="0">
                <a:latin typeface="+mn-lt"/>
                <a:cs typeface="Times New Roman" panose="02020603050405020304" pitchFamily="18" charset="0"/>
              </a:rPr>
              <a:t>F&amp;V</a:t>
            </a:r>
            <a:r>
              <a:rPr lang="en-US" sz="1200" baseline="0" dirty="0">
                <a:latin typeface="+mn-lt"/>
                <a:cs typeface="Times New Roman" panose="02020603050405020304" pitchFamily="18" charset="0"/>
              </a:rPr>
              <a:t> within that timeframe.</a:t>
            </a:r>
            <a:endParaRPr lang="en-US" sz="1200"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srgbClr val="000000"/>
                </a:solidFill>
              </a:rPr>
              <a:pPr/>
              <a:t>17</a:t>
            </a:fld>
            <a:endParaRPr lang="en-US" dirty="0">
              <a:solidFill>
                <a:srgbClr val="000000"/>
              </a:solidFill>
            </a:endParaRPr>
          </a:p>
        </p:txBody>
      </p:sp>
    </p:spTree>
    <p:extLst>
      <p:ext uri="{BB962C8B-B14F-4D97-AF65-F5344CB8AC3E}">
        <p14:creationId xmlns:p14="http://schemas.microsoft.com/office/powerpoint/2010/main" val="680941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u="sng" baseline="0" dirty="0">
                <a:latin typeface="+mn-lt"/>
                <a:cs typeface="Times New Roman" panose="02020603050405020304" pitchFamily="18" charset="0"/>
              </a:rPr>
              <a:t>Talking Points:</a:t>
            </a:r>
          </a:p>
          <a:p>
            <a:pPr marL="171450" indent="-171450">
              <a:buFont typeface="Arial" panose="020B0604020202020204" pitchFamily="34" charset="0"/>
              <a:buChar char="•"/>
            </a:pPr>
            <a:r>
              <a:rPr lang="en-US" sz="1200" baseline="0" dirty="0">
                <a:latin typeface="+mn-lt"/>
                <a:cs typeface="Times New Roman" panose="02020603050405020304" pitchFamily="18" charset="0"/>
              </a:rPr>
              <a:t>Stakeholders may want outcome data, but depending on the strategy, it often may not be feasible to collect this type of long term outcome data.</a:t>
            </a:r>
          </a:p>
          <a:p>
            <a:pPr marL="171450" indent="-171450">
              <a:buFont typeface="Arial" panose="020B0604020202020204" pitchFamily="34" charset="0"/>
              <a:buChar char="•"/>
            </a:pPr>
            <a:r>
              <a:rPr lang="en-US" sz="1200" baseline="0" dirty="0">
                <a:latin typeface="+mn-lt"/>
                <a:cs typeface="Times New Roman" panose="02020603050405020304" pitchFamily="18" charset="0"/>
              </a:rPr>
              <a:t>Practitioners may have to share short term and process data along with pre-existing surveillance data to offer some supporting information. But surveillance data may be limited in how it might relate to a particular strategy.</a:t>
            </a:r>
          </a:p>
          <a:p>
            <a:pPr marL="171450" indent="-171450">
              <a:buFont typeface="Arial" panose="020B0604020202020204" pitchFamily="34" charset="0"/>
              <a:buChar char="•"/>
            </a:pPr>
            <a:r>
              <a:rPr lang="en-US" sz="1200" baseline="0" dirty="0">
                <a:latin typeface="+mn-lt"/>
                <a:cs typeface="Times New Roman" panose="02020603050405020304" pitchFamily="18" charset="0"/>
              </a:rPr>
              <a:t>Seek to find intermediate or long-term effects that are feasible to measure and also of interest to stakeholders. There are long-term behaviors such as changes in healthy eating behavior that could be measured over time. Does the organization/community have an existing data collection process that you can add a question to for long-term evaluation? </a:t>
            </a:r>
          </a:p>
          <a:p>
            <a:pPr marL="171450" indent="-171450">
              <a:buFont typeface="Arial" panose="020B0604020202020204" pitchFamily="34" charset="0"/>
              <a:buChar char="•"/>
            </a:pPr>
            <a:r>
              <a:rPr lang="en-US" sz="1200" baseline="0" dirty="0">
                <a:latin typeface="+mn-lt"/>
                <a:cs typeface="Times New Roman" panose="02020603050405020304" pitchFamily="18" charset="0"/>
              </a:rPr>
              <a:t>Data collection methods could include looking at registries, surveillance data, and longitudinal data over time.</a:t>
            </a:r>
          </a:p>
          <a:p>
            <a:pPr marL="171450" indent="-171450">
              <a:buFont typeface="Arial" panose="020B0604020202020204" pitchFamily="34" charset="0"/>
              <a:buChar char="•"/>
            </a:pPr>
            <a:r>
              <a:rPr lang="en-US" sz="1200" baseline="0" dirty="0">
                <a:latin typeface="+mn-lt"/>
                <a:cs typeface="Times New Roman" panose="02020603050405020304" pitchFamily="18" charset="0"/>
              </a:rPr>
              <a:t>You could also use surveys, interviews, focus groups, and observation for intermediate and long-term evaluation measurement.</a:t>
            </a:r>
          </a:p>
          <a:p>
            <a:pPr indent="-173736"/>
            <a:endParaRPr lang="en-US" sz="1200" b="1" u="sng" baseline="0" dirty="0">
              <a:latin typeface="+mn-lt"/>
              <a:cs typeface="Times New Roman" panose="02020603050405020304" pitchFamily="18" charset="0"/>
            </a:endParaRPr>
          </a:p>
          <a:p>
            <a:pPr indent="-173736"/>
            <a:r>
              <a:rPr lang="en-US" sz="1200" b="1" u="sng" baseline="0" dirty="0">
                <a:latin typeface="+mn-lt"/>
                <a:cs typeface="Times New Roman" panose="02020603050405020304" pitchFamily="18" charset="0"/>
              </a:rPr>
              <a:t>Examples to Share:</a:t>
            </a:r>
          </a:p>
          <a:p>
            <a:pPr marL="171450" indent="-171450">
              <a:buFont typeface="Arial" panose="020B0604020202020204" pitchFamily="34" charset="0"/>
              <a:buChar char="•"/>
            </a:pPr>
            <a:r>
              <a:rPr lang="en-US" sz="1200" baseline="0" dirty="0">
                <a:latin typeface="+mn-lt"/>
                <a:cs typeface="Times New Roman" panose="02020603050405020304" pitchFamily="18" charset="0"/>
              </a:rPr>
              <a:t>California Health Interview Survey (CHIS) – adding question about drinking water in schools to capture impact over time as dissemination increases.</a:t>
            </a:r>
            <a:endParaRPr lang="en-US" sz="1200"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464114B-472E-4FF4-B7BF-4508BA66E468}" type="slidenum">
              <a:rPr lang="en-US" smtClean="0">
                <a:solidFill>
                  <a:srgbClr val="000000"/>
                </a:solidFill>
              </a:rPr>
              <a:pPr>
                <a:defRPr/>
              </a:pPr>
              <a:t>18</a:t>
            </a:fld>
            <a:endParaRPr lang="en-US" dirty="0">
              <a:solidFill>
                <a:srgbClr val="000000"/>
              </a:solidFill>
            </a:endParaRPr>
          </a:p>
        </p:txBody>
      </p:sp>
    </p:spTree>
    <p:extLst>
      <p:ext uri="{BB962C8B-B14F-4D97-AF65-F5344CB8AC3E}">
        <p14:creationId xmlns:p14="http://schemas.microsoft.com/office/powerpoint/2010/main" val="2878247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baseline="0" dirty="0">
                <a:latin typeface="+mn-lt"/>
                <a:cs typeface="Times New Roman" panose="02020603050405020304" pitchFamily="18" charset="0"/>
              </a:rPr>
              <a:t>Instructions for Activity:</a:t>
            </a:r>
          </a:p>
          <a:p>
            <a:pPr marL="0" indent="0">
              <a:buFont typeface="Arial" panose="020B0604020202020204" pitchFamily="34" charset="0"/>
              <a:buNone/>
            </a:pPr>
            <a:r>
              <a:rPr lang="en-US" b="1" i="1" baseline="0" dirty="0">
                <a:latin typeface="+mn-lt"/>
                <a:cs typeface="Times New Roman" panose="02020603050405020304" pitchFamily="18" charset="0"/>
              </a:rPr>
              <a:t>*Hand out activity sheet or direct </a:t>
            </a:r>
            <a:r>
              <a:rPr lang="en-US" b="1" i="1" dirty="0">
                <a:latin typeface="+mn-lt"/>
                <a:cs typeface="Times New Roman" panose="02020603050405020304" pitchFamily="18" charset="0"/>
              </a:rPr>
              <a:t>participants</a:t>
            </a:r>
            <a:r>
              <a:rPr lang="en-US" b="1" i="1" baseline="0" dirty="0">
                <a:latin typeface="+mn-lt"/>
                <a:cs typeface="Times New Roman" panose="02020603050405020304" pitchFamily="18" charset="0"/>
              </a:rPr>
              <a:t> to the correct handout in the training binder.</a:t>
            </a:r>
          </a:p>
          <a:p>
            <a:pPr marL="0" indent="0">
              <a:buFont typeface="Arial" panose="020B0604020202020204" pitchFamily="34" charset="0"/>
              <a:buNone/>
            </a:pPr>
            <a:r>
              <a:rPr lang="en-US" b="1" i="1" baseline="0" dirty="0">
                <a:latin typeface="+mn-lt"/>
                <a:cs typeface="Times New Roman" panose="02020603050405020304" pitchFamily="18" charset="0"/>
              </a:rPr>
              <a:t>They can review the instructions and work on this activity in small groups at tables.</a:t>
            </a:r>
          </a:p>
          <a:p>
            <a:pPr marL="0" indent="0">
              <a:buFont typeface="Arial" panose="020B0604020202020204" pitchFamily="34" charset="0"/>
              <a:buNone/>
            </a:pPr>
            <a:r>
              <a:rPr lang="en-US" b="1" i="1" baseline="0" dirty="0">
                <a:latin typeface="+mn-lt"/>
                <a:cs typeface="Times New Roman" panose="02020603050405020304" pitchFamily="18" charset="0"/>
              </a:rPr>
              <a:t>If you have a shorter time span, this could be facilitated as the full group with responses from individuals giving ideas for evaluation questions. </a:t>
            </a:r>
            <a:endParaRPr lang="en-US" i="1" baseline="0" dirty="0">
              <a:latin typeface="+mn-lt"/>
              <a:cs typeface="Times New Roman" panose="02020603050405020304" pitchFamily="18"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kern="1200" dirty="0">
                <a:solidFill>
                  <a:schemeClr val="tx1"/>
                </a:solidFill>
                <a:effectLst/>
                <a:latin typeface="+mn-lt"/>
                <a:cs typeface="Times New Roman" panose="02020603050405020304" pitchFamily="18" charset="0"/>
              </a:rPr>
              <a:t>For this activity, pull out the worksheet that looks like</a:t>
            </a:r>
            <a:r>
              <a:rPr lang="en-US" kern="1200" baseline="0" dirty="0">
                <a:solidFill>
                  <a:schemeClr val="tx1"/>
                </a:solidFill>
                <a:effectLst/>
                <a:latin typeface="+mn-lt"/>
                <a:cs typeface="Times New Roman" panose="02020603050405020304" pitchFamily="18" charset="0"/>
              </a:rPr>
              <a:t> the image</a:t>
            </a:r>
            <a:r>
              <a:rPr lang="en-US" kern="1200" dirty="0">
                <a:solidFill>
                  <a:schemeClr val="tx1"/>
                </a:solidFill>
                <a:effectLst/>
                <a:latin typeface="+mn-lt"/>
                <a:cs typeface="Times New Roman" panose="02020603050405020304" pitchFamily="18" charset="0"/>
              </a:rPr>
              <a:t> </a:t>
            </a:r>
            <a:r>
              <a:rPr lang="en-US" dirty="0">
                <a:latin typeface="+mn-lt"/>
                <a:cs typeface="Times New Roman" panose="02020603050405020304" pitchFamily="18" charset="0"/>
              </a:rPr>
              <a:t>on</a:t>
            </a:r>
            <a:r>
              <a:rPr lang="en-US" kern="1200" baseline="0" dirty="0">
                <a:solidFill>
                  <a:schemeClr val="tx1"/>
                </a:solidFill>
                <a:effectLst/>
                <a:latin typeface="+mn-lt"/>
                <a:cs typeface="Times New Roman" panose="02020603050405020304" pitchFamily="18" charset="0"/>
              </a:rPr>
              <a:t> this slide.</a:t>
            </a:r>
          </a:p>
          <a:p>
            <a:pPr marL="1714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rPr>
              <a:t>In groups of 3-4 individuals first discuss how you envision the program to play out at a worksite, then collectively develop 3-4 evaluation questions related to measuring process, short-term, and long-term outcomes. </a:t>
            </a:r>
          </a:p>
          <a:p>
            <a:pPr marL="1714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dirty="0">
                <a:solidFill>
                  <a:schemeClr val="tx1"/>
                </a:solidFill>
                <a:effectLst/>
                <a:latin typeface="+mn-lt"/>
              </a:rPr>
              <a:t>Use the RE-AIM framework to help you develop questions that address as many different aspects as possible. After you work on this exercise in your groups for about 10 minutes, share your questions with the entire group.</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kern="1200" baseline="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srgbClr val="000000"/>
                </a:solidFill>
              </a:rPr>
              <a:pPr/>
              <a:t>19</a:t>
            </a:fld>
            <a:endParaRPr lang="en-US" dirty="0">
              <a:solidFill>
                <a:srgbClr val="000000"/>
              </a:solidFill>
            </a:endParaRPr>
          </a:p>
        </p:txBody>
      </p:sp>
    </p:spTree>
    <p:extLst>
      <p:ext uri="{BB962C8B-B14F-4D97-AF65-F5344CB8AC3E}">
        <p14:creationId xmlns:p14="http://schemas.microsoft.com/office/powerpoint/2010/main" val="349042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dirty="0">
                <a:solidFill>
                  <a:schemeClr val="tx1"/>
                </a:solidFill>
                <a:latin typeface="+mn-lt"/>
                <a:cs typeface="Times New Roman" panose="02020603050405020304" pitchFamily="18" charset="0"/>
              </a:rPr>
              <a:t>Talking Points:</a:t>
            </a:r>
          </a:p>
          <a:p>
            <a:pPr marL="171450" indent="-171450">
              <a:buFont typeface="Arial" panose="020B0604020202020204" pitchFamily="34" charset="0"/>
              <a:buChar char="•"/>
            </a:pPr>
            <a:r>
              <a:rPr lang="en-US" b="0" i="0" dirty="0">
                <a:solidFill>
                  <a:schemeClr val="tx1"/>
                </a:solidFill>
                <a:latin typeface="+mn-lt"/>
                <a:cs typeface="Times New Roman" panose="02020603050405020304" pitchFamily="18" charset="0"/>
              </a:rPr>
              <a:t>Evaluation is at the end of this framework,</a:t>
            </a:r>
            <a:r>
              <a:rPr lang="en-US" b="0" i="0" baseline="0" dirty="0">
                <a:solidFill>
                  <a:schemeClr val="tx1"/>
                </a:solidFill>
                <a:latin typeface="+mn-lt"/>
                <a:cs typeface="Times New Roman" panose="02020603050405020304" pitchFamily="18" charset="0"/>
              </a:rPr>
              <a:t> but planning should start before you even begin to implement</a:t>
            </a:r>
          </a:p>
          <a:p>
            <a:pPr marL="171450" indent="-171450">
              <a:buFont typeface="Arial" panose="020B0604020202020204" pitchFamily="34" charset="0"/>
              <a:buChar char="•"/>
            </a:pPr>
            <a:r>
              <a:rPr lang="en-US" b="0" i="0" baseline="0" dirty="0">
                <a:solidFill>
                  <a:schemeClr val="tx1"/>
                </a:solidFill>
                <a:latin typeface="+mn-lt"/>
                <a:cs typeface="Times New Roman" panose="02020603050405020304" pitchFamily="18" charset="0"/>
              </a:rPr>
              <a:t>Closely related to this is Planning for Evaluation so that you can brainstorm how to meet and measure meeting of those objectives. </a:t>
            </a:r>
          </a:p>
          <a:p>
            <a:pPr marL="171450" indent="-171450">
              <a:buFont typeface="Arial" panose="020B0604020202020204" pitchFamily="34" charset="0"/>
              <a:buChar char="•"/>
            </a:pPr>
            <a:r>
              <a:rPr lang="en-US" b="0" i="0" baseline="0" dirty="0">
                <a:solidFill>
                  <a:schemeClr val="tx1"/>
                </a:solidFill>
                <a:latin typeface="+mn-lt"/>
                <a:cs typeface="Times New Roman" panose="02020603050405020304" pitchFamily="18" charset="0"/>
              </a:rPr>
              <a:t>Thinking about evaluation questions and measures also helps your next steps in finding and selecting EBS that fit with your communities.</a:t>
            </a:r>
            <a:endParaRPr lang="en-US" dirty="0">
              <a:latin typeface="+mn-lt"/>
              <a:cs typeface="Times New Roman" panose="02020603050405020304" pitchFamily="18" charset="0"/>
            </a:endParaRPr>
          </a:p>
        </p:txBody>
      </p:sp>
      <p:sp>
        <p:nvSpPr>
          <p:cNvPr id="5" name="Slide Number Placeholder 4"/>
          <p:cNvSpPr>
            <a:spLocks noGrp="1"/>
          </p:cNvSpPr>
          <p:nvPr>
            <p:ph type="sldNum" sz="quarter" idx="11"/>
          </p:nvPr>
        </p:nvSpPr>
        <p:spPr>
          <a:xfrm>
            <a:off x="3899426" y="8823601"/>
            <a:ext cx="3110974" cy="465455"/>
          </a:xfrm>
          <a:prstGeom prst="rect">
            <a:avLst/>
          </a:prstGeom>
        </p:spPr>
        <p:txBody>
          <a:bodyPr/>
          <a:lstStyle/>
          <a:p>
            <a:fld id="{EB425539-E251-4053-9A4D-8F8D7FFF5CE1}"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22221734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effectLst/>
              </a:rPr>
              <a:t>*Optional</a:t>
            </a:r>
            <a:r>
              <a:rPr lang="en-US" b="1" i="1" u="none" baseline="0" dirty="0">
                <a:effectLst/>
              </a:rPr>
              <a:t> Slide if group is unfamiliar with </a:t>
            </a:r>
            <a:r>
              <a:rPr lang="en-US" b="1" i="1" u="none" baseline="0" dirty="0" smtClean="0">
                <a:effectLst/>
              </a:rPr>
              <a:t>RE-AIM</a:t>
            </a:r>
            <a:endParaRPr lang="en-US" b="1" i="1" u="none" baseline="0" dirty="0">
              <a:effectLst/>
            </a:endParaRPr>
          </a:p>
          <a:p>
            <a:endParaRPr lang="en-US" b="1" i="0" u="sng" dirty="0">
              <a:effectLst/>
            </a:endParaRPr>
          </a:p>
          <a:p>
            <a:r>
              <a:rPr lang="en-US" b="1" i="0" u="sng" dirty="0">
                <a:effectLst/>
              </a:rPr>
              <a:t>Talking</a:t>
            </a:r>
            <a:r>
              <a:rPr lang="en-US" b="1" i="0" u="sng" baseline="0" dirty="0">
                <a:effectLst/>
              </a:rPr>
              <a:t> Points:</a:t>
            </a:r>
            <a:endParaRPr lang="en-US" b="1" i="0" u="sng" dirty="0">
              <a:effectLst/>
            </a:endParaRPr>
          </a:p>
          <a:p>
            <a:endParaRPr lang="en-US" i="1" dirty="0">
              <a:effectLst/>
            </a:endParaRPr>
          </a:p>
          <a:p>
            <a:pPr marL="171450" indent="-171450">
              <a:buFont typeface="Arial" panose="020B0604020202020204" pitchFamily="34" charset="0"/>
              <a:buChar char="•"/>
            </a:pPr>
            <a:r>
              <a:rPr lang="en-US" i="0" dirty="0">
                <a:effectLst/>
              </a:rPr>
              <a:t>Beginning in 2012, new RTIPs programs are scored on RE-AIM criteria. </a:t>
            </a:r>
            <a:r>
              <a:rPr lang="en-US" i="0" dirty="0" smtClean="0">
                <a:effectLst/>
              </a:rPr>
              <a:t>As</a:t>
            </a:r>
            <a:r>
              <a:rPr lang="en-US" i="0" baseline="0" dirty="0" smtClean="0">
                <a:effectLst/>
              </a:rPr>
              <a:t> we discussed in Module 4, t</a:t>
            </a:r>
            <a:r>
              <a:rPr lang="en-US" i="0" dirty="0" smtClean="0">
                <a:effectLst/>
              </a:rPr>
              <a:t>he </a:t>
            </a:r>
            <a:r>
              <a:rPr lang="en-US" i="0" dirty="0">
                <a:effectLst/>
              </a:rPr>
              <a:t>acronym stands for Reach,</a:t>
            </a:r>
            <a:r>
              <a:rPr lang="en-US" i="0" baseline="0" dirty="0">
                <a:effectLst/>
              </a:rPr>
              <a:t> Effectiveness, Adoption, Implementation and Maintenance or RE-AIM.</a:t>
            </a:r>
            <a:endParaRPr lang="en-US" i="0" dirty="0">
              <a:effectLst/>
            </a:endParaRPr>
          </a:p>
          <a:p>
            <a:endParaRPr lang="en-US" i="1" dirty="0">
              <a:effectLst/>
            </a:endParaRPr>
          </a:p>
          <a:p>
            <a:pPr marL="171450" indent="-171450">
              <a:buFont typeface="Arial" panose="020B0604020202020204" pitchFamily="34" charset="0"/>
              <a:buChar char="•"/>
            </a:pPr>
            <a:r>
              <a:rPr lang="en-US" sz="1200" b="0" kern="1200" dirty="0">
                <a:solidFill>
                  <a:schemeClr val="tx1"/>
                </a:solidFill>
                <a:effectLst/>
                <a:latin typeface="+mn-lt"/>
                <a:ea typeface="+mn-ea"/>
                <a:cs typeface="+mn-cs"/>
              </a:rPr>
              <a:t>MAINTENANCE of Health Behavior strategies is</a:t>
            </a:r>
            <a:r>
              <a:rPr lang="en-US" sz="1200" b="0" kern="1200" baseline="0" dirty="0">
                <a:solidFill>
                  <a:schemeClr val="tx1"/>
                </a:solidFill>
                <a:effectLst/>
                <a:latin typeface="+mn-lt"/>
                <a:ea typeface="+mn-ea"/>
                <a:cs typeface="+mn-cs"/>
              </a:rPr>
              <a:t> t</a:t>
            </a:r>
            <a:r>
              <a:rPr lang="en-US" sz="1200" kern="1200" dirty="0">
                <a:solidFill>
                  <a:schemeClr val="tx1"/>
                </a:solidFill>
                <a:effectLst/>
                <a:latin typeface="+mn-lt"/>
                <a:ea typeface="+mn-ea"/>
                <a:cs typeface="+mn-cs"/>
              </a:rPr>
              <a:t>he extent to which a program or policy becomes institutionalized or part of the routine organizational practices and policies. Maintenance in the RE-AIM framework also has referents at the individual level. At the individual level, maintenance has been defined as the long-term effects of a program on outcomes after 6 or more months after the most recent strategy contact.</a:t>
            </a:r>
          </a:p>
          <a:p>
            <a:pPr marL="171450" indent="-171450">
              <a:buFont typeface="Arial" panose="020B0604020202020204" pitchFamily="34" charset="0"/>
              <a:buChar char="•"/>
            </a:pPr>
            <a:endParaRPr lang="en-US" dirty="0"/>
          </a:p>
          <a:p>
            <a:r>
              <a:rPr lang="en-US" b="1" dirty="0"/>
              <a:t>Note: </a:t>
            </a:r>
            <a:r>
              <a:rPr lang="en-US" dirty="0"/>
              <a:t>See website for more information: http://re-aim.org/</a:t>
            </a:r>
          </a:p>
        </p:txBody>
      </p:sp>
      <p:sp>
        <p:nvSpPr>
          <p:cNvPr id="4" name="Slide Number Placeholder 3"/>
          <p:cNvSpPr>
            <a:spLocks noGrp="1"/>
          </p:cNvSpPr>
          <p:nvPr>
            <p:ph type="sldNum" sz="quarter" idx="10"/>
          </p:nvPr>
        </p:nvSpPr>
        <p:spPr/>
        <p:txBody>
          <a:bodyPr/>
          <a:lstStyle/>
          <a:p>
            <a:fld id="{EB425539-E251-4053-9A4D-8F8D7FFF5CE1}" type="slidenum">
              <a:rPr lang="en-US" smtClean="0"/>
              <a:pPr/>
              <a:t>20</a:t>
            </a:fld>
            <a:endParaRPr lang="en-US" dirty="0"/>
          </a:p>
        </p:txBody>
      </p:sp>
    </p:spTree>
    <p:extLst>
      <p:ext uri="{BB962C8B-B14F-4D97-AF65-F5344CB8AC3E}">
        <p14:creationId xmlns:p14="http://schemas.microsoft.com/office/powerpoint/2010/main" val="2513784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b="1" u="sng" dirty="0">
              <a:latin typeface="+mn-lt"/>
              <a:cs typeface="Times New Roman" panose="02020603050405020304" pitchFamily="18" charset="0"/>
            </a:endParaRPr>
          </a:p>
          <a:p>
            <a:r>
              <a:rPr lang="en-US" b="1" u="sng" dirty="0">
                <a:latin typeface="+mn-lt"/>
                <a:cs typeface="Times New Roman" panose="02020603050405020304" pitchFamily="18" charset="0"/>
              </a:rPr>
              <a:t>Talking Points:</a:t>
            </a:r>
          </a:p>
          <a:p>
            <a:endParaRPr lang="en-US" b="1" u="sng" dirty="0">
              <a:latin typeface="+mn-lt"/>
              <a:cs typeface="Times New Roman" panose="02020603050405020304" pitchFamily="18" charset="0"/>
            </a:endParaRPr>
          </a:p>
          <a:p>
            <a:pPr marL="171450" indent="-171450">
              <a:buFont typeface="Arial" panose="020B0604020202020204" pitchFamily="34" charset="0"/>
              <a:buChar char="•"/>
            </a:pPr>
            <a:r>
              <a:rPr lang="en-US" dirty="0">
                <a:latin typeface="+mn-lt"/>
                <a:cs typeface="Times New Roman" panose="02020603050405020304" pitchFamily="18" charset="0"/>
              </a:rPr>
              <a:t>Here is</a:t>
            </a:r>
            <a:r>
              <a:rPr lang="en-US" baseline="0" dirty="0">
                <a:latin typeface="+mn-lt"/>
                <a:cs typeface="Times New Roman" panose="02020603050405020304" pitchFamily="18" charset="0"/>
              </a:rPr>
              <a:t> one example of a program with relatively clear core elements. Not all programs have clearly defined core elements.</a:t>
            </a:r>
          </a:p>
          <a:p>
            <a:pPr marL="171450" indent="-171450">
              <a:buFont typeface="Arial" panose="020B0604020202020204" pitchFamily="34" charset="0"/>
              <a:buChar char="•"/>
            </a:pPr>
            <a:r>
              <a:rPr lang="en-US" baseline="0" dirty="0">
                <a:latin typeface="+mn-lt"/>
                <a:cs typeface="Times New Roman" panose="02020603050405020304" pitchFamily="18" charset="0"/>
              </a:rPr>
              <a:t>Let’s use this as an evaluation example to see how to potentially evaluate the Body and Soul implementation.</a:t>
            </a:r>
            <a:endParaRPr lang="en-US"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21</a:t>
            </a:fld>
            <a:endParaRPr lang="en-US"/>
          </a:p>
        </p:txBody>
      </p:sp>
    </p:spTree>
    <p:extLst>
      <p:ext uri="{BB962C8B-B14F-4D97-AF65-F5344CB8AC3E}">
        <p14:creationId xmlns:p14="http://schemas.microsoft.com/office/powerpoint/2010/main" val="908878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a:t>*You</a:t>
            </a:r>
            <a:r>
              <a:rPr lang="en-US" b="1" i="1" u="none" baseline="0"/>
              <a:t> can change the example to one most relevant to the audience.</a:t>
            </a:r>
            <a:endParaRPr lang="en-US" b="1" i="1" u="none"/>
          </a:p>
          <a:p>
            <a:endParaRPr lang="en-US"/>
          </a:p>
        </p:txBody>
      </p:sp>
      <p:sp>
        <p:nvSpPr>
          <p:cNvPr id="4" name="Slide Number Placeholder 3"/>
          <p:cNvSpPr>
            <a:spLocks noGrp="1"/>
          </p:cNvSpPr>
          <p:nvPr>
            <p:ph type="sldNum" sz="quarter" idx="10"/>
          </p:nvPr>
        </p:nvSpPr>
        <p:spPr/>
        <p:txBody>
          <a:bodyPr/>
          <a:lstStyle/>
          <a:p>
            <a:fld id="{EB425539-E251-4053-9A4D-8F8D7FFF5CE1}" type="slidenum">
              <a:rPr lang="en-US" smtClean="0"/>
              <a:pPr/>
              <a:t>22</a:t>
            </a:fld>
            <a:endParaRPr lang="en-US" dirty="0"/>
          </a:p>
        </p:txBody>
      </p:sp>
    </p:spTree>
    <p:extLst>
      <p:ext uri="{BB962C8B-B14F-4D97-AF65-F5344CB8AC3E}">
        <p14:creationId xmlns:p14="http://schemas.microsoft.com/office/powerpoint/2010/main" val="3338995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endParaRPr lang="en-US" b="1" u="sng" baseline="0" dirty="0">
              <a:latin typeface="+mn-lt"/>
              <a:cs typeface="Times New Roman" panose="02020603050405020304" pitchFamily="18" charset="0"/>
            </a:endParaRPr>
          </a:p>
          <a:p>
            <a:r>
              <a:rPr lang="en-US" b="1" u="sng" baseline="0" dirty="0">
                <a:latin typeface="+mn-lt"/>
                <a:cs typeface="Times New Roman" panose="02020603050405020304" pitchFamily="18" charset="0"/>
              </a:rPr>
              <a:t>Ask the Audience:</a:t>
            </a:r>
          </a:p>
          <a:p>
            <a:endParaRPr lang="en-US" b="1" u="sng" baseline="0" dirty="0">
              <a:latin typeface="+mn-lt"/>
              <a:cs typeface="Times New Roman" panose="02020603050405020304" pitchFamily="18" charset="0"/>
            </a:endParaRPr>
          </a:p>
          <a:p>
            <a:pPr marL="171450" indent="-171450">
              <a:buFont typeface="Arial" panose="020B0604020202020204" pitchFamily="34" charset="0"/>
              <a:buChar char="•"/>
            </a:pPr>
            <a:r>
              <a:rPr lang="en-US" baseline="0" dirty="0">
                <a:latin typeface="+mn-lt"/>
                <a:cs typeface="Times New Roman" panose="02020603050405020304" pitchFamily="18" charset="0"/>
              </a:rPr>
              <a:t>How could we answer these questions?</a:t>
            </a:r>
          </a:p>
          <a:p>
            <a:pPr marL="171450" indent="-171450">
              <a:buFont typeface="Arial" panose="020B0604020202020204" pitchFamily="34" charset="0"/>
              <a:buChar char="•"/>
            </a:pPr>
            <a:r>
              <a:rPr lang="en-US" baseline="0" dirty="0">
                <a:latin typeface="+mn-lt"/>
                <a:cs typeface="Times New Roman" panose="02020603050405020304" pitchFamily="18" charset="0"/>
              </a:rPr>
              <a:t>A short term outcome may include adoption of policies and changes in knowledge, skills, and attitudes.</a:t>
            </a:r>
          </a:p>
          <a:p>
            <a:pPr marL="171450" indent="-171450">
              <a:buFont typeface="Arial" panose="020B0604020202020204" pitchFamily="34" charset="0"/>
              <a:buChar char="•"/>
            </a:pPr>
            <a:r>
              <a:rPr lang="en-US" baseline="0" dirty="0">
                <a:latin typeface="+mn-lt"/>
                <a:cs typeface="Times New Roman" panose="02020603050405020304" pitchFamily="18" charset="0"/>
              </a:rPr>
              <a:t>Long-term outcomes may be changes in eating behaviors and changes in health outcomes. </a:t>
            </a:r>
          </a:p>
          <a:p>
            <a:pPr marL="171450" indent="-171450">
              <a:buFont typeface="Arial" panose="020B0604020202020204" pitchFamily="34" charset="0"/>
              <a:buChar char="•"/>
            </a:pPr>
            <a:r>
              <a:rPr lang="en-US" baseline="0" dirty="0">
                <a:latin typeface="+mn-lt"/>
                <a:cs typeface="Times New Roman" panose="02020603050405020304" pitchFamily="18" charset="0"/>
              </a:rPr>
              <a:t>What options are out there, given limited vs. unlimited resources?</a:t>
            </a:r>
          </a:p>
          <a:p>
            <a:pPr marL="171450" indent="-171450">
              <a:buFont typeface="Arial" panose="020B0604020202020204" pitchFamily="34" charset="0"/>
              <a:buChar char="•"/>
            </a:pPr>
            <a:r>
              <a:rPr lang="en-US" baseline="0" dirty="0">
                <a:latin typeface="+mn-lt"/>
                <a:cs typeface="Times New Roman" panose="02020603050405020304" pitchFamily="18" charset="0"/>
              </a:rPr>
              <a:t>Let’s use these evaluation questions as examples in our next activity.</a:t>
            </a: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srgbClr val="000000"/>
                </a:solidFill>
              </a:rPr>
              <a:pPr/>
              <a:t>23</a:t>
            </a:fld>
            <a:endParaRPr lang="en-US" dirty="0">
              <a:solidFill>
                <a:srgbClr val="000000"/>
              </a:solidFill>
            </a:endParaRPr>
          </a:p>
        </p:txBody>
      </p:sp>
    </p:spTree>
    <p:extLst>
      <p:ext uri="{BB962C8B-B14F-4D97-AF65-F5344CB8AC3E}">
        <p14:creationId xmlns:p14="http://schemas.microsoft.com/office/powerpoint/2010/main" val="35122837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Flu-FIT/FOBT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1" u="sng" dirty="0"/>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Let’s walk through developing</a:t>
            </a:r>
            <a:r>
              <a:rPr lang="en-US" sz="1200" kern="1200" baseline="0" dirty="0">
                <a:solidFill>
                  <a:schemeClr val="tx1"/>
                </a:solidFill>
                <a:effectLst/>
                <a:latin typeface="+mn-lt"/>
                <a:ea typeface="+mn-ea"/>
                <a:cs typeface="+mn-cs"/>
              </a:rPr>
              <a:t> evaluation questions with a program example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mn-cs"/>
              </a:rPr>
              <a:t>This one is for the FLU-FIT/FOBT Program.</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the required core </a:t>
            </a:r>
            <a:r>
              <a:rPr lang="en-US" dirty="0" smtClean="0"/>
              <a:t>components</a:t>
            </a:r>
            <a:r>
              <a:rPr lang="en-US" baseline="0" dirty="0" smtClean="0"/>
              <a:t> </a:t>
            </a:r>
            <a:r>
              <a:rPr lang="en-US" dirty="0" smtClean="0"/>
              <a:t>of </a:t>
            </a:r>
            <a:r>
              <a:rPr lang="en-US" dirty="0"/>
              <a:t>this program.</a:t>
            </a:r>
          </a:p>
        </p:txBody>
      </p:sp>
      <p:sp>
        <p:nvSpPr>
          <p:cNvPr id="4" name="Slide Number Placeholder 3"/>
          <p:cNvSpPr>
            <a:spLocks noGrp="1"/>
          </p:cNvSpPr>
          <p:nvPr>
            <p:ph type="sldNum" sz="quarter" idx="10"/>
          </p:nvPr>
        </p:nvSpPr>
        <p:spPr/>
        <p:txBody>
          <a:bodyPr/>
          <a:lstStyle/>
          <a:p>
            <a:fld id="{EB425539-E251-4053-9A4D-8F8D7FFF5CE1}" type="slidenum">
              <a:rPr lang="en-US" smtClean="0"/>
              <a:pPr/>
              <a:t>24</a:t>
            </a:fld>
            <a:endParaRPr lang="en-US" dirty="0"/>
          </a:p>
        </p:txBody>
      </p:sp>
    </p:spTree>
    <p:extLst>
      <p:ext uri="{BB962C8B-B14F-4D97-AF65-F5344CB8AC3E}">
        <p14:creationId xmlns:p14="http://schemas.microsoft.com/office/powerpoint/2010/main" val="3752082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Flu-FIT/FOBT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dirty="0"/>
          </a:p>
          <a:p>
            <a:r>
              <a:rPr lang="en-US" dirty="0"/>
              <a:t>Here’s also the logic model</a:t>
            </a:r>
          </a:p>
        </p:txBody>
      </p:sp>
      <p:sp>
        <p:nvSpPr>
          <p:cNvPr id="4" name="Slide Number Placeholder 3"/>
          <p:cNvSpPr>
            <a:spLocks noGrp="1"/>
          </p:cNvSpPr>
          <p:nvPr>
            <p:ph type="sldNum" sz="quarter" idx="10"/>
          </p:nvPr>
        </p:nvSpPr>
        <p:spPr/>
        <p:txBody>
          <a:bodyPr/>
          <a:lstStyle/>
          <a:p>
            <a:fld id="{EB425539-E251-4053-9A4D-8F8D7FFF5CE1}" type="slidenum">
              <a:rPr lang="en-US" smtClean="0"/>
              <a:pPr/>
              <a:t>25</a:t>
            </a:fld>
            <a:endParaRPr lang="en-US" dirty="0"/>
          </a:p>
        </p:txBody>
      </p:sp>
    </p:spTree>
    <p:extLst>
      <p:ext uri="{BB962C8B-B14F-4D97-AF65-F5344CB8AC3E}">
        <p14:creationId xmlns:p14="http://schemas.microsoft.com/office/powerpoint/2010/main" val="3132063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Flu-FIT/FOBT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b="1" u="sng" baseline="0" dirty="0">
              <a:latin typeface="+mn-lt"/>
              <a:cs typeface="Times New Roman" panose="02020603050405020304" pitchFamily="18" charset="0"/>
            </a:endParaRPr>
          </a:p>
          <a:p>
            <a:r>
              <a:rPr lang="en-US" b="1" u="sng" baseline="0" dirty="0">
                <a:latin typeface="+mn-lt"/>
                <a:cs typeface="Times New Roman" panose="02020603050405020304" pitchFamily="18" charset="0"/>
              </a:rPr>
              <a:t>Ask the Audience:</a:t>
            </a:r>
          </a:p>
          <a:p>
            <a:endParaRPr lang="en-US" b="1" u="sng" baseline="0" dirty="0">
              <a:latin typeface="+mn-lt"/>
              <a:cs typeface="Times New Roman" panose="02020603050405020304" pitchFamily="18" charset="0"/>
            </a:endParaRPr>
          </a:p>
          <a:p>
            <a:pPr marL="171450" indent="-171450">
              <a:buFont typeface="Arial" panose="020B0604020202020204" pitchFamily="34" charset="0"/>
              <a:buChar char="•"/>
            </a:pPr>
            <a:r>
              <a:rPr lang="en-US" baseline="0" dirty="0">
                <a:latin typeface="+mn-lt"/>
                <a:cs typeface="Times New Roman" panose="02020603050405020304" pitchFamily="18" charset="0"/>
              </a:rPr>
              <a:t>How could we answer these questions?</a:t>
            </a:r>
          </a:p>
          <a:p>
            <a:pPr marL="171450" indent="-171450">
              <a:buFont typeface="Arial" panose="020B0604020202020204" pitchFamily="34" charset="0"/>
              <a:buChar char="•"/>
            </a:pPr>
            <a:r>
              <a:rPr lang="en-US" baseline="0" dirty="0">
                <a:latin typeface="+mn-lt"/>
                <a:cs typeface="Times New Roman" panose="02020603050405020304" pitchFamily="18" charset="0"/>
              </a:rPr>
              <a:t>A short term outcome may include adoption of policies and changes in knowledge, skills, and attitudes.</a:t>
            </a:r>
          </a:p>
          <a:p>
            <a:pPr marL="171450" indent="-171450">
              <a:buFont typeface="Arial" panose="020B0604020202020204" pitchFamily="34" charset="0"/>
              <a:buChar char="•"/>
            </a:pPr>
            <a:r>
              <a:rPr lang="en-US" baseline="0" dirty="0">
                <a:latin typeface="+mn-lt"/>
                <a:cs typeface="Times New Roman" panose="02020603050405020304" pitchFamily="18" charset="0"/>
              </a:rPr>
              <a:t>Long-term outcomes may be changes in screening rates and changes in health outcomes. </a:t>
            </a:r>
          </a:p>
          <a:p>
            <a:pPr marL="171450" indent="-171450">
              <a:buFont typeface="Arial" panose="020B0604020202020204" pitchFamily="34" charset="0"/>
              <a:buChar char="•"/>
            </a:pPr>
            <a:r>
              <a:rPr lang="en-US" baseline="0" dirty="0">
                <a:latin typeface="+mn-lt"/>
                <a:cs typeface="Times New Roman" panose="02020603050405020304" pitchFamily="18" charset="0"/>
              </a:rPr>
              <a:t>What options are out there, given limited vs. unlimited resources?</a:t>
            </a:r>
          </a:p>
          <a:p>
            <a:pPr marL="171450" indent="-171450">
              <a:buFont typeface="Arial" panose="020B0604020202020204" pitchFamily="34" charset="0"/>
              <a:buChar char="•"/>
            </a:pPr>
            <a:r>
              <a:rPr lang="en-US" baseline="0" dirty="0">
                <a:latin typeface="+mn-lt"/>
                <a:cs typeface="Times New Roman" panose="02020603050405020304" pitchFamily="18" charset="0"/>
              </a:rPr>
              <a:t>Let’s use these evaluation questions as examples in our next activity.</a:t>
            </a: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srgbClr val="000000"/>
                </a:solidFill>
              </a:rPr>
              <a:pPr/>
              <a:t>26</a:t>
            </a:fld>
            <a:endParaRPr lang="en-US" dirty="0">
              <a:solidFill>
                <a:srgbClr val="000000"/>
              </a:solidFill>
            </a:endParaRPr>
          </a:p>
        </p:txBody>
      </p:sp>
    </p:spTree>
    <p:extLst>
      <p:ext uri="{BB962C8B-B14F-4D97-AF65-F5344CB8AC3E}">
        <p14:creationId xmlns:p14="http://schemas.microsoft.com/office/powerpoint/2010/main" val="3442193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u="sng" baseline="0" dirty="0">
                <a:latin typeface="+mn-lt"/>
                <a:cs typeface="Times New Roman" panose="02020603050405020304" pitchFamily="18" charset="0"/>
              </a:rPr>
              <a:t>Talking Points:</a:t>
            </a:r>
          </a:p>
          <a:p>
            <a:pPr marL="0" lvl="1">
              <a:spcBef>
                <a:spcPts val="0"/>
              </a:spcBef>
            </a:pPr>
            <a:endParaRPr lang="en-US" sz="1100" dirty="0">
              <a:latin typeface="+mn-lt"/>
            </a:endParaRPr>
          </a:p>
          <a:p>
            <a:pPr marL="171450" lvl="1" indent="-171450">
              <a:spcBef>
                <a:spcPts val="0"/>
              </a:spcBef>
              <a:buFont typeface="Arial" panose="020B0604020202020204" pitchFamily="34" charset="0"/>
              <a:buChar char="•"/>
            </a:pPr>
            <a:r>
              <a:rPr lang="en-US" sz="1100" dirty="0">
                <a:latin typeface="+mn-lt"/>
              </a:rPr>
              <a:t>True</a:t>
            </a:r>
            <a:r>
              <a:rPr lang="en-US" sz="1100" baseline="0" dirty="0">
                <a:latin typeface="+mn-lt"/>
              </a:rPr>
              <a:t> experimental designs such as Randomized Controlled Trials </a:t>
            </a:r>
            <a:r>
              <a:rPr lang="en-US" sz="1100" dirty="0">
                <a:latin typeface="+mn-lt"/>
              </a:rPr>
              <a:t>typically</a:t>
            </a:r>
            <a:r>
              <a:rPr lang="en-US" sz="1100" baseline="0" dirty="0">
                <a:latin typeface="+mn-lt"/>
              </a:rPr>
              <a:t> are not practical to use in public health practice. </a:t>
            </a:r>
          </a:p>
          <a:p>
            <a:pPr marL="171450" lvl="1" indent="-171450">
              <a:spcBef>
                <a:spcPts val="0"/>
              </a:spcBef>
              <a:buFont typeface="Arial" panose="020B0604020202020204" pitchFamily="34" charset="0"/>
              <a:buChar char="•"/>
            </a:pPr>
            <a:r>
              <a:rPr lang="en-US" sz="1100" baseline="0" dirty="0">
                <a:latin typeface="+mn-lt"/>
              </a:rPr>
              <a:t>In practice we are more likely to do a pre-test and post-test design, which is the first example listed here. However, this design has some limitations, including: delineating whether the improvements in intended outcomes may be due to something other than your strategy.</a:t>
            </a:r>
          </a:p>
          <a:p>
            <a:pPr marL="171450" lvl="1" indent="-171450">
              <a:spcBef>
                <a:spcPts val="0"/>
              </a:spcBef>
              <a:buFont typeface="Arial" panose="020B0604020202020204" pitchFamily="34" charset="0"/>
              <a:buChar char="•"/>
            </a:pPr>
            <a:r>
              <a:rPr lang="en-US" sz="1100" baseline="0" dirty="0">
                <a:latin typeface="+mn-lt"/>
              </a:rPr>
              <a:t>We can strengthen the pre/test, post-test design by creating a non-randomized control group. For example, we might select worksites </a:t>
            </a:r>
            <a:r>
              <a:rPr lang="en-US" sz="1100" dirty="0">
                <a:latin typeface="+mn-lt"/>
              </a:rPr>
              <a:t>that are similar and</a:t>
            </a:r>
            <a:r>
              <a:rPr lang="en-US" sz="1100" baseline="0" dirty="0">
                <a:latin typeface="+mn-lt"/>
              </a:rPr>
              <a:t> then i</a:t>
            </a:r>
            <a:r>
              <a:rPr lang="en-US" sz="1100" dirty="0">
                <a:latin typeface="+mn-lt"/>
              </a:rPr>
              <a:t>mplement the strategy in only one worksite</a:t>
            </a:r>
            <a:r>
              <a:rPr lang="en-US" sz="1100" baseline="0" dirty="0">
                <a:latin typeface="+mn-lt"/>
              </a:rPr>
              <a:t> to help determine the effects of the strategy.</a:t>
            </a:r>
            <a:endParaRPr lang="en-US" sz="1100" dirty="0">
              <a:latin typeface="+mn-lt"/>
            </a:endParaRPr>
          </a:p>
          <a:p>
            <a:pPr marL="0">
              <a:spcBef>
                <a:spcPts val="0"/>
              </a:spcBef>
            </a:pPr>
            <a:endParaRPr lang="en-US" dirty="0">
              <a:latin typeface="+mn-lt"/>
            </a:endParaRPr>
          </a:p>
        </p:txBody>
      </p:sp>
      <p:sp>
        <p:nvSpPr>
          <p:cNvPr id="4" name="Slide Number Placeholder 3"/>
          <p:cNvSpPr>
            <a:spLocks noGrp="1"/>
          </p:cNvSpPr>
          <p:nvPr>
            <p:ph type="sldNum" sz="quarter" idx="10"/>
          </p:nvPr>
        </p:nvSpPr>
        <p:spPr/>
        <p:txBody>
          <a:bodyPr/>
          <a:lstStyle/>
          <a:p>
            <a:fld id="{EFFD4E3D-A7E4-477C-8A18-AB6F6BDE1119}" type="slidenum">
              <a:rPr lang="en-US" smtClean="0"/>
              <a:t>27</a:t>
            </a:fld>
            <a:endParaRPr lang="en-US" dirty="0"/>
          </a:p>
        </p:txBody>
      </p:sp>
    </p:spTree>
    <p:extLst>
      <p:ext uri="{BB962C8B-B14F-4D97-AF65-F5344CB8AC3E}">
        <p14:creationId xmlns:p14="http://schemas.microsoft.com/office/powerpoint/2010/main" val="30398795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5"/>
          <p:cNvSpPr>
            <a:spLocks noGrp="1" noChangeArrowheads="1"/>
          </p:cNvSpPr>
          <p:nvPr>
            <p:ph type="sldNum" sz="quarter" idx="5"/>
          </p:nvPr>
        </p:nvSpPr>
        <p:spPr>
          <a:noFill/>
        </p:spPr>
        <p:txBody>
          <a:bodyPr/>
          <a:lstStyle/>
          <a:p>
            <a:fld id="{84E7EB5D-BDC7-4922-A423-F28D89A05930}" type="slidenum">
              <a:rPr lang="en-US" smtClean="0">
                <a:solidFill>
                  <a:srgbClr val="C0504D"/>
                </a:solidFill>
                <a:latin typeface="Times New Roman" pitchFamily="28" charset="0"/>
                <a:ea typeface="ＭＳ Ｐゴシック" pitchFamily="28" charset="-128"/>
              </a:rPr>
              <a:pPr/>
              <a:t>28</a:t>
            </a:fld>
            <a:endParaRPr lang="en-US" dirty="0">
              <a:solidFill>
                <a:srgbClr val="C0504D"/>
              </a:solidFill>
              <a:latin typeface="Times New Roman" pitchFamily="28" charset="0"/>
              <a:ea typeface="ＭＳ Ｐゴシック" pitchFamily="28" charset="-128"/>
            </a:endParaRPr>
          </a:p>
        </p:txBody>
      </p:sp>
      <p:sp>
        <p:nvSpPr>
          <p:cNvPr id="82947" name="Rectangle 2"/>
          <p:cNvSpPr>
            <a:spLocks noGrp="1" noRot="1" noChangeAspect="1" noChangeArrowheads="1" noTextEdit="1"/>
          </p:cNvSpPr>
          <p:nvPr>
            <p:ph type="sldImg"/>
          </p:nvPr>
        </p:nvSpPr>
        <p:spPr>
          <a:xfrm>
            <a:off x="1181100" y="696913"/>
            <a:ext cx="4648200" cy="3486150"/>
          </a:xfrm>
          <a:ln/>
        </p:spPr>
      </p:sp>
      <p:sp>
        <p:nvSpPr>
          <p:cNvPr id="82948" name="Rectangle 3"/>
          <p:cNvSpPr>
            <a:spLocks noGrp="1" noChangeArrowheads="1"/>
          </p:cNvSpPr>
          <p:nvPr>
            <p:ph type="body" idx="1"/>
          </p:nvPr>
        </p:nvSpPr>
        <p:spPr>
          <a:noFill/>
          <a:ln/>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i="1" u="none" baseline="0" dirty="0">
                <a:latin typeface="+mn-lt"/>
                <a:cs typeface="Times New Roman" panose="02020603050405020304" pitchFamily="18" charset="0"/>
              </a:rPr>
              <a:t>*Optional</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b="1" u="sng" baseline="0" dirty="0">
              <a:latin typeface="+mn-lt"/>
              <a:cs typeface="Times New Roman" panose="02020603050405020304"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u="sng" baseline="0" dirty="0">
                <a:latin typeface="+mn-lt"/>
                <a:cs typeface="Times New Roman" panose="02020603050405020304" pitchFamily="18" charset="0"/>
              </a:rPr>
              <a:t>Talking Points:</a:t>
            </a:r>
          </a:p>
          <a:p>
            <a:endParaRPr lang="en-US" sz="1100" dirty="0">
              <a:latin typeface="+mn-lt"/>
              <a:ea typeface="ＭＳ Ｐゴシック" pitchFamily="28" charset="-128"/>
            </a:endParaRPr>
          </a:p>
          <a:p>
            <a:pPr marL="171450" indent="-171450">
              <a:buFont typeface="Arial" panose="020B0604020202020204" pitchFamily="34" charset="0"/>
              <a:buChar char="•"/>
            </a:pPr>
            <a:r>
              <a:rPr lang="en-US" sz="1100" dirty="0">
                <a:latin typeface="+mn-lt"/>
                <a:ea typeface="ＭＳ Ｐゴシック" pitchFamily="28" charset="-128"/>
              </a:rPr>
              <a:t>An important</a:t>
            </a:r>
            <a:r>
              <a:rPr lang="en-US" sz="1100" baseline="0" dirty="0">
                <a:latin typeface="+mn-lt"/>
                <a:ea typeface="ＭＳ Ｐゴシック" pitchFamily="28" charset="-128"/>
              </a:rPr>
              <a:t> point to emphasize is </a:t>
            </a:r>
            <a:r>
              <a:rPr lang="en-US" sz="1100" dirty="0">
                <a:latin typeface="+mn-lt"/>
                <a:ea typeface="ＭＳ Ｐゴシック" pitchFamily="28" charset="-128"/>
              </a:rPr>
              <a:t>that the primary purpose of program evaluation is to improve the program</a:t>
            </a:r>
            <a:r>
              <a:rPr lang="en-US" sz="1100" baseline="0" dirty="0">
                <a:latin typeface="+mn-lt"/>
                <a:ea typeface="ＭＳ Ｐゴシック" pitchFamily="28" charset="-128"/>
              </a:rPr>
              <a:t> or strategy, not to prove that it works. </a:t>
            </a:r>
            <a:r>
              <a:rPr lang="en-US" sz="1100" dirty="0">
                <a:latin typeface="+mn-lt"/>
                <a:ea typeface="ＭＳ Ｐゴシック" pitchFamily="28" charset="-128"/>
              </a:rPr>
              <a:t> In</a:t>
            </a:r>
            <a:r>
              <a:rPr lang="en-US" sz="1100" baseline="0" dirty="0">
                <a:latin typeface="+mn-lt"/>
                <a:ea typeface="ＭＳ Ｐゴシック" pitchFamily="28" charset="-128"/>
              </a:rPr>
              <a:t> other words, e</a:t>
            </a:r>
            <a:r>
              <a:rPr lang="en-US" sz="1100" dirty="0">
                <a:latin typeface="+mn-lt"/>
                <a:ea typeface="ＭＳ Ｐゴシック" pitchFamily="28" charset="-128"/>
              </a:rPr>
              <a:t>valuation and research are</a:t>
            </a:r>
            <a:r>
              <a:rPr lang="en-US" sz="1100" baseline="0" dirty="0">
                <a:latin typeface="+mn-lt"/>
                <a:ea typeface="ＭＳ Ｐゴシック" pitchFamily="28" charset="-128"/>
              </a:rPr>
              <a:t> done for different reasons and take different approaches. </a:t>
            </a:r>
          </a:p>
          <a:p>
            <a:pPr marL="171450" indent="-171450">
              <a:buFont typeface="Arial" panose="020B0604020202020204" pitchFamily="34" charset="0"/>
              <a:buChar char="•"/>
            </a:pPr>
            <a:r>
              <a:rPr lang="en-US" sz="1100" baseline="0" dirty="0">
                <a:latin typeface="+mn-lt"/>
                <a:ea typeface="ＭＳ Ｐゴシック" pitchFamily="28" charset="-128"/>
              </a:rPr>
              <a:t>Evaluation needs to be responsive to stakeholders and therefore needs to be flexible in design. Evaluation also needs to be pragmatic and efficient. As mentioned at the start of the presentation, the majority of your resources need to go to improving the health of your populations. You may only have a small portion of your budget to allot to evaluation. Therefore, you need to be as efficient as possible in designing your evaluation. </a:t>
            </a:r>
          </a:p>
          <a:p>
            <a:pPr marL="171450" indent="-171450">
              <a:buFont typeface="Arial" panose="020B0604020202020204" pitchFamily="34" charset="0"/>
              <a:buChar char="•"/>
            </a:pPr>
            <a:r>
              <a:rPr lang="en-US" sz="1100" baseline="0" dirty="0">
                <a:latin typeface="+mn-lt"/>
                <a:ea typeface="ＭＳ Ｐゴシック" pitchFamily="28" charset="-128"/>
              </a:rPr>
              <a:t>Research, on the other hand, is focused on advancing scientific knowledge. If you approach academic researchers to help you with your program strategy, keep in mind that the researcher may need to adhere to a tightly controlled study design or specific timeframe.  They will likely be interested in a larger, robust evaluation, requiring additional resources. </a:t>
            </a:r>
            <a:endParaRPr lang="en-US" sz="1100" dirty="0">
              <a:latin typeface="+mn-lt"/>
              <a:ea typeface="ＭＳ Ｐゴシック" pitchFamily="28" charset="-128"/>
            </a:endParaRPr>
          </a:p>
        </p:txBody>
      </p:sp>
    </p:spTree>
    <p:extLst>
      <p:ext uri="{BB962C8B-B14F-4D97-AF65-F5344CB8AC3E}">
        <p14:creationId xmlns:p14="http://schemas.microsoft.com/office/powerpoint/2010/main" val="2115748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u="sng" kern="1200" dirty="0">
                <a:solidFill>
                  <a:schemeClr val="tx1"/>
                </a:solidFill>
                <a:latin typeface="Arial" charset="0"/>
                <a:ea typeface="+mn-ea"/>
                <a:cs typeface="+mn-cs"/>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mn-lt"/>
              </a:rPr>
              <a:t>There are 3 steps to gathering credible</a:t>
            </a:r>
            <a:r>
              <a:rPr lang="en-US" baseline="0" dirty="0">
                <a:latin typeface="+mn-lt"/>
              </a:rPr>
              <a:t> evidence. These are not separate steps; instead they are highly inter-related.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latin typeface="+mn-lt"/>
              </a:rPr>
              <a:t>First,</a:t>
            </a:r>
            <a:r>
              <a:rPr lang="en-US" baseline="0" dirty="0">
                <a:latin typeface="+mn-lt"/>
              </a:rPr>
              <a:t> start with your evaluation questions.  Then, identify the measurable indicator that you will use to answer these questions. Once you identify the measurable indicator, then identify the most appropriate methods and instruments for collecting the data required to measure the specific indicator.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latin typeface="+mn-lt"/>
            </a:endParaRPr>
          </a:p>
          <a:p>
            <a:pPr marL="171450" indent="-171450">
              <a:buFont typeface="Arial" panose="020B0604020202020204" pitchFamily="34" charset="0"/>
              <a:buChar char="•"/>
            </a:pPr>
            <a:r>
              <a:rPr lang="en-US" sz="1200" kern="1200" dirty="0">
                <a:solidFill>
                  <a:schemeClr val="tx1"/>
                </a:solidFill>
                <a:latin typeface="Arial" charset="0"/>
                <a:ea typeface="+mn-ea"/>
                <a:cs typeface="+mn-cs"/>
              </a:rPr>
              <a:t>Evaluation questions should drive what is</a:t>
            </a:r>
            <a:r>
              <a:rPr lang="en-US" sz="1200" kern="1200" baseline="0" dirty="0">
                <a:solidFill>
                  <a:schemeClr val="tx1"/>
                </a:solidFill>
                <a:latin typeface="Arial" charset="0"/>
                <a:ea typeface="+mn-ea"/>
                <a:cs typeface="+mn-cs"/>
              </a:rPr>
              <a:t> measured.</a:t>
            </a:r>
          </a:p>
          <a:p>
            <a:pPr marL="171450" indent="-171450">
              <a:buFont typeface="Arial" panose="020B0604020202020204" pitchFamily="34" charset="0"/>
              <a:buChar char="•"/>
            </a:pPr>
            <a:endParaRPr lang="en-US" sz="1200" kern="1200" baseline="0" dirty="0">
              <a:solidFill>
                <a:schemeClr val="tx1"/>
              </a:solidFill>
              <a:latin typeface="Arial" charset="0"/>
              <a:ea typeface="+mn-ea"/>
              <a:cs typeface="+mn-cs"/>
            </a:endParaRPr>
          </a:p>
          <a:p>
            <a:pPr marL="171450" indent="-171450">
              <a:buFont typeface="Arial" panose="020B0604020202020204" pitchFamily="34" charset="0"/>
              <a:buChar char="•"/>
            </a:pPr>
            <a:r>
              <a:rPr lang="en-US" sz="1200" kern="1200" baseline="0" dirty="0">
                <a:solidFill>
                  <a:schemeClr val="tx1"/>
                </a:solidFill>
                <a:latin typeface="Arial" charset="0"/>
                <a:ea typeface="+mn-ea"/>
                <a:cs typeface="+mn-cs"/>
              </a:rPr>
              <a:t>It can be tempting to measure what we know would be easy information to gather. But the main objectives and evaluation questions should determine the indicators of success and methods. The existing data and data collection tools should not be what drives the evaluation.</a:t>
            </a:r>
            <a:endParaRPr lang="en-US" sz="1200" kern="1200" dirty="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latin typeface="+mn-lt"/>
            </a:endParaRPr>
          </a:p>
        </p:txBody>
      </p:sp>
      <p:sp>
        <p:nvSpPr>
          <p:cNvPr id="4" name="Slide Number Placeholder 3"/>
          <p:cNvSpPr>
            <a:spLocks noGrp="1"/>
          </p:cNvSpPr>
          <p:nvPr>
            <p:ph type="sldNum" sz="quarter" idx="10"/>
          </p:nvPr>
        </p:nvSpPr>
        <p:spPr/>
        <p:txBody>
          <a:bodyPr/>
          <a:lstStyle/>
          <a:p>
            <a:fld id="{EFFD4E3D-A7E4-477C-8A18-AB6F6BDE1119}" type="slidenum">
              <a:rPr lang="en-US" smtClean="0"/>
              <a:t>29</a:t>
            </a:fld>
            <a:endParaRPr lang="en-US"/>
          </a:p>
        </p:txBody>
      </p:sp>
    </p:spTree>
    <p:extLst>
      <p:ext uri="{BB962C8B-B14F-4D97-AF65-F5344CB8AC3E}">
        <p14:creationId xmlns:p14="http://schemas.microsoft.com/office/powerpoint/2010/main" val="2667977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b="0" u="none" dirty="0">
                <a:latin typeface="+mn-lt"/>
                <a:cs typeface="Times New Roman" panose="02020603050405020304" pitchFamily="18" charset="0"/>
              </a:rPr>
              <a:t>The Session</a:t>
            </a:r>
            <a:r>
              <a:rPr lang="en-US" b="0" u="none" baseline="0" dirty="0">
                <a:latin typeface="+mn-lt"/>
                <a:cs typeface="Times New Roman" panose="02020603050405020304" pitchFamily="18" charset="0"/>
              </a:rPr>
              <a:t> Objectives</a:t>
            </a:r>
            <a:r>
              <a:rPr lang="en-US" b="0" u="none" dirty="0">
                <a:latin typeface="+mn-lt"/>
                <a:cs typeface="Times New Roman" panose="02020603050405020304" pitchFamily="18" charset="0"/>
              </a:rPr>
              <a:t> are</a:t>
            </a:r>
            <a:r>
              <a:rPr lang="en-US" b="0" u="none" baseline="0" dirty="0">
                <a:latin typeface="+mn-lt"/>
                <a:cs typeface="Times New Roman" panose="02020603050405020304" pitchFamily="18" charset="0"/>
              </a:rPr>
              <a:t>:</a:t>
            </a:r>
          </a:p>
          <a:p>
            <a:pPr marL="628650" lvl="1" indent="-171450">
              <a:buFont typeface="Arial" panose="020B0604020202020204" pitchFamily="34" charset="0"/>
              <a:buChar char="•"/>
            </a:pPr>
            <a:r>
              <a:rPr lang="en-US" b="0" u="none" baseline="0" dirty="0">
                <a:latin typeface="+mn-lt"/>
                <a:cs typeface="Times New Roman" panose="02020603050405020304" pitchFamily="18" charset="0"/>
              </a:rPr>
              <a:t>Define different types of evaluation. We will also discuss the purposes of each and some examples of how they may be useful.</a:t>
            </a:r>
          </a:p>
          <a:p>
            <a:pPr marL="628650" lvl="1" indent="-171450">
              <a:buFont typeface="Arial" panose="020B0604020202020204" pitchFamily="34" charset="0"/>
              <a:buChar char="•"/>
            </a:pPr>
            <a:r>
              <a:rPr lang="en-US" b="0" u="none" baseline="0" dirty="0">
                <a:latin typeface="+mn-lt"/>
                <a:cs typeface="Times New Roman" panose="02020603050405020304" pitchFamily="18" charset="0"/>
              </a:rPr>
              <a:t>Explain the difference between process evaluation and outcome evaluation questions.</a:t>
            </a:r>
          </a:p>
          <a:p>
            <a:pPr marL="628650" lvl="1" indent="-171450">
              <a:buFont typeface="Arial" panose="020B0604020202020204" pitchFamily="34" charset="0"/>
              <a:buChar char="•"/>
            </a:pPr>
            <a:r>
              <a:rPr lang="en-US" b="0" u="none" baseline="0" dirty="0">
                <a:latin typeface="+mn-lt"/>
                <a:cs typeface="Times New Roman" panose="02020603050405020304" pitchFamily="18" charset="0"/>
              </a:rPr>
              <a:t>Identify measurable outcomes that are linked to each program objective. If you have developed strong SMART objectives, that will help you to think about specific outcomes to measure and how to measure them.</a:t>
            </a:r>
          </a:p>
          <a:p>
            <a:pPr marL="628650" lvl="1" indent="-171450">
              <a:buFont typeface="Arial" panose="020B0604020202020204" pitchFamily="34" charset="0"/>
              <a:buChar char="•"/>
            </a:pPr>
            <a:r>
              <a:rPr lang="en-US" b="0" u="none" baseline="0" dirty="0">
                <a:latin typeface="+mn-lt"/>
                <a:cs typeface="Times New Roman" panose="02020603050405020304" pitchFamily="18" charset="0"/>
              </a:rPr>
              <a:t>Use methods that match program objectives and activities. The ways you decide to measure outcomes should match the objectives and activities, but also the infrastructure and capacity of your organization. </a:t>
            </a:r>
          </a:p>
          <a:p>
            <a:pPr>
              <a:spcBef>
                <a:spcPts val="600"/>
              </a:spcBef>
            </a:pPr>
            <a:endParaRPr lang="en-US" b="1" u="sng" baseline="0" dirty="0">
              <a:latin typeface="+mn-lt"/>
              <a:cs typeface="Times New Roman" panose="02020603050405020304" pitchFamily="18" charset="0"/>
            </a:endParaRPr>
          </a:p>
          <a:p>
            <a:pPr>
              <a:spcBef>
                <a:spcPts val="600"/>
              </a:spcBef>
            </a:pPr>
            <a:r>
              <a:rPr lang="en-US" b="1" u="sng" baseline="0" dirty="0">
                <a:latin typeface="+mn-lt"/>
                <a:cs typeface="Times New Roman" panose="02020603050405020304" pitchFamily="18" charset="0"/>
              </a:rPr>
              <a:t>Ask the Audience:</a:t>
            </a:r>
          </a:p>
          <a:p>
            <a:r>
              <a:rPr lang="en-US" baseline="0" dirty="0">
                <a:latin typeface="+mn-lt"/>
                <a:cs typeface="Times New Roman" panose="02020603050405020304" pitchFamily="18" charset="0"/>
              </a:rPr>
              <a:t>Just a quick poll of hands:</a:t>
            </a:r>
          </a:p>
          <a:p>
            <a:pPr marL="171450" indent="-171450">
              <a:buFont typeface="Arial" panose="020B0604020202020204" pitchFamily="34" charset="0"/>
              <a:buChar char="•"/>
            </a:pPr>
            <a:r>
              <a:rPr lang="en-US" baseline="0" dirty="0">
                <a:latin typeface="+mn-lt"/>
                <a:cs typeface="Times New Roman" panose="02020603050405020304" pitchFamily="18" charset="0"/>
              </a:rPr>
              <a:t>Who has been involved with process evaluations?</a:t>
            </a:r>
          </a:p>
          <a:p>
            <a:pPr marL="171450" indent="-171450">
              <a:buFont typeface="Arial" panose="020B0604020202020204" pitchFamily="34" charset="0"/>
              <a:buChar char="•"/>
            </a:pPr>
            <a:r>
              <a:rPr lang="en-US" baseline="0" dirty="0">
                <a:latin typeface="+mn-lt"/>
                <a:cs typeface="Times New Roman" panose="02020603050405020304" pitchFamily="18" charset="0"/>
              </a:rPr>
              <a:t>Who has been involved with outcome evaluations?</a:t>
            </a:r>
          </a:p>
          <a:p>
            <a:pPr marL="0" indent="0">
              <a:spcBef>
                <a:spcPts val="600"/>
              </a:spcBef>
              <a:buFont typeface="Arial" panose="020B0604020202020204" pitchFamily="34" charset="0"/>
              <a:buNone/>
            </a:pPr>
            <a:r>
              <a:rPr lang="en-US" b="0" u="none" baseline="0" dirty="0">
                <a:latin typeface="+mn-lt"/>
                <a:cs typeface="Times New Roman" panose="02020603050405020304" pitchFamily="18" charset="0"/>
                <a:sym typeface="Wingdings" panose="05000000000000000000" pitchFamily="2" charset="2"/>
              </a:rPr>
              <a:t> </a:t>
            </a:r>
            <a:r>
              <a:rPr lang="en-US" b="0" u="none" baseline="0" dirty="0">
                <a:latin typeface="+mn-lt"/>
                <a:cs typeface="Times New Roman" panose="02020603050405020304" pitchFamily="18" charset="0"/>
              </a:rPr>
              <a:t>We will come back to you throughout this training with more questions about your experiences. We would like to hear examples from your work.</a:t>
            </a:r>
            <a:endParaRPr lang="en-US" baseline="0"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4464114B-472E-4FF4-B7BF-4508BA66E468}" type="slidenum">
              <a:rPr lang="en-US" smtClean="0">
                <a:solidFill>
                  <a:srgbClr val="000000"/>
                </a:solidFill>
              </a:rPr>
              <a:pPr>
                <a:defRPr/>
              </a:pPr>
              <a:t>3</a:t>
            </a:fld>
            <a:endParaRPr lang="en-US" dirty="0">
              <a:solidFill>
                <a:srgbClr val="000000"/>
              </a:solidFill>
            </a:endParaRPr>
          </a:p>
        </p:txBody>
      </p:sp>
    </p:spTree>
    <p:extLst>
      <p:ext uri="{BB962C8B-B14F-4D97-AF65-F5344CB8AC3E}">
        <p14:creationId xmlns:p14="http://schemas.microsoft.com/office/powerpoint/2010/main" val="21109154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i="1" u="none" baseline="0" dirty="0">
                <a:latin typeface="+mn-lt"/>
                <a:cs typeface="Times New Roman" panose="02020603050405020304" pitchFamily="18" charset="0"/>
              </a:rPr>
              <a:t>*Optional</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b="1" u="sng" baseline="0" dirty="0">
              <a:latin typeface="+mn-lt"/>
              <a:cs typeface="Times New Roman" panose="02020603050405020304"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u="sng" baseline="0" dirty="0">
                <a:latin typeface="+mn-lt"/>
                <a:cs typeface="Times New Roman" panose="02020603050405020304" pitchFamily="18" charset="0"/>
              </a:rPr>
              <a:t>Talking Points:</a:t>
            </a:r>
          </a:p>
          <a:p>
            <a:endParaRPr lang="en-US" dirty="0">
              <a:latin typeface="+mn-lt"/>
            </a:endParaRPr>
          </a:p>
          <a:p>
            <a:r>
              <a:rPr lang="en-US" dirty="0">
                <a:latin typeface="+mn-lt"/>
              </a:rPr>
              <a:t>In</a:t>
            </a:r>
            <a:r>
              <a:rPr lang="en-US" baseline="0" dirty="0">
                <a:latin typeface="+mn-lt"/>
              </a:rPr>
              <a:t> addition to thinking about indicators, also think about how you will measure those indicators in a way that generates credible data or evidence. To ensure that your data is credible, you need to select measures that are both valid and reliable. Let’s take a moment to explain each. </a:t>
            </a:r>
            <a:endParaRPr lang="en-US" dirty="0">
              <a:latin typeface="+mn-lt"/>
            </a:endParaRPr>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30</a:t>
            </a:fld>
            <a:endParaRPr lang="en-US"/>
          </a:p>
        </p:txBody>
      </p:sp>
    </p:spTree>
    <p:extLst>
      <p:ext uri="{BB962C8B-B14F-4D97-AF65-F5344CB8AC3E}">
        <p14:creationId xmlns:p14="http://schemas.microsoft.com/office/powerpoint/2010/main" val="197491242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5"/>
          <p:cNvSpPr>
            <a:spLocks noGrp="1" noChangeArrowheads="1"/>
          </p:cNvSpPr>
          <p:nvPr>
            <p:ph type="sldNum" sz="quarter" idx="5"/>
          </p:nvPr>
        </p:nvSpPr>
        <p:spPr>
          <a:noFill/>
        </p:spPr>
        <p:txBody>
          <a:bodyPr/>
          <a:lstStyle/>
          <a:p>
            <a:fld id="{4F78A27B-98F4-4B20-9558-99E863A0D1B8}" type="slidenum">
              <a:rPr lang="en-US" smtClean="0">
                <a:latin typeface="Times New Roman" pitchFamily="28" charset="0"/>
                <a:ea typeface="ＭＳ Ｐゴシック" pitchFamily="28" charset="-128"/>
              </a:rPr>
              <a:pPr/>
              <a:t>31</a:t>
            </a:fld>
            <a:endParaRPr lang="en-US">
              <a:latin typeface="Times New Roman" pitchFamily="28" charset="0"/>
              <a:ea typeface="ＭＳ Ｐゴシック" pitchFamily="28" charset="-128"/>
            </a:endParaRPr>
          </a:p>
        </p:txBody>
      </p:sp>
      <p:sp>
        <p:nvSpPr>
          <p:cNvPr id="134147" name="Rectangle 2"/>
          <p:cNvSpPr>
            <a:spLocks noGrp="1" noRot="1" noChangeAspect="1" noChangeArrowheads="1" noTextEdit="1"/>
          </p:cNvSpPr>
          <p:nvPr>
            <p:ph type="sldImg"/>
          </p:nvPr>
        </p:nvSpPr>
        <p:spPr>
          <a:ln cap="flat"/>
        </p:spPr>
      </p:sp>
      <p:sp>
        <p:nvSpPr>
          <p:cNvPr id="134148" name="Rectangle 3"/>
          <p:cNvSpPr>
            <a:spLocks noGrp="1" noChangeArrowheads="1"/>
          </p:cNvSpPr>
          <p:nvPr>
            <p:ph type="body" idx="1"/>
          </p:nvPr>
        </p:nvSpPr>
        <p:spPr>
          <a:noFill/>
          <a:ln/>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i="1" u="none" baseline="0" dirty="0">
                <a:latin typeface="+mn-lt"/>
                <a:cs typeface="Times New Roman" panose="02020603050405020304" pitchFamily="18" charset="0"/>
              </a:rPr>
              <a:t>*Optional</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b="1" u="sng" baseline="0" dirty="0">
              <a:latin typeface="+mn-lt"/>
              <a:cs typeface="Times New Roman" panose="02020603050405020304"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u="sng" baseline="0"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latin typeface="+mn-lt"/>
              <a:ea typeface="ＭＳ Ｐゴシック" pitchFamily="28" charset="-128"/>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mn-lt"/>
                <a:ea typeface="ＭＳ Ｐゴシック" pitchFamily="28" charset="-128"/>
              </a:rPr>
              <a:t>Validity refers</a:t>
            </a:r>
            <a:r>
              <a:rPr lang="en-US" baseline="0" dirty="0">
                <a:latin typeface="+mn-lt"/>
                <a:ea typeface="ＭＳ Ｐゴシック" pitchFamily="28" charset="-128"/>
              </a:rPr>
              <a:t> to the extent in which you are measuring what you intended to measure. Take for example asking pregnant women whether or not they are smoking as compared to testing their urine for cotinine levels.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aseline="0" dirty="0">
              <a:latin typeface="+mn-lt"/>
              <a:ea typeface="ＭＳ Ｐゴシック" pitchFamily="28" charset="-128"/>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mn-lt"/>
                <a:ea typeface="ＭＳ Ｐゴシック" pitchFamily="28" charset="-128"/>
              </a:rPr>
              <a:t>Which is more likely to provide an accurate measure of whether or not a pregnant woman is smoking?  Women who are still smoking while pregnant may be reluctant to share that information and therefore the urine test is likely to provide more valid data. Keep in mind that we often cannot afford to do lab tests with public health strategies and so we have to rely on self-reported data. Using measures and procedures that others have found to be valid and tested is important to assuring the validity of self-reported data and other measures.</a:t>
            </a:r>
            <a:endParaRPr lang="en-US" dirty="0">
              <a:latin typeface="+mn-lt"/>
              <a:ea typeface="ＭＳ Ｐゴシック" pitchFamily="28" charset="-128"/>
            </a:endParaRPr>
          </a:p>
        </p:txBody>
      </p:sp>
    </p:spTree>
    <p:extLst>
      <p:ext uri="{BB962C8B-B14F-4D97-AF65-F5344CB8AC3E}">
        <p14:creationId xmlns:p14="http://schemas.microsoft.com/office/powerpoint/2010/main" val="4811662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5"/>
          <p:cNvSpPr>
            <a:spLocks noGrp="1" noChangeArrowheads="1"/>
          </p:cNvSpPr>
          <p:nvPr>
            <p:ph type="sldNum" sz="quarter" idx="5"/>
          </p:nvPr>
        </p:nvSpPr>
        <p:spPr>
          <a:noFill/>
        </p:spPr>
        <p:txBody>
          <a:bodyPr/>
          <a:lstStyle/>
          <a:p>
            <a:fld id="{4F78A27B-98F4-4B20-9558-99E863A0D1B8}" type="slidenum">
              <a:rPr lang="en-US" smtClean="0">
                <a:latin typeface="Times New Roman" pitchFamily="28" charset="0"/>
                <a:ea typeface="ＭＳ Ｐゴシック" pitchFamily="28" charset="-128"/>
              </a:rPr>
              <a:pPr/>
              <a:t>32</a:t>
            </a:fld>
            <a:endParaRPr lang="en-US">
              <a:latin typeface="Times New Roman" pitchFamily="28" charset="0"/>
              <a:ea typeface="ＭＳ Ｐゴシック" pitchFamily="28" charset="-128"/>
            </a:endParaRPr>
          </a:p>
        </p:txBody>
      </p:sp>
      <p:sp>
        <p:nvSpPr>
          <p:cNvPr id="134147" name="Rectangle 2"/>
          <p:cNvSpPr>
            <a:spLocks noGrp="1" noRot="1" noChangeAspect="1" noChangeArrowheads="1" noTextEdit="1"/>
          </p:cNvSpPr>
          <p:nvPr>
            <p:ph type="sldImg"/>
          </p:nvPr>
        </p:nvSpPr>
        <p:spPr>
          <a:ln cap="flat"/>
        </p:spPr>
      </p:sp>
      <p:sp>
        <p:nvSpPr>
          <p:cNvPr id="134148" name="Rectangle 3"/>
          <p:cNvSpPr>
            <a:spLocks noGrp="1" noChangeArrowheads="1"/>
          </p:cNvSpPr>
          <p:nvPr>
            <p:ph type="body" idx="1"/>
          </p:nvPr>
        </p:nvSpPr>
        <p:spPr>
          <a:noFill/>
          <a:ln/>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i="1" u="none" baseline="0" dirty="0">
                <a:latin typeface="+mn-lt"/>
                <a:cs typeface="Times New Roman" panose="02020603050405020304" pitchFamily="18" charset="0"/>
              </a:rPr>
              <a:t>*Optional</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sz="1100" b="1" u="sng" baseline="0" dirty="0">
              <a:latin typeface="+mn-lt"/>
              <a:cs typeface="Times New Roman" panose="02020603050405020304"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100" b="1" u="sng" baseline="0" dirty="0">
                <a:latin typeface="+mn-lt"/>
                <a:cs typeface="Times New Roman" panose="02020603050405020304" pitchFamily="18" charset="0"/>
              </a:rPr>
              <a:t>Talking Points:</a:t>
            </a:r>
          </a:p>
          <a:p>
            <a:pPr marL="0" marR="0" lvl="2" indent="0" algn="l" defTabSz="914400" rtl="0" eaLnBrk="0" fontAlgn="base" latinLnBrk="0" hangingPunct="0">
              <a:lnSpc>
                <a:spcPct val="100000"/>
              </a:lnSpc>
              <a:spcBef>
                <a:spcPct val="30000"/>
              </a:spcBef>
              <a:spcAft>
                <a:spcPct val="0"/>
              </a:spcAft>
              <a:buClrTx/>
              <a:buSzTx/>
              <a:buFontTx/>
              <a:buNone/>
              <a:tabLst/>
              <a:defRPr/>
            </a:pPr>
            <a:endParaRPr lang="en-US" sz="1100" dirty="0">
              <a:latin typeface="+mn-lt"/>
              <a:ea typeface="ＭＳ Ｐゴシック" pitchFamily="28" charset="-128"/>
            </a:endParaRPr>
          </a:p>
          <a:p>
            <a:pPr marL="1714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100" dirty="0">
                <a:latin typeface="+mn-lt"/>
                <a:ea typeface="ＭＳ Ｐゴシック" pitchFamily="28" charset="-128"/>
              </a:rPr>
              <a:t>A second concern</a:t>
            </a:r>
            <a:r>
              <a:rPr lang="en-US" sz="1100" baseline="0" dirty="0">
                <a:latin typeface="+mn-lt"/>
                <a:ea typeface="ＭＳ Ｐゴシック" pitchFamily="28" charset="-128"/>
              </a:rPr>
              <a:t> related to whether or not your measures are reliable.  In other words, will the measure yield the same data when it is administered by a different person? For example, if two staff members observe a playground, will they each get different data because one of them is not as attune to key information or because they don’t document their findings as thoroughly as the other?</a:t>
            </a:r>
            <a:endParaRPr lang="en-US" sz="1100" dirty="0">
              <a:latin typeface="+mn-lt"/>
              <a:ea typeface="ＭＳ Ｐゴシック" pitchFamily="28" charset="-128"/>
            </a:endParaRPr>
          </a:p>
          <a:p>
            <a:pPr marL="1714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100" dirty="0">
              <a:latin typeface="+mn-lt"/>
              <a:ea typeface="ＭＳ Ｐゴシック" pitchFamily="28" charset="-128"/>
            </a:endParaRPr>
          </a:p>
          <a:p>
            <a:pPr marL="171450" marR="0" lvl="2"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100" dirty="0">
                <a:latin typeface="+mn-lt"/>
                <a:ea typeface="ＭＳ Ｐゴシック" pitchFamily="28" charset="-128"/>
              </a:rPr>
              <a:t>You</a:t>
            </a:r>
            <a:r>
              <a:rPr lang="en-US" sz="1100" baseline="0" dirty="0">
                <a:latin typeface="+mn-lt"/>
                <a:ea typeface="ＭＳ Ｐゴシック" pitchFamily="28" charset="-128"/>
              </a:rPr>
              <a:t> can increase the </a:t>
            </a:r>
            <a:r>
              <a:rPr lang="en-US" sz="1100" dirty="0">
                <a:latin typeface="+mn-lt"/>
                <a:ea typeface="ＭＳ Ｐゴシック" pitchFamily="28" charset="-128"/>
              </a:rPr>
              <a:t>reliability of this measure by having staff observe playground at the same time and then compare their findings. You would want to retrain and have staff repeat the process until the 2 staff yield similar data.</a:t>
            </a:r>
          </a:p>
        </p:txBody>
      </p:sp>
    </p:spTree>
    <p:extLst>
      <p:ext uri="{BB962C8B-B14F-4D97-AF65-F5344CB8AC3E}">
        <p14:creationId xmlns:p14="http://schemas.microsoft.com/office/powerpoint/2010/main" val="22119538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xfrm>
            <a:off x="788366" y="4416426"/>
            <a:ext cx="5433666" cy="45862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u="sng" dirty="0">
                <a:latin typeface="+mn-lt"/>
              </a:rPr>
              <a:t>Talking Points:</a:t>
            </a:r>
          </a:p>
          <a:p>
            <a:endParaRPr lang="en-US" dirty="0">
              <a:latin typeface="+mn-lt"/>
            </a:endParaRPr>
          </a:p>
          <a:p>
            <a:pPr marL="171450" indent="-171450">
              <a:buFont typeface="Arial" panose="020B0604020202020204" pitchFamily="34" charset="0"/>
              <a:buChar char="•"/>
            </a:pPr>
            <a:r>
              <a:rPr lang="en-US" dirty="0">
                <a:latin typeface="+mn-lt"/>
              </a:rPr>
              <a:t>Each indicator</a:t>
            </a:r>
            <a:r>
              <a:rPr lang="en-US" baseline="0" dirty="0">
                <a:latin typeface="+mn-lt"/>
              </a:rPr>
              <a:t> of success should match to a source from which to pull </a:t>
            </a:r>
            <a:r>
              <a:rPr lang="en-US" dirty="0">
                <a:latin typeface="+mn-lt"/>
              </a:rPr>
              <a:t>or gather </a:t>
            </a:r>
            <a:r>
              <a:rPr lang="en-US" baseline="0" dirty="0">
                <a:latin typeface="+mn-lt"/>
              </a:rPr>
              <a:t>data. That may be an existing data source or records.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But if that does not exist, the data may be collected through other instruments that you develop. This may include activity logs, observation, surveys, or focus group guides</a:t>
            </a:r>
            <a:r>
              <a:rPr lang="en-US" baseline="0" dirty="0" smtClean="0">
                <a:latin typeface="+mn-lt"/>
              </a:rPr>
              <a:t>.</a:t>
            </a:r>
          </a:p>
          <a:p>
            <a:pPr marL="171450" indent="-171450">
              <a:buFont typeface="Arial" panose="020B0604020202020204" pitchFamily="34" charset="0"/>
              <a:buChar char="•"/>
            </a:pPr>
            <a:r>
              <a:rPr lang="en-US" baseline="0" dirty="0" smtClean="0">
                <a:latin typeface="+mn-lt"/>
              </a:rPr>
              <a:t>Keep in mind, sometimes creating a new instrument is better than using an existing tool. </a:t>
            </a:r>
            <a:endParaRPr lang="en-US" dirty="0">
              <a:latin typeface="+mn-lt"/>
            </a:endParaRPr>
          </a:p>
        </p:txBody>
      </p:sp>
      <p:sp>
        <p:nvSpPr>
          <p:cNvPr id="58372"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CE53248F-780F-4517-BF4B-3555755CFAF0}" type="datetime9">
              <a:rPr lang="en-US" smtClean="0">
                <a:latin typeface="Calibri" pitchFamily="34" charset="0"/>
              </a:rPr>
              <a:pPr eaLnBrk="1" hangingPunct="1"/>
              <a:t>11/10/17 5:41:24 PM</a:t>
            </a:fld>
            <a:endParaRPr lang="en-US" dirty="0">
              <a:latin typeface="Calibri" pitchFamily="34" charset="0"/>
            </a:endParaRPr>
          </a:p>
        </p:txBody>
      </p:sp>
      <p:sp>
        <p:nvSpPr>
          <p:cNvPr id="5837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1122" indent="-288893" eaLnBrk="0" hangingPunct="0">
              <a:defRPr>
                <a:solidFill>
                  <a:schemeClr val="tx1"/>
                </a:solidFill>
                <a:latin typeface="Arial" charset="0"/>
                <a:cs typeface="Arial" charset="0"/>
              </a:defRPr>
            </a:lvl2pPr>
            <a:lvl3pPr marL="1155573" indent="-231115" eaLnBrk="0" hangingPunct="0">
              <a:defRPr>
                <a:solidFill>
                  <a:schemeClr val="tx1"/>
                </a:solidFill>
                <a:latin typeface="Arial" charset="0"/>
                <a:cs typeface="Arial" charset="0"/>
              </a:defRPr>
            </a:lvl3pPr>
            <a:lvl4pPr marL="1617802" indent="-231115" eaLnBrk="0" hangingPunct="0">
              <a:defRPr>
                <a:solidFill>
                  <a:schemeClr val="tx1"/>
                </a:solidFill>
                <a:latin typeface="Arial" charset="0"/>
                <a:cs typeface="Arial" charset="0"/>
              </a:defRPr>
            </a:lvl4pPr>
            <a:lvl5pPr marL="2080031" indent="-231115" eaLnBrk="0" hangingPunct="0">
              <a:defRPr>
                <a:solidFill>
                  <a:schemeClr val="tx1"/>
                </a:solidFill>
                <a:latin typeface="Arial" charset="0"/>
                <a:cs typeface="Arial" charset="0"/>
              </a:defRPr>
            </a:lvl5pPr>
            <a:lvl6pPr marL="2542261" indent="-231115" eaLnBrk="0" fontAlgn="base" hangingPunct="0">
              <a:spcBef>
                <a:spcPct val="0"/>
              </a:spcBef>
              <a:spcAft>
                <a:spcPct val="0"/>
              </a:spcAft>
              <a:defRPr>
                <a:solidFill>
                  <a:schemeClr val="tx1"/>
                </a:solidFill>
                <a:latin typeface="Arial" charset="0"/>
                <a:cs typeface="Arial" charset="0"/>
              </a:defRPr>
            </a:lvl6pPr>
            <a:lvl7pPr marL="3004490" indent="-231115" eaLnBrk="0" fontAlgn="base" hangingPunct="0">
              <a:spcBef>
                <a:spcPct val="0"/>
              </a:spcBef>
              <a:spcAft>
                <a:spcPct val="0"/>
              </a:spcAft>
              <a:defRPr>
                <a:solidFill>
                  <a:schemeClr val="tx1"/>
                </a:solidFill>
                <a:latin typeface="Arial" charset="0"/>
                <a:cs typeface="Arial" charset="0"/>
              </a:defRPr>
            </a:lvl7pPr>
            <a:lvl8pPr marL="3466719" indent="-231115" eaLnBrk="0" fontAlgn="base" hangingPunct="0">
              <a:spcBef>
                <a:spcPct val="0"/>
              </a:spcBef>
              <a:spcAft>
                <a:spcPct val="0"/>
              </a:spcAft>
              <a:defRPr>
                <a:solidFill>
                  <a:schemeClr val="tx1"/>
                </a:solidFill>
                <a:latin typeface="Arial" charset="0"/>
                <a:cs typeface="Arial" charset="0"/>
              </a:defRPr>
            </a:lvl8pPr>
            <a:lvl9pPr marL="3928948" indent="-231115" eaLnBrk="0" fontAlgn="base" hangingPunct="0">
              <a:spcBef>
                <a:spcPct val="0"/>
              </a:spcBef>
              <a:spcAft>
                <a:spcPct val="0"/>
              </a:spcAft>
              <a:defRPr>
                <a:solidFill>
                  <a:schemeClr val="tx1"/>
                </a:solidFill>
                <a:latin typeface="Arial" charset="0"/>
                <a:cs typeface="Arial" charset="0"/>
              </a:defRPr>
            </a:lvl9pPr>
          </a:lstStyle>
          <a:p>
            <a:pPr eaLnBrk="1" hangingPunct="1"/>
            <a:fld id="{D70B5DF8-F29F-48E5-AF49-F56823E18CEE}" type="slidenum">
              <a:rPr lang="en-US" smtClean="0">
                <a:latin typeface="Calibri" pitchFamily="34" charset="0"/>
              </a:rPr>
              <a:pPr eaLnBrk="1" hangingPunct="1"/>
              <a:t>33</a:t>
            </a:fld>
            <a:endParaRPr lang="en-US" dirty="0">
              <a:latin typeface="Calibri" pitchFamily="34" charset="0"/>
            </a:endParaRPr>
          </a:p>
        </p:txBody>
      </p:sp>
    </p:spTree>
    <p:extLst>
      <p:ext uri="{BB962C8B-B14F-4D97-AF65-F5344CB8AC3E}">
        <p14:creationId xmlns:p14="http://schemas.microsoft.com/office/powerpoint/2010/main" val="21733183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DB435759-C689-4328-AC34-2372F5E9C7DD}" type="slidenum">
              <a:rPr lang="en-US" smtClean="0">
                <a:solidFill>
                  <a:prstClr val="black"/>
                </a:solidFill>
                <a:latin typeface="Calibri" pitchFamily="34" charset="0"/>
              </a:rPr>
              <a:pPr eaLnBrk="1" hangingPunct="1"/>
              <a:t>34</a:t>
            </a:fld>
            <a:endParaRPr lang="en-US">
              <a:solidFill>
                <a:prstClr val="black"/>
              </a:solidFill>
              <a:latin typeface="Calibri" pitchFamily="34" charset="0"/>
            </a:endParaRPr>
          </a:p>
        </p:txBody>
      </p:sp>
      <p:sp>
        <p:nvSpPr>
          <p:cNvPr id="5939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pPr eaLnBrk="1" hangingPunct="1"/>
            <a:endParaRPr lang="en-US" dirty="0"/>
          </a:p>
          <a:p>
            <a:pPr marL="171450" indent="-171450" eaLnBrk="1" hangingPunct="1">
              <a:buFont typeface="Arial" panose="020B0604020202020204" pitchFamily="34" charset="0"/>
              <a:buChar char="•"/>
            </a:pPr>
            <a:r>
              <a:rPr lang="en-US" dirty="0"/>
              <a:t>Using</a:t>
            </a:r>
            <a:r>
              <a:rPr lang="en-US" baseline="0" dirty="0"/>
              <a:t> existing data can be an efficient way to conduct an evaluation. Why put resources into data if data already exists? </a:t>
            </a:r>
          </a:p>
          <a:p>
            <a:pPr marL="171450" indent="-171450" eaLnBrk="1" hangingPunct="1">
              <a:buFont typeface="Arial" panose="020B0604020202020204" pitchFamily="34" charset="0"/>
              <a:buChar char="•"/>
            </a:pPr>
            <a:r>
              <a:rPr lang="en-US" baseline="0" dirty="0"/>
              <a:t>Talk to your partnering stakeholders to see what data they are already collecting. This may include patient or client records.  </a:t>
            </a:r>
          </a:p>
          <a:p>
            <a:pPr marL="171450" indent="-171450" eaLnBrk="1" hangingPunct="1">
              <a:buFont typeface="Arial" panose="020B0604020202020204" pitchFamily="34" charset="0"/>
              <a:buChar char="•"/>
            </a:pPr>
            <a:r>
              <a:rPr lang="en-US" baseline="0" dirty="0"/>
              <a:t>A lot of work is being done to increase the usability of clinical data and much work still needs to be done. You may not find existing data but sometimes you will be surprised. </a:t>
            </a:r>
          </a:p>
          <a:p>
            <a:pPr marL="171450" indent="-171450" eaLnBrk="1" hangingPunct="1">
              <a:buFont typeface="Arial" panose="020B0604020202020204" pitchFamily="34" charset="0"/>
              <a:buChar char="•"/>
            </a:pPr>
            <a:r>
              <a:rPr lang="en-US" baseline="0" dirty="0"/>
              <a:t>In addition to the data your partners collect you can also look at existing surveillance data.</a:t>
            </a:r>
            <a:endParaRPr lang="en-US" dirty="0"/>
          </a:p>
        </p:txBody>
      </p:sp>
    </p:spTree>
    <p:extLst>
      <p:ext uri="{BB962C8B-B14F-4D97-AF65-F5344CB8AC3E}">
        <p14:creationId xmlns:p14="http://schemas.microsoft.com/office/powerpoint/2010/main" val="370349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endParaRPr lang="en-US" dirty="0"/>
          </a:p>
          <a:p>
            <a:r>
              <a:rPr lang="en-US" dirty="0"/>
              <a:t>There are challenges with using existing data. (Read bullets).</a:t>
            </a:r>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35</a:t>
            </a:fld>
            <a:endParaRPr lang="en-US">
              <a:solidFill>
                <a:prstClr val="black"/>
              </a:solidFill>
            </a:endParaRPr>
          </a:p>
        </p:txBody>
      </p:sp>
    </p:spTree>
    <p:extLst>
      <p:ext uri="{BB962C8B-B14F-4D97-AF65-F5344CB8AC3E}">
        <p14:creationId xmlns:p14="http://schemas.microsoft.com/office/powerpoint/2010/main" val="33673570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endParaRPr lang="en-US" dirty="0"/>
          </a:p>
          <a:p>
            <a:pPr marL="171450" indent="-171450">
              <a:buFont typeface="Arial" panose="020B0604020202020204" pitchFamily="34" charset="0"/>
              <a:buChar char="•"/>
            </a:pPr>
            <a:r>
              <a:rPr lang="en-US" dirty="0"/>
              <a:t>Tracking logs and inventories</a:t>
            </a:r>
            <a:r>
              <a:rPr lang="en-US" baseline="0" dirty="0"/>
              <a:t> are a relatively simple and straightforward approach to evaluating your evidence-based strategy.</a:t>
            </a:r>
          </a:p>
          <a:p>
            <a:pPr marL="171450" indent="-171450">
              <a:buFont typeface="Arial" panose="020B0604020202020204" pitchFamily="34" charset="0"/>
              <a:buChar char="•"/>
            </a:pPr>
            <a:r>
              <a:rPr lang="en-US" baseline="0" dirty="0"/>
              <a:t>You can maintain an excel spreadsheet or a log book to track attendance at an event or to track whether a staff person completed or a patient received all steps in a strategy or intervention. For example, for a patient navigator program to ensure follow-up of abnormal colorectal screenings, the navigator might track when patients are informed of their results, when they scheduled for a diagnostic test, whether they show for the diagnostic test, when they are called to remind them of the test if they no-show, etc. </a:t>
            </a:r>
          </a:p>
          <a:p>
            <a:pPr marL="171450" indent="-171450">
              <a:buFont typeface="Arial" panose="020B0604020202020204" pitchFamily="34" charset="0"/>
              <a:buChar char="•"/>
            </a:pPr>
            <a:r>
              <a:rPr lang="en-US" baseline="0" dirty="0"/>
              <a:t>In other words, the tracking log is used to assess the extent and timeliness with which the clinic and navigators are completing all steps in the strategy. </a:t>
            </a:r>
          </a:p>
          <a:p>
            <a:pPr marL="171450" indent="-171450">
              <a:buFont typeface="Arial" panose="020B0604020202020204" pitchFamily="34" charset="0"/>
              <a:buChar char="•"/>
            </a:pPr>
            <a:r>
              <a:rPr lang="en-US" baseline="0" dirty="0"/>
              <a:t>Inventories are used retrospectively. In other words, you also might do a retrospective review of patient records to see whether and when each step in the colorectal cancer diagnostic and treatment intervention were completed.</a:t>
            </a:r>
            <a:endParaRPr lang="en-US" dirty="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63F3C8C5-9DF8-4EB2-B277-63153C8DED0A}" type="slidenum">
              <a:rPr lang="en-US" smtClean="0">
                <a:solidFill>
                  <a:prstClr val="black"/>
                </a:solidFill>
                <a:latin typeface="Calibri" pitchFamily="34" charset="0"/>
              </a:rPr>
              <a:pPr eaLnBrk="1" hangingPunct="1"/>
              <a:t>36</a:t>
            </a:fld>
            <a:endParaRPr lang="en-US">
              <a:solidFill>
                <a:prstClr val="black"/>
              </a:solidFill>
              <a:latin typeface="Calibri" pitchFamily="34" charset="0"/>
            </a:endParaRPr>
          </a:p>
        </p:txBody>
      </p:sp>
    </p:spTree>
    <p:extLst>
      <p:ext uri="{BB962C8B-B14F-4D97-AF65-F5344CB8AC3E}">
        <p14:creationId xmlns:p14="http://schemas.microsoft.com/office/powerpoint/2010/main" val="3217347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pPr eaLnBrk="1" hangingPunct="1"/>
            <a:endParaRPr lang="en-US" dirty="0"/>
          </a:p>
          <a:p>
            <a:pPr eaLnBrk="1" hangingPunct="1"/>
            <a:r>
              <a:rPr lang="en-US" dirty="0"/>
              <a:t>Next we will talk about surveys</a:t>
            </a:r>
            <a:r>
              <a:rPr lang="en-US" baseline="0" dirty="0"/>
              <a:t> as a method for collecting evaluation data. Often when folks think of evaluation, their minds go directly to surveys.</a:t>
            </a:r>
            <a:endParaRPr lang="en-US"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6687A390-28BF-4EFB-8674-69566DDA4595}" type="slidenum">
              <a:rPr lang="en-US" smtClean="0">
                <a:solidFill>
                  <a:prstClr val="black"/>
                </a:solidFill>
                <a:latin typeface="Calibri" pitchFamily="34" charset="0"/>
              </a:rPr>
              <a:pPr eaLnBrk="1" hangingPunct="1"/>
              <a:t>37</a:t>
            </a:fld>
            <a:endParaRPr lang="en-US">
              <a:solidFill>
                <a:prstClr val="black"/>
              </a:solidFill>
              <a:latin typeface="Calibri" pitchFamily="34" charset="0"/>
            </a:endParaRPr>
          </a:p>
        </p:txBody>
      </p:sp>
    </p:spTree>
    <p:extLst>
      <p:ext uri="{BB962C8B-B14F-4D97-AF65-F5344CB8AC3E}">
        <p14:creationId xmlns:p14="http://schemas.microsoft.com/office/powerpoint/2010/main" val="9497188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pPr eaLnBrk="1" hangingPunct="1"/>
            <a:endParaRPr lang="en-US" dirty="0"/>
          </a:p>
          <a:p>
            <a:pPr marL="171450" indent="-171450" eaLnBrk="1" hangingPunct="1">
              <a:buFont typeface="Arial" panose="020B0604020202020204" pitchFamily="34" charset="0"/>
              <a:buChar char="•"/>
            </a:pPr>
            <a:r>
              <a:rPr lang="en-US" dirty="0"/>
              <a:t>When</a:t>
            </a:r>
            <a:r>
              <a:rPr lang="en-US" baseline="0" dirty="0"/>
              <a:t> I talk about surveys, I am talking about a series of close-ended questions – In other words, questions with multiple choice answers or with a clear range of response options. </a:t>
            </a:r>
          </a:p>
          <a:p>
            <a:pPr marL="171450" indent="-171450" eaLnBrk="1" hangingPunct="1">
              <a:buFont typeface="Arial" panose="020B0604020202020204" pitchFamily="34" charset="0"/>
              <a:buChar char="•"/>
            </a:pPr>
            <a:r>
              <a:rPr lang="en-US" baseline="0" dirty="0"/>
              <a:t>These may include questions that ask people to rate things on a scale of 1 to 5 or that ask them when they last had a mammogram.  </a:t>
            </a:r>
          </a:p>
          <a:p>
            <a:pPr marL="171450" indent="-171450" eaLnBrk="1" hangingPunct="1">
              <a:buFont typeface="Arial" panose="020B0604020202020204" pitchFamily="34" charset="0"/>
              <a:buChar char="•"/>
            </a:pPr>
            <a:r>
              <a:rPr lang="en-US" baseline="0" dirty="0"/>
              <a:t>Surveys can be mailed, handed, emailed or administered by phone or in person. And you can survey any of your stakeholders.</a:t>
            </a:r>
            <a:endParaRPr lang="en-US" dirty="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6687A390-28BF-4EFB-8674-69566DDA4595}" type="slidenum">
              <a:rPr lang="en-US" smtClean="0">
                <a:solidFill>
                  <a:prstClr val="black"/>
                </a:solidFill>
                <a:latin typeface="Calibri" pitchFamily="34" charset="0"/>
              </a:rPr>
              <a:pPr eaLnBrk="1" hangingPunct="1"/>
              <a:t>38</a:t>
            </a:fld>
            <a:endParaRPr lang="en-US">
              <a:solidFill>
                <a:prstClr val="black"/>
              </a:solidFill>
              <a:latin typeface="Calibri" pitchFamily="34" charset="0"/>
            </a:endParaRPr>
          </a:p>
        </p:txBody>
      </p:sp>
    </p:spTree>
    <p:extLst>
      <p:ext uri="{BB962C8B-B14F-4D97-AF65-F5344CB8AC3E}">
        <p14:creationId xmlns:p14="http://schemas.microsoft.com/office/powerpoint/2010/main" val="7986791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endParaRPr lang="en-US" dirty="0"/>
          </a:p>
          <a:p>
            <a:pPr marL="171450" indent="-171450">
              <a:buFont typeface="Arial" panose="020B0604020202020204" pitchFamily="34" charset="0"/>
              <a:buChar char="•"/>
            </a:pPr>
            <a:r>
              <a:rPr lang="en-US" dirty="0"/>
              <a:t>Although</a:t>
            </a:r>
            <a:r>
              <a:rPr lang="en-US" baseline="0" dirty="0"/>
              <a:t> surveys are popular, they are difficult to do well.  Survey may not result in accurate data because participants may not interpret the questions as intended or they may not be accurate in reporting their answers.  </a:t>
            </a:r>
          </a:p>
          <a:p>
            <a:pPr marL="171450" indent="-171450">
              <a:buFont typeface="Arial" panose="020B0604020202020204" pitchFamily="34" charset="0"/>
              <a:buChar char="•"/>
            </a:pPr>
            <a:endParaRPr lang="en-US" baseline="0" dirty="0"/>
          </a:p>
          <a:p>
            <a:pPr marL="0" indent="0">
              <a:buFont typeface="Arial" panose="020B0604020202020204" pitchFamily="34" charset="0"/>
              <a:buNone/>
            </a:pPr>
            <a:r>
              <a:rPr lang="en-US" b="1" baseline="0" dirty="0"/>
              <a:t>Ask the Audience: as a quick refresher – what type of  a problem do those first three bullets represent? (pause)  </a:t>
            </a:r>
          </a:p>
          <a:p>
            <a:pPr marL="171450" indent="-171450">
              <a:buFont typeface="Arial" panose="020B0604020202020204" pitchFamily="34" charset="0"/>
              <a:buChar char="•"/>
            </a:pPr>
            <a:r>
              <a:rPr lang="en-US" baseline="0" dirty="0"/>
              <a:t>They represent a problem to the validity of the survey data.  To increase the validity of your surveys, try to use surveys that others have used and have shown to be valid. Once you have identified a survey or survey items, pilot test them with your intended population to be sure that they understand and interpret them as intended. </a:t>
            </a:r>
          </a:p>
          <a:p>
            <a:pPr marL="171450" indent="-171450">
              <a:buFont typeface="Arial" panose="020B0604020202020204" pitchFamily="34" charset="0"/>
              <a:buChar char="•"/>
            </a:pPr>
            <a:r>
              <a:rPr lang="en-US" baseline="0" dirty="0"/>
              <a:t>Administering a survey takes time and resources so be sure to pilot test any survey prior to full-scale use. As part of your pilot, you might compare survey findings to findings collected via another source. So for example, if you survey schools about their implementation of changes to their cafeterias you might also visit a small subset of the schools to see if survey answers are an accurate representation of what schools are actually doing in practice. </a:t>
            </a:r>
          </a:p>
          <a:p>
            <a:pPr marL="171450" indent="-171450">
              <a:buFont typeface="Arial" panose="020B0604020202020204" pitchFamily="34" charset="0"/>
              <a:buChar char="•"/>
            </a:pPr>
            <a:r>
              <a:rPr lang="en-US" baseline="0" dirty="0"/>
              <a:t>Lastly, consider partnering with someone who has expertise in designing and administering surveys. </a:t>
            </a:r>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39</a:t>
            </a:fld>
            <a:endParaRPr lang="en-US">
              <a:solidFill>
                <a:prstClr val="black"/>
              </a:solidFill>
            </a:endParaRPr>
          </a:p>
        </p:txBody>
      </p:sp>
    </p:spTree>
    <p:extLst>
      <p:ext uri="{BB962C8B-B14F-4D97-AF65-F5344CB8AC3E}">
        <p14:creationId xmlns:p14="http://schemas.microsoft.com/office/powerpoint/2010/main" val="3352547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xfrm>
            <a:off x="701346" y="4267201"/>
            <a:ext cx="5607711" cy="4183995"/>
          </a:xfrm>
          <a:noFill/>
          <a:ln/>
        </p:spPr>
        <p:txBody>
          <a:bodyPr>
            <a:normAutofit fontScale="92500"/>
          </a:bodyPr>
          <a:lstStyle/>
          <a:p>
            <a:pPr marL="0" marR="0" indent="0" algn="l" defTabSz="914400" rtl="0" eaLnBrk="0" fontAlgn="base" latinLnBrk="0" hangingPunct="0">
              <a:spcBef>
                <a:spcPts val="0"/>
              </a:spcBef>
              <a:spcAft>
                <a:spcPts val="0"/>
              </a:spcAft>
              <a:buClrTx/>
              <a:buSzTx/>
              <a:buFontTx/>
              <a:buNone/>
              <a:tabLst/>
              <a:defRPr/>
            </a:pPr>
            <a:r>
              <a:rPr lang="en-US" sz="1200" b="1" i="1" kern="1200" dirty="0">
                <a:solidFill>
                  <a:schemeClr val="tx1"/>
                </a:solidFill>
                <a:latin typeface="Arial" charset="0"/>
                <a:ea typeface="+mn-ea"/>
                <a:cs typeface="Times New Roman" panose="02020603050405020304" pitchFamily="18" charset="0"/>
              </a:rPr>
              <a:t>*This slide is a chance to recap discussion from previous slide.  It demonstrates that everyone in the room is now on the same page. </a:t>
            </a:r>
          </a:p>
          <a:p>
            <a:pPr marL="0" indent="0">
              <a:spcBef>
                <a:spcPts val="0"/>
              </a:spcBef>
              <a:spcAft>
                <a:spcPts val="0"/>
              </a:spcAft>
              <a:buFont typeface="Arial" panose="020B0604020202020204" pitchFamily="34" charset="0"/>
              <a:buNone/>
            </a:pPr>
            <a:r>
              <a:rPr lang="en-US" sz="1200" b="1" u="sng" kern="1200" dirty="0">
                <a:solidFill>
                  <a:schemeClr val="tx1"/>
                </a:solidFill>
                <a:latin typeface="Arial" charset="0"/>
                <a:ea typeface="+mn-ea"/>
                <a:cs typeface="Times New Roman" panose="02020603050405020304" pitchFamily="18" charset="0"/>
              </a:rPr>
              <a:t>Talking Points:</a:t>
            </a:r>
          </a:p>
          <a:p>
            <a:pPr marL="0" indent="0">
              <a:spcBef>
                <a:spcPts val="0"/>
              </a:spcBef>
              <a:spcAft>
                <a:spcPts val="0"/>
              </a:spcAft>
              <a:buFont typeface="Arial" panose="020B0604020202020204" pitchFamily="34" charset="0"/>
              <a:buNone/>
            </a:pPr>
            <a:r>
              <a:rPr lang="en-US" sz="1200" kern="1200" dirty="0">
                <a:solidFill>
                  <a:schemeClr val="tx1"/>
                </a:solidFill>
                <a:latin typeface="Arial" charset="0"/>
                <a:ea typeface="+mn-ea"/>
                <a:cs typeface="Times New Roman" panose="02020603050405020304" pitchFamily="18" charset="0"/>
              </a:rPr>
              <a:t>Evaluation also helps you to:</a:t>
            </a:r>
            <a:r>
              <a:rPr lang="en-US" sz="1200" kern="1200" baseline="0" dirty="0">
                <a:solidFill>
                  <a:schemeClr val="tx1"/>
                </a:solidFill>
                <a:latin typeface="Arial" charset="0"/>
                <a:ea typeface="+mn-ea"/>
                <a:cs typeface="Times New Roman" panose="02020603050405020304" pitchFamily="18" charset="0"/>
              </a:rPr>
              <a:t> </a:t>
            </a:r>
          </a:p>
          <a:p>
            <a:pPr marL="171450" indent="-171450">
              <a:spcBef>
                <a:spcPts val="0"/>
              </a:spcBef>
              <a:spcAft>
                <a:spcPts val="0"/>
              </a:spcAft>
              <a:buFont typeface="Arial" panose="020B0604020202020204" pitchFamily="34" charset="0"/>
              <a:buChar char="•"/>
            </a:pPr>
            <a:r>
              <a:rPr lang="en-US" sz="1200" b="0" u="none" kern="1200" baseline="0" dirty="0">
                <a:solidFill>
                  <a:schemeClr val="tx1"/>
                </a:solidFill>
                <a:latin typeface="Arial" charset="0"/>
                <a:ea typeface="+mn-ea"/>
                <a:cs typeface="Times New Roman" panose="02020603050405020304" pitchFamily="18" charset="0"/>
              </a:rPr>
              <a:t>Communicate findings to staff, partners and funders</a:t>
            </a:r>
          </a:p>
          <a:p>
            <a:pPr marL="171450" indent="-171450">
              <a:spcBef>
                <a:spcPts val="0"/>
              </a:spcBef>
              <a:spcAft>
                <a:spcPts val="0"/>
              </a:spcAft>
              <a:buFont typeface="Arial" panose="020B0604020202020204" pitchFamily="34" charset="0"/>
              <a:buChar char="•"/>
            </a:pPr>
            <a:r>
              <a:rPr lang="en-US" sz="1200" b="0" u="none" kern="1200" baseline="0" dirty="0">
                <a:solidFill>
                  <a:schemeClr val="tx1"/>
                </a:solidFill>
                <a:latin typeface="Arial" charset="0"/>
                <a:ea typeface="+mn-ea"/>
                <a:cs typeface="Times New Roman" panose="02020603050405020304" pitchFamily="18" charset="0"/>
              </a:rPr>
              <a:t>Share with other practitioners what you did, how you did, and what did/did not work for you</a:t>
            </a:r>
          </a:p>
          <a:p>
            <a:pPr marL="171450" indent="-171450">
              <a:spcBef>
                <a:spcPts val="0"/>
              </a:spcBef>
              <a:spcAft>
                <a:spcPts val="0"/>
              </a:spcAft>
              <a:buFont typeface="Arial" panose="020B0604020202020204" pitchFamily="34" charset="0"/>
              <a:buChar char="•"/>
            </a:pPr>
            <a:r>
              <a:rPr lang="en-US" sz="1200" b="0" u="none" kern="1200" baseline="0" dirty="0">
                <a:solidFill>
                  <a:schemeClr val="tx1"/>
                </a:solidFill>
                <a:latin typeface="Arial" charset="0"/>
                <a:ea typeface="+mn-ea"/>
                <a:cs typeface="Times New Roman" panose="02020603050405020304" pitchFamily="18" charset="0"/>
              </a:rPr>
              <a:t>When findings indicate that objectives were not met, explore and address the reasons</a:t>
            </a:r>
          </a:p>
          <a:p>
            <a:pPr marL="171450" indent="-171450">
              <a:spcBef>
                <a:spcPts val="0"/>
              </a:spcBef>
              <a:spcAft>
                <a:spcPts val="0"/>
              </a:spcAft>
              <a:buFont typeface="Arial" panose="020B0604020202020204" pitchFamily="34" charset="0"/>
              <a:buChar char="•"/>
            </a:pPr>
            <a:r>
              <a:rPr lang="en-US" sz="1200" b="0" u="none" kern="1200" baseline="0" dirty="0">
                <a:solidFill>
                  <a:schemeClr val="tx1"/>
                </a:solidFill>
                <a:latin typeface="Arial" charset="0"/>
                <a:ea typeface="+mn-ea"/>
                <a:cs typeface="Times New Roman" panose="02020603050405020304" pitchFamily="18" charset="0"/>
              </a:rPr>
              <a:t>When findings indicate objectives were met, celebrate! </a:t>
            </a:r>
          </a:p>
          <a:p>
            <a:pPr marL="0" indent="0">
              <a:spcBef>
                <a:spcPts val="0"/>
              </a:spcBef>
              <a:spcAft>
                <a:spcPts val="0"/>
              </a:spcAft>
              <a:buFont typeface="Arial" panose="020B0604020202020204" pitchFamily="34" charset="0"/>
              <a:buNone/>
            </a:pPr>
            <a:endParaRPr lang="en-US" sz="1200" b="0" u="none" kern="1200" baseline="0" dirty="0">
              <a:solidFill>
                <a:schemeClr val="tx1"/>
              </a:solidFill>
              <a:latin typeface="Arial" charset="0"/>
              <a:ea typeface="+mn-ea"/>
              <a:cs typeface="Times New Roman" panose="02020603050405020304" pitchFamily="18" charset="0"/>
            </a:endParaRPr>
          </a:p>
          <a:p>
            <a:pPr marL="0" indent="0">
              <a:spcBef>
                <a:spcPts val="0"/>
              </a:spcBef>
              <a:spcAft>
                <a:spcPts val="0"/>
              </a:spcAft>
              <a:buFont typeface="Arial" panose="020B0604020202020204" pitchFamily="34" charset="0"/>
              <a:buNone/>
            </a:pPr>
            <a:r>
              <a:rPr lang="en-US" sz="1200" b="1" u="sng" kern="1200" dirty="0">
                <a:solidFill>
                  <a:schemeClr val="tx1"/>
                </a:solidFill>
                <a:latin typeface="Arial" charset="0"/>
                <a:ea typeface="+mn-ea"/>
                <a:cs typeface="Times New Roman" panose="02020603050405020304" pitchFamily="18" charset="0"/>
              </a:rPr>
              <a:t>Ask the Audience:</a:t>
            </a:r>
          </a:p>
          <a:p>
            <a:pPr marL="0" indent="0">
              <a:spcBef>
                <a:spcPts val="0"/>
              </a:spcBef>
              <a:spcAft>
                <a:spcPts val="0"/>
              </a:spcAft>
              <a:buFont typeface="Arial" panose="020B0604020202020204" pitchFamily="34" charset="0"/>
              <a:buNone/>
            </a:pPr>
            <a:r>
              <a:rPr lang="en-US" sz="1200" kern="1200" baseline="0" dirty="0">
                <a:solidFill>
                  <a:schemeClr val="tx1"/>
                </a:solidFill>
                <a:latin typeface="Arial" charset="0"/>
                <a:ea typeface="+mn-ea"/>
                <a:cs typeface="Times New Roman" panose="02020603050405020304" pitchFamily="18" charset="0"/>
              </a:rPr>
              <a:t>In addition to these points, a</a:t>
            </a:r>
            <a:r>
              <a:rPr lang="en-US" sz="1200" kern="1200" dirty="0">
                <a:solidFill>
                  <a:schemeClr val="tx1"/>
                </a:solidFill>
                <a:latin typeface="Arial" charset="0"/>
                <a:ea typeface="+mn-ea"/>
                <a:cs typeface="Times New Roman" panose="02020603050405020304" pitchFamily="18" charset="0"/>
              </a:rPr>
              <a:t>re there other ways evaluation has helped your work?</a:t>
            </a:r>
            <a:r>
              <a:rPr lang="en-US" sz="1200" kern="1200" baseline="0" dirty="0">
                <a:solidFill>
                  <a:schemeClr val="tx1"/>
                </a:solidFill>
                <a:latin typeface="Arial" charset="0"/>
                <a:ea typeface="+mn-ea"/>
                <a:cs typeface="Times New Roman" panose="02020603050405020304" pitchFamily="18" charset="0"/>
              </a:rPr>
              <a:t> </a:t>
            </a:r>
          </a:p>
          <a:p>
            <a:pPr marL="0" indent="0">
              <a:spcBef>
                <a:spcPts val="0"/>
              </a:spcBef>
              <a:spcAft>
                <a:spcPts val="0"/>
              </a:spcAft>
              <a:buFont typeface="Arial" panose="020B0604020202020204" pitchFamily="34" charset="0"/>
              <a:buNone/>
            </a:pPr>
            <a:r>
              <a:rPr lang="en-US" sz="1200" i="1" kern="1200" baseline="0" dirty="0">
                <a:solidFill>
                  <a:schemeClr val="tx1"/>
                </a:solidFill>
                <a:latin typeface="Arial" charset="0"/>
                <a:ea typeface="+mn-ea"/>
                <a:cs typeface="Times New Roman" panose="02020603050405020304" pitchFamily="18" charset="0"/>
              </a:rPr>
              <a:t>*Potential examples to bring up if not mentioned by audience:</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Determine if objectives were met</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Document program strengths and weaknesses </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Have data for keeping good financial records</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Meet grant or contract requirements</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Promote public relations and awareness</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Find out the extent to which a program or its components are appropriate for other populations or settings</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Add to the knowledge base of health promotion</a:t>
            </a:r>
          </a:p>
          <a:p>
            <a:pPr marL="457200" lvl="2" indent="-173736">
              <a:spcBef>
                <a:spcPts val="0"/>
              </a:spcBef>
              <a:spcAft>
                <a:spcPts val="0"/>
              </a:spcAft>
              <a:buFont typeface="Arial" pitchFamily="34" charset="0"/>
              <a:buChar char="•"/>
            </a:pPr>
            <a:r>
              <a:rPr lang="en-US" sz="1200" kern="1200" dirty="0">
                <a:solidFill>
                  <a:schemeClr val="tx1"/>
                </a:solidFill>
                <a:latin typeface="Arial" charset="0"/>
                <a:ea typeface="+mn-ea"/>
                <a:cs typeface="Times New Roman" panose="02020603050405020304" pitchFamily="18" charset="0"/>
              </a:rPr>
              <a:t>Identify hypotheses about behavior for future evaluation </a:t>
            </a:r>
          </a:p>
          <a:p>
            <a:pPr defTabSz="881390">
              <a:spcBef>
                <a:spcPts val="0"/>
              </a:spcBef>
              <a:spcAft>
                <a:spcPts val="0"/>
              </a:spcAft>
              <a:defRPr/>
            </a:pPr>
            <a:r>
              <a:rPr lang="en-US" i="1" dirty="0">
                <a:solidFill>
                  <a:srgbClr val="000000"/>
                </a:solidFill>
                <a:latin typeface="Times New Roman" panose="02020603050405020304" pitchFamily="18" charset="0"/>
                <a:ea typeface="ＭＳ Ｐゴシック" charset="0"/>
                <a:cs typeface="Times New Roman" panose="02020603050405020304" pitchFamily="18" charset="0"/>
              </a:rPr>
              <a:t>(Speaker could share a quick interesting personal example of a benefit and use of evaluation.)</a:t>
            </a:r>
          </a:p>
          <a:p>
            <a:pPr defTabSz="881390">
              <a:defRPr/>
            </a:pPr>
            <a:endParaRPr lang="en-US" dirty="0">
              <a:solidFill>
                <a:srgbClr val="000000"/>
              </a:solidFill>
              <a:latin typeface="Times New Roman" panose="02020603050405020304" pitchFamily="18" charset="0"/>
              <a:ea typeface="ＭＳ Ｐゴシック" charset="0"/>
              <a:cs typeface="Times New Roman" panose="02020603050405020304" pitchFamily="18" charset="0"/>
            </a:endParaRPr>
          </a:p>
          <a:p>
            <a:endParaRPr lang="en-US" dirty="0"/>
          </a:p>
        </p:txBody>
      </p:sp>
      <p:sp>
        <p:nvSpPr>
          <p:cNvPr id="49156" name="Slide Number Placeholder 3"/>
          <p:cNvSpPr>
            <a:spLocks noGrp="1"/>
          </p:cNvSpPr>
          <p:nvPr>
            <p:ph type="sldNum" sz="quarter" idx="5"/>
          </p:nvPr>
        </p:nvSpPr>
        <p:spPr>
          <a:noFill/>
        </p:spPr>
        <p:txBody>
          <a:bodyPr/>
          <a:lstStyle/>
          <a:p>
            <a:fld id="{68C18738-0480-4A93-AC3F-391766618B76}" type="slidenum">
              <a:rPr lang="en-US" smtClean="0">
                <a:solidFill>
                  <a:srgbClr val="000000"/>
                </a:solidFill>
              </a:rPr>
              <a:pPr/>
              <a:t>4</a:t>
            </a:fld>
            <a:endParaRPr lang="en-US" dirty="0">
              <a:solidFill>
                <a:srgbClr val="000000"/>
              </a:solidFill>
            </a:endParaRPr>
          </a:p>
        </p:txBody>
      </p:sp>
    </p:spTree>
    <p:extLst>
      <p:ext uri="{BB962C8B-B14F-4D97-AF65-F5344CB8AC3E}">
        <p14:creationId xmlns:p14="http://schemas.microsoft.com/office/powerpoint/2010/main" val="28469365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Sampling</a:t>
            </a:r>
            <a:r>
              <a:rPr lang="en-US" baseline="0" dirty="0"/>
              <a:t> errors are another major challenge with surveys. Most surveys result in data from only a subset of the intended population and that subset may not be representative of the population – in other words they may be different in ways that will bias the results. For example, if you conduct a survey of parents of elementary school children, parents in two parent middle-upper income households may be more likely to have the time and energy to respond to a survey than parents in single parent, low income households. As a result, your survey findings do not present a true picture of the overall population.</a:t>
            </a:r>
            <a:endParaRPr lang="en-US" dirty="0"/>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Surveys are particularly</a:t>
            </a:r>
            <a:r>
              <a:rPr lang="en-US" baseline="0" dirty="0"/>
              <a:t> challenging when used in pre-test/post-test evaluations of whether strategies changed outcomes. Now, if you are administering a survey at the start and end of a one-week class, you are likely to have many of the same people completing the survey. However, if you are surveying employees in a worksite after a comprehensive worksite strategy, it is very difficult to get similar pre and post test samples. The individuals who liked and participated in strategy activities may also be the ones most likely to complete the post-strategy survey, again resulting biased findings.</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To strengthen your methods, assess and report the percentage who responded to the survey. So if 40% of parents responded to a survey, report that. If possible, also report summary information about those who did and did not respond and how that compares to the overall population. Of the 40% who responded, 60% were middle to upper income and 40% were low income; the overall population of school parents is 50% low income.</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Lastly, rather than surveying the entire intended population, consider surveying a randomly selected subsample. By reducing the number of people you are surveying, you may be able to invest more resources to encourage them to respond either through multiple contacts or by providing small incentives.</a:t>
            </a:r>
            <a:endParaRPr lang="en-US" dirty="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73D39BC3-477C-46B9-A795-28445CAAE7A5}" type="slidenum">
              <a:rPr lang="en-US" smtClean="0">
                <a:solidFill>
                  <a:prstClr val="black"/>
                </a:solidFill>
                <a:latin typeface="Calibri" pitchFamily="34" charset="0"/>
              </a:rPr>
              <a:pPr eaLnBrk="1" hangingPunct="1"/>
              <a:t>40</a:t>
            </a:fld>
            <a:endParaRPr lang="en-US">
              <a:solidFill>
                <a:prstClr val="black"/>
              </a:solidFill>
              <a:latin typeface="Calibri" pitchFamily="34" charset="0"/>
            </a:endParaRPr>
          </a:p>
        </p:txBody>
      </p:sp>
    </p:spTree>
    <p:extLst>
      <p:ext uri="{BB962C8B-B14F-4D97-AF65-F5344CB8AC3E}">
        <p14:creationId xmlns:p14="http://schemas.microsoft.com/office/powerpoint/2010/main" val="30768229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pPr eaLnBrk="1" hangingPunct="1"/>
            <a:endParaRPr lang="en-US" dirty="0"/>
          </a:p>
          <a:p>
            <a:pPr marL="171450" indent="-171450" eaLnBrk="1" hangingPunct="1">
              <a:buFont typeface="Arial" panose="020B0604020202020204" pitchFamily="34" charset="0"/>
              <a:buChar char="•"/>
            </a:pPr>
            <a:r>
              <a:rPr lang="en-US" dirty="0"/>
              <a:t>Qualitative</a:t>
            </a:r>
            <a:r>
              <a:rPr lang="en-US" baseline="0" dirty="0"/>
              <a:t> interviews can be conduction with individual key informants or with small groups. Qualitative interviews ask open ended questions like what did you like about this strategy. (read three bulleted examples.)</a:t>
            </a:r>
          </a:p>
          <a:p>
            <a:pPr marL="171450" indent="-171450" eaLnBrk="1" hangingPunct="1">
              <a:buFont typeface="Arial" panose="020B0604020202020204" pitchFamily="34" charset="0"/>
              <a:buChar char="•"/>
            </a:pPr>
            <a:endParaRPr lang="en-US" dirty="0"/>
          </a:p>
          <a:p>
            <a:pPr marL="171450" indent="-171450" eaLnBrk="1" hangingPunct="1">
              <a:buFont typeface="Arial" panose="020B0604020202020204" pitchFamily="34" charset="0"/>
              <a:buChar char="•"/>
            </a:pPr>
            <a:r>
              <a:rPr lang="en-US" dirty="0"/>
              <a:t>Qualitative interviews are very</a:t>
            </a:r>
            <a:r>
              <a:rPr lang="en-US" baseline="0" dirty="0"/>
              <a:t> helpful when you are developing or adapting a strategy. For example, we did a diabetes self-management education strategy with rural women and had focus groups with women to get input on the promotional and educational materials we had designed. We got their input on the logo for the strategy, on the graphics representing rural women that we included in materials, on the language we used, and on the content.  </a:t>
            </a:r>
          </a:p>
          <a:p>
            <a:pPr marL="171450" indent="-171450" eaLnBrk="1" hangingPunct="1">
              <a:buFont typeface="Arial" panose="020B0604020202020204" pitchFamily="34" charset="0"/>
              <a:buChar char="•"/>
            </a:pPr>
            <a:endParaRPr lang="en-US" baseline="0" dirty="0"/>
          </a:p>
          <a:p>
            <a:pPr marL="171450" indent="-171450" eaLnBrk="1" hangingPunct="1">
              <a:buFont typeface="Arial" panose="020B0604020202020204" pitchFamily="34" charset="0"/>
              <a:buChar char="•"/>
            </a:pPr>
            <a:r>
              <a:rPr lang="en-US" baseline="0" dirty="0"/>
              <a:t>Qualitative interviews can also play an important role in process evaluation. We implemented a tobacco cessation strategy in primary care and held a focus group with all the clinic staff in the waiting area during lunch to find out what parts of the strategy were or were not working and what could be improved.  We then made improvements to the strategy based on that feedback.</a:t>
            </a:r>
            <a:endParaRPr lang="en-US" dirty="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5A2BDD0B-4454-408C-9730-C0A7D9F04D67}" type="slidenum">
              <a:rPr lang="en-US" smtClean="0">
                <a:solidFill>
                  <a:prstClr val="black"/>
                </a:solidFill>
                <a:latin typeface="Calibri" pitchFamily="34" charset="0"/>
              </a:rPr>
              <a:pPr eaLnBrk="1" hangingPunct="1"/>
              <a:t>41</a:t>
            </a:fld>
            <a:endParaRPr lang="en-US">
              <a:solidFill>
                <a:prstClr val="black"/>
              </a:solidFill>
              <a:latin typeface="Calibri" pitchFamily="34" charset="0"/>
            </a:endParaRPr>
          </a:p>
        </p:txBody>
      </p:sp>
    </p:spTree>
    <p:extLst>
      <p:ext uri="{BB962C8B-B14F-4D97-AF65-F5344CB8AC3E}">
        <p14:creationId xmlns:p14="http://schemas.microsoft.com/office/powerpoint/2010/main" val="9251648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endParaRPr lang="en-US" dirty="0"/>
          </a:p>
          <a:p>
            <a:pPr marL="171450" indent="-171450">
              <a:buFont typeface="Arial" panose="020B0604020202020204" pitchFamily="34" charset="0"/>
              <a:buChar char="•"/>
            </a:pPr>
            <a:r>
              <a:rPr lang="en-US" dirty="0"/>
              <a:t>Observation</a:t>
            </a:r>
            <a:r>
              <a:rPr lang="en-US" baseline="0" dirty="0"/>
              <a:t> data and audits can be used to document activities and environments. For example, you might observe the food and beverages being served in worksite cafeterias and vending machines.  You might visit convenience stores near a school and document the ways they are marketing tobacco and the types and prices of tobacco products they have for sale. </a:t>
            </a:r>
          </a:p>
          <a:p>
            <a:pPr marL="171450" indent="-171450">
              <a:buFont typeface="Arial" panose="020B0604020202020204" pitchFamily="34" charset="0"/>
              <a:buChar char="•"/>
            </a:pPr>
            <a:r>
              <a:rPr lang="en-US" baseline="0" dirty="0"/>
              <a:t>You also might use Geographic information System technology to map the number and location of tobacco retailers in relation to schools or playgrounds.  </a:t>
            </a:r>
          </a:p>
          <a:p>
            <a:pPr marL="171450" indent="-171450">
              <a:buFont typeface="Arial" panose="020B0604020202020204" pitchFamily="34" charset="0"/>
              <a:buChar char="•"/>
            </a:pPr>
            <a:r>
              <a:rPr lang="en-US" baseline="0" dirty="0"/>
              <a:t>Because making site visits to collect observation data can be costly, when collecting data to assess implementation, you may want to audit a random sample of participating settings.</a:t>
            </a:r>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42</a:t>
            </a:fld>
            <a:endParaRPr lang="en-US">
              <a:solidFill>
                <a:prstClr val="black"/>
              </a:solidFill>
            </a:endParaRPr>
          </a:p>
        </p:txBody>
      </p:sp>
    </p:spTree>
    <p:extLst>
      <p:ext uri="{BB962C8B-B14F-4D97-AF65-F5344CB8AC3E}">
        <p14:creationId xmlns:p14="http://schemas.microsoft.com/office/powerpoint/2010/main" val="1571887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latin typeface="+mn-lt"/>
              </a:rPr>
              <a:t>Talking Points:</a:t>
            </a:r>
          </a:p>
          <a:p>
            <a:endParaRPr lang="en-US" baseline="0" dirty="0"/>
          </a:p>
          <a:p>
            <a:pPr marL="171450" indent="-171450">
              <a:buFont typeface="Arial" panose="020B0604020202020204" pitchFamily="34" charset="0"/>
              <a:buChar char="•"/>
            </a:pPr>
            <a:r>
              <a:rPr lang="en-US" baseline="0" dirty="0"/>
              <a:t>To increase the validity of your evaluation measures, look for measures used by others.  </a:t>
            </a:r>
          </a:p>
          <a:p>
            <a:pPr marL="171450" indent="-171450">
              <a:buFont typeface="Arial" panose="020B0604020202020204" pitchFamily="34" charset="0"/>
              <a:buChar char="•"/>
            </a:pPr>
            <a:r>
              <a:rPr lang="en-US" baseline="0" dirty="0"/>
              <a:t>We include a list of potential resources that you can download and save for future reference. One sources of tools are websites that disseminate strategies.</a:t>
            </a:r>
          </a:p>
          <a:p>
            <a:pPr marL="171450" indent="-171450">
              <a:buFont typeface="Arial" panose="020B0604020202020204" pitchFamily="34" charset="0"/>
              <a:buChar char="•"/>
            </a:pPr>
            <a:r>
              <a:rPr lang="en-US" baseline="0" dirty="0"/>
              <a:t>You can also look at publications from research reporting on tests of strategies and see what measures they used.  </a:t>
            </a:r>
          </a:p>
          <a:p>
            <a:pPr marL="171450" indent="-171450">
              <a:buFont typeface="Arial" panose="020B0604020202020204" pitchFamily="34" charset="0"/>
              <a:buChar char="•"/>
            </a:pPr>
            <a:r>
              <a:rPr lang="en-US" baseline="0" dirty="0"/>
              <a:t>Another approach involves pulling specific questions form existing surveillance data collection tools (e.g., BRFSS).  A growing number of websites provide lists of available data collection tools and those resources are available in the handout. </a:t>
            </a:r>
            <a:endParaRPr lang="en-US" dirty="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57051" indent="-291173" eaLnBrk="0" hangingPunct="0">
              <a:defRPr>
                <a:solidFill>
                  <a:schemeClr val="tx1"/>
                </a:solidFill>
                <a:latin typeface="Arial" charset="0"/>
                <a:cs typeface="Arial" charset="0"/>
              </a:defRPr>
            </a:lvl2pPr>
            <a:lvl3pPr marL="1164694" indent="-232939" eaLnBrk="0" hangingPunct="0">
              <a:defRPr>
                <a:solidFill>
                  <a:schemeClr val="tx1"/>
                </a:solidFill>
                <a:latin typeface="Arial" charset="0"/>
                <a:cs typeface="Arial" charset="0"/>
              </a:defRPr>
            </a:lvl3pPr>
            <a:lvl4pPr marL="1630571" indent="-232939" eaLnBrk="0" hangingPunct="0">
              <a:defRPr>
                <a:solidFill>
                  <a:schemeClr val="tx1"/>
                </a:solidFill>
                <a:latin typeface="Arial" charset="0"/>
                <a:cs typeface="Arial" charset="0"/>
              </a:defRPr>
            </a:lvl4pPr>
            <a:lvl5pPr marL="2096449" indent="-232939" eaLnBrk="0" hangingPunct="0">
              <a:defRPr>
                <a:solidFill>
                  <a:schemeClr val="tx1"/>
                </a:solidFill>
                <a:latin typeface="Arial" charset="0"/>
                <a:cs typeface="Arial" charset="0"/>
              </a:defRPr>
            </a:lvl5pPr>
            <a:lvl6pPr marL="2562326" indent="-232939" eaLnBrk="0" fontAlgn="base" hangingPunct="0">
              <a:spcBef>
                <a:spcPct val="0"/>
              </a:spcBef>
              <a:spcAft>
                <a:spcPct val="0"/>
              </a:spcAft>
              <a:defRPr>
                <a:solidFill>
                  <a:schemeClr val="tx1"/>
                </a:solidFill>
                <a:latin typeface="Arial" charset="0"/>
                <a:cs typeface="Arial" charset="0"/>
              </a:defRPr>
            </a:lvl6pPr>
            <a:lvl7pPr marL="3028204" indent="-232939" eaLnBrk="0" fontAlgn="base" hangingPunct="0">
              <a:spcBef>
                <a:spcPct val="0"/>
              </a:spcBef>
              <a:spcAft>
                <a:spcPct val="0"/>
              </a:spcAft>
              <a:defRPr>
                <a:solidFill>
                  <a:schemeClr val="tx1"/>
                </a:solidFill>
                <a:latin typeface="Arial" charset="0"/>
                <a:cs typeface="Arial" charset="0"/>
              </a:defRPr>
            </a:lvl7pPr>
            <a:lvl8pPr marL="3494082" indent="-232939" eaLnBrk="0" fontAlgn="base" hangingPunct="0">
              <a:spcBef>
                <a:spcPct val="0"/>
              </a:spcBef>
              <a:spcAft>
                <a:spcPct val="0"/>
              </a:spcAft>
              <a:defRPr>
                <a:solidFill>
                  <a:schemeClr val="tx1"/>
                </a:solidFill>
                <a:latin typeface="Arial" charset="0"/>
                <a:cs typeface="Arial" charset="0"/>
              </a:defRPr>
            </a:lvl8pPr>
            <a:lvl9pPr marL="3959958" indent="-232939" eaLnBrk="0" fontAlgn="base" hangingPunct="0">
              <a:spcBef>
                <a:spcPct val="0"/>
              </a:spcBef>
              <a:spcAft>
                <a:spcPct val="0"/>
              </a:spcAft>
              <a:defRPr>
                <a:solidFill>
                  <a:schemeClr val="tx1"/>
                </a:solidFill>
                <a:latin typeface="Arial" charset="0"/>
                <a:cs typeface="Arial" charset="0"/>
              </a:defRPr>
            </a:lvl9pPr>
          </a:lstStyle>
          <a:p>
            <a:pPr eaLnBrk="1" hangingPunct="1"/>
            <a:fld id="{40B7D9CE-2F15-44B0-A53D-C9CB61A7D7A3}" type="slidenum">
              <a:rPr lang="en-US" smtClean="0">
                <a:solidFill>
                  <a:prstClr val="black"/>
                </a:solidFill>
                <a:latin typeface="Calibri" pitchFamily="34" charset="0"/>
              </a:rPr>
              <a:pPr eaLnBrk="1" hangingPunct="1"/>
              <a:t>43</a:t>
            </a:fld>
            <a:endParaRPr lang="en-US">
              <a:solidFill>
                <a:prstClr val="black"/>
              </a:solidFill>
              <a:latin typeface="Calibri" pitchFamily="34" charset="0"/>
            </a:endParaRPr>
          </a:p>
        </p:txBody>
      </p:sp>
    </p:spTree>
    <p:extLst>
      <p:ext uri="{BB962C8B-B14F-4D97-AF65-F5344CB8AC3E}">
        <p14:creationId xmlns:p14="http://schemas.microsoft.com/office/powerpoint/2010/main" val="295455407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p:spPr>
      </p:sp>
      <p:sp>
        <p:nvSpPr>
          <p:cNvPr id="179203" name="Notes Placeholder 2"/>
          <p:cNvSpPr>
            <a:spLocks noGrp="1"/>
          </p:cNvSpPr>
          <p:nvPr>
            <p:ph type="body" idx="1"/>
          </p:nvPr>
        </p:nvSpPr>
        <p:spPr>
          <a:noFill/>
          <a:ln/>
        </p:spPr>
        <p:txBody>
          <a:bodyPr/>
          <a:lstStyle/>
          <a:p>
            <a:r>
              <a:rPr lang="en-US" b="1" u="sng" dirty="0">
                <a:latin typeface="+mn-lt"/>
              </a:rPr>
              <a:t>Talking Points:</a:t>
            </a:r>
          </a:p>
          <a:p>
            <a:endParaRPr lang="en-US" dirty="0">
              <a:latin typeface="+mn-lt"/>
            </a:endParaRPr>
          </a:p>
          <a:p>
            <a:pPr marL="171450" indent="-171450">
              <a:buFont typeface="Arial" panose="020B0604020202020204" pitchFamily="34" charset="0"/>
              <a:buChar char="•"/>
            </a:pPr>
            <a:r>
              <a:rPr lang="en-US" dirty="0" smtClean="0">
                <a:latin typeface="+mn-lt"/>
              </a:rPr>
              <a:t>Introduce to evaluation </a:t>
            </a:r>
            <a:r>
              <a:rPr lang="en-US" dirty="0">
                <a:latin typeface="+mn-lt"/>
              </a:rPr>
              <a:t>work plans, which can be similar to </a:t>
            </a:r>
            <a:r>
              <a:rPr lang="en-US" baseline="0" dirty="0">
                <a:latin typeface="+mn-lt"/>
              </a:rPr>
              <a:t>implementation plans, but focus on ways to measure the process and outcomes through data sources and data collection methods that match objectives and activities. </a:t>
            </a:r>
            <a:endParaRPr lang="en-US" baseline="0" dirty="0" smtClean="0">
              <a:latin typeface="+mn-lt"/>
            </a:endParaRPr>
          </a:p>
          <a:p>
            <a:pPr marL="171450" indent="-171450">
              <a:buFont typeface="Arial" panose="020B0604020202020204" pitchFamily="34" charset="0"/>
              <a:buChar char="•"/>
            </a:pPr>
            <a:r>
              <a:rPr lang="en-US" baseline="0" dirty="0" smtClean="0">
                <a:latin typeface="+mn-lt"/>
              </a:rPr>
              <a:t>Refer back to evaluation plan handout</a:t>
            </a:r>
            <a:endParaRPr lang="en-US" baseline="0" dirty="0">
              <a:latin typeface="+mn-lt"/>
            </a:endParaRPr>
          </a:p>
        </p:txBody>
      </p:sp>
      <p:sp>
        <p:nvSpPr>
          <p:cNvPr id="179204" name="Slide Number Placeholder 3"/>
          <p:cNvSpPr>
            <a:spLocks noGrp="1"/>
          </p:cNvSpPr>
          <p:nvPr>
            <p:ph type="sldNum" sz="quarter" idx="5"/>
          </p:nvPr>
        </p:nvSpPr>
        <p:spPr>
          <a:noFill/>
        </p:spPr>
        <p:txBody>
          <a:bodyPr/>
          <a:lstStyle/>
          <a:p>
            <a:fld id="{5B78E609-6CF4-4FBA-98ED-ED89E5E5B7B1}" type="slidenum">
              <a:rPr lang="en-US" smtClean="0">
                <a:solidFill>
                  <a:srgbClr val="000000"/>
                </a:solidFill>
                <a:latin typeface="Times" pitchFamily="18" charset="0"/>
                <a:ea typeface="ＭＳ Ｐゴシック" pitchFamily="34" charset="-128"/>
              </a:rPr>
              <a:pPr/>
              <a:t>44</a:t>
            </a:fld>
            <a:endParaRPr lang="en-US" dirty="0">
              <a:solidFill>
                <a:srgbClr val="000000"/>
              </a:solidFill>
              <a:latin typeface="Times" pitchFamily="18" charset="0"/>
              <a:ea typeface="ＭＳ Ｐゴシック" pitchFamily="34" charset="-128"/>
            </a:endParaRPr>
          </a:p>
        </p:txBody>
      </p:sp>
    </p:spTree>
    <p:extLst>
      <p:ext uri="{BB962C8B-B14F-4D97-AF65-F5344CB8AC3E}">
        <p14:creationId xmlns:p14="http://schemas.microsoft.com/office/powerpoint/2010/main" val="21612380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1" i="1" dirty="0">
                <a:latin typeface="+mn-lt"/>
              </a:rPr>
              <a:t>*</a:t>
            </a:r>
            <a:r>
              <a:rPr lang="en-US" b="1" i="1" baseline="0" dirty="0">
                <a:latin typeface="+mn-lt"/>
              </a:rPr>
              <a:t> </a:t>
            </a:r>
            <a:r>
              <a:rPr lang="en-US" b="1" i="1" dirty="0">
                <a:latin typeface="+mn-lt"/>
              </a:rPr>
              <a:t>The</a:t>
            </a:r>
            <a:r>
              <a:rPr lang="en-US" b="1" i="1" baseline="0" dirty="0">
                <a:latin typeface="+mn-lt"/>
              </a:rPr>
              <a:t> presenter or groups can use this blank worksheet in their binders as reference or use it to write down their ideas (as individuals or as a group).</a:t>
            </a:r>
          </a:p>
          <a:p>
            <a:pPr marL="0" indent="0">
              <a:buFont typeface="Arial" panose="020B0604020202020204" pitchFamily="34" charset="0"/>
              <a:buNone/>
            </a:pPr>
            <a:r>
              <a:rPr lang="en-US" b="1" i="1" baseline="0" dirty="0">
                <a:latin typeface="+mn-lt"/>
              </a:rPr>
              <a:t>This may depend on how much time the presenter has.</a:t>
            </a:r>
          </a:p>
          <a:p>
            <a:pPr marL="0" indent="0">
              <a:buFont typeface="Arial" panose="020B0604020202020204" pitchFamily="34" charset="0"/>
              <a:buNone/>
            </a:pPr>
            <a:endParaRPr lang="en-US" b="1" baseline="0" dirty="0">
              <a:latin typeface="+mn-lt"/>
            </a:endParaRPr>
          </a:p>
          <a:p>
            <a:r>
              <a:rPr lang="en-US" b="1" u="sng" dirty="0">
                <a:latin typeface="+mn-lt"/>
              </a:rPr>
              <a:t>Talking points:</a:t>
            </a:r>
          </a:p>
          <a:p>
            <a:endParaRPr lang="en-US" b="1" u="sng" dirty="0">
              <a:latin typeface="+mn-lt"/>
            </a:endParaRPr>
          </a:p>
          <a:p>
            <a:pPr marL="171450" indent="-171450">
              <a:buFont typeface="Arial" panose="020B0604020202020204" pitchFamily="34" charset="0"/>
              <a:buChar char="•"/>
            </a:pPr>
            <a:r>
              <a:rPr lang="en-US" b="0" dirty="0">
                <a:latin typeface="+mn-lt"/>
              </a:rPr>
              <a:t>You can refer to this blank worksheet as we discuss</a:t>
            </a:r>
            <a:r>
              <a:rPr lang="en-US" b="0" baseline="0" dirty="0">
                <a:latin typeface="+mn-lt"/>
              </a:rPr>
              <a:t> the next example. Feel free to jot down some ideas or just use it to think about the discussion questions.</a:t>
            </a:r>
          </a:p>
          <a:p>
            <a:pPr marL="0" indent="0">
              <a:buFont typeface="Arial" panose="020B0604020202020204" pitchFamily="34" charset="0"/>
              <a:buNone/>
            </a:pPr>
            <a:endParaRPr lang="en-US" b="1" baseline="0" dirty="0"/>
          </a:p>
          <a:p>
            <a:pPr marL="0" indent="0">
              <a:buFont typeface="Arial" panose="020B0604020202020204" pitchFamily="34" charset="0"/>
              <a:buNone/>
            </a:pPr>
            <a:endParaRPr lang="en-US" b="1" baseline="0" dirty="0"/>
          </a:p>
          <a:p>
            <a:pPr marL="0" indent="0">
              <a:buFont typeface="Arial" panose="020B0604020202020204" pitchFamily="34" charset="0"/>
              <a:buNone/>
            </a:pPr>
            <a:endParaRPr lang="en-US" b="1"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45</a:t>
            </a:fld>
            <a:endParaRPr lang="en-US" dirty="0"/>
          </a:p>
        </p:txBody>
      </p:sp>
    </p:spTree>
    <p:extLst>
      <p:ext uri="{BB962C8B-B14F-4D97-AF65-F5344CB8AC3E}">
        <p14:creationId xmlns:p14="http://schemas.microsoft.com/office/powerpoint/2010/main" val="412632261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latin typeface="+mn-lt"/>
              </a:rPr>
              <a:t>Talking Points:</a:t>
            </a:r>
          </a:p>
          <a:p>
            <a:pPr marL="171450" indent="-171450">
              <a:buFont typeface="Arial" panose="020B0604020202020204" pitchFamily="34" charset="0"/>
              <a:buChar char="•"/>
            </a:pPr>
            <a:endParaRPr lang="en-US" baseline="0" dirty="0">
              <a:latin typeface="+mn-lt"/>
            </a:endParaRPr>
          </a:p>
          <a:p>
            <a:pPr marL="0" indent="0">
              <a:buFont typeface="Arial" panose="020B0604020202020204" pitchFamily="34" charset="0"/>
              <a:buNone/>
            </a:pPr>
            <a:r>
              <a:rPr lang="en-US" b="1" i="1" baseline="0" dirty="0">
                <a:latin typeface="+mn-lt"/>
              </a:rPr>
              <a:t>*Will address best ways to communicate results in the following session about Communication (including how to best present data to different audiences).</a:t>
            </a:r>
            <a:endParaRPr lang="en-US" b="1" i="1" dirty="0">
              <a:latin typeface="+mn-lt"/>
            </a:endParaRPr>
          </a:p>
          <a:p>
            <a:endParaRPr lang="en-US" dirty="0">
              <a:latin typeface="+mn-lt"/>
            </a:endParaRPr>
          </a:p>
          <a:p>
            <a:pPr marL="171450" indent="-171450">
              <a:buFont typeface="Arial" panose="020B0604020202020204" pitchFamily="34" charset="0"/>
              <a:buChar char="•"/>
            </a:pPr>
            <a:r>
              <a:rPr lang="en-US" dirty="0">
                <a:latin typeface="+mn-lt"/>
              </a:rPr>
              <a:t>Process</a:t>
            </a:r>
            <a:r>
              <a:rPr lang="en-US" baseline="0" dirty="0">
                <a:latin typeface="+mn-lt"/>
              </a:rPr>
              <a:t> evaluation findings can be utilized mid-implementation to change course and improve the direction of the strategy/program reach, retention, and implementation quality.</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Dissemination of findings can also be done in the midst of implementation to receive stakeholder feedback. Consider how each audience may want to receive the information, in what format and length (e.g. webinars, newsletter, detailed report, meeting presentation, etc.).</a:t>
            </a:r>
          </a:p>
        </p:txBody>
      </p:sp>
      <p:sp>
        <p:nvSpPr>
          <p:cNvPr id="4" name="Slide Number Placeholder 3"/>
          <p:cNvSpPr>
            <a:spLocks noGrp="1"/>
          </p:cNvSpPr>
          <p:nvPr>
            <p:ph type="sldNum" sz="quarter" idx="10"/>
          </p:nvPr>
        </p:nvSpPr>
        <p:spPr/>
        <p:txBody>
          <a:bodyPr/>
          <a:lstStyle/>
          <a:p>
            <a:pPr>
              <a:defRPr/>
            </a:pPr>
            <a:fld id="{4464114B-472E-4FF4-B7BF-4508BA66E468}" type="slidenum">
              <a:rPr lang="en-US" smtClean="0">
                <a:solidFill>
                  <a:srgbClr val="000000"/>
                </a:solidFill>
              </a:rPr>
              <a:pPr>
                <a:defRPr/>
              </a:pPr>
              <a:t>46</a:t>
            </a:fld>
            <a:endParaRPr lang="en-US" dirty="0">
              <a:solidFill>
                <a:srgbClr val="000000"/>
              </a:solidFill>
            </a:endParaRPr>
          </a:p>
        </p:txBody>
      </p:sp>
    </p:spTree>
    <p:extLst>
      <p:ext uri="{BB962C8B-B14F-4D97-AF65-F5344CB8AC3E}">
        <p14:creationId xmlns:p14="http://schemas.microsoft.com/office/powerpoint/2010/main" val="8776166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u="sng" baseline="0"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b="1" u="sng" baseline="0" dirty="0">
              <a:latin typeface="+mn-lt"/>
              <a:cs typeface="Times New Roman" panose="02020603050405020304" pitchFamily="18" charset="0"/>
            </a:endParaRPr>
          </a:p>
          <a:p>
            <a:pPr marL="171450" indent="-171450">
              <a:buFont typeface="Arial" panose="020B0604020202020204" pitchFamily="34" charset="0"/>
              <a:buChar char="•"/>
            </a:pPr>
            <a:r>
              <a:rPr lang="en-US" dirty="0">
                <a:latin typeface="+mn-lt"/>
                <a:cs typeface="Times New Roman" panose="02020603050405020304" pitchFamily="18" charset="0"/>
              </a:rPr>
              <a:t>Evaluation planning should start from the beginning planning phase.</a:t>
            </a:r>
            <a:r>
              <a:rPr lang="en-US" baseline="0" dirty="0">
                <a:latin typeface="+mn-lt"/>
                <a:cs typeface="Times New Roman" panose="02020603050405020304" pitchFamily="18" charset="0"/>
              </a:rPr>
              <a:t> This i</a:t>
            </a:r>
            <a:r>
              <a:rPr lang="en-US" dirty="0">
                <a:latin typeface="+mn-lt"/>
                <a:cs typeface="Times New Roman" panose="02020603050405020304" pitchFamily="18" charset="0"/>
              </a:rPr>
              <a:t>ncludes</a:t>
            </a:r>
            <a:r>
              <a:rPr lang="en-US" baseline="0" dirty="0">
                <a:latin typeface="+mn-lt"/>
                <a:cs typeface="Times New Roman" panose="02020603050405020304" pitchFamily="18" charset="0"/>
              </a:rPr>
              <a:t> when</a:t>
            </a:r>
            <a:r>
              <a:rPr lang="en-US" dirty="0">
                <a:latin typeface="+mn-lt"/>
                <a:cs typeface="Times New Roman" panose="02020603050405020304" pitchFamily="18" charset="0"/>
              </a:rPr>
              <a:t> you are selecting an evidence-based approach. In</a:t>
            </a:r>
            <a:r>
              <a:rPr lang="en-US" baseline="0" dirty="0">
                <a:latin typeface="+mn-lt"/>
                <a:cs typeface="Times New Roman" panose="02020603050405020304" pitchFamily="18" charset="0"/>
              </a:rPr>
              <a:t> the next sessions, we will discuss Finding and Selecting an Evidence Based Approach (EBS). Existing EBSs may already have evaluation questions, instruments, and ways to measure the outcomes you are interested in. So consider evaluation questions, methods, and available measurement tools in the next training sessions as well.</a:t>
            </a:r>
            <a:endParaRPr lang="en-US" dirty="0">
              <a:latin typeface="+mn-lt"/>
              <a:cs typeface="Times New Roman" panose="02020603050405020304" pitchFamily="18" charset="0"/>
            </a:endParaRPr>
          </a:p>
          <a:p>
            <a:pPr marL="171450" indent="-171450">
              <a:buFont typeface="Arial" panose="020B0604020202020204" pitchFamily="34" charset="0"/>
              <a:buChar char="•"/>
            </a:pPr>
            <a:r>
              <a:rPr lang="en-US" dirty="0">
                <a:latin typeface="+mn-lt"/>
                <a:cs typeface="Times New Roman" panose="02020603050405020304" pitchFamily="18" charset="0"/>
              </a:rPr>
              <a:t>Engage stakeholders as you determine what health outcomes are most important and what types of evaluation measurement are feasible related to those outcomes. Sometimes you have to balance priorities and feasibility.</a:t>
            </a:r>
          </a:p>
          <a:p>
            <a:pPr marL="171450" indent="-171450">
              <a:buFont typeface="Arial" panose="020B0604020202020204" pitchFamily="34" charset="0"/>
              <a:buChar char="•"/>
            </a:pPr>
            <a:r>
              <a:rPr lang="en-US" dirty="0">
                <a:latin typeface="+mn-lt"/>
                <a:cs typeface="Times New Roman" panose="02020603050405020304" pitchFamily="18" charset="0"/>
              </a:rPr>
              <a:t>Identify evaluation questions that</a:t>
            </a:r>
            <a:r>
              <a:rPr lang="en-US" baseline="0" dirty="0">
                <a:latin typeface="+mn-lt"/>
                <a:cs typeface="Times New Roman" panose="02020603050405020304" pitchFamily="18" charset="0"/>
              </a:rPr>
              <a:t> can be answered with</a:t>
            </a:r>
            <a:r>
              <a:rPr lang="en-US" dirty="0">
                <a:latin typeface="+mn-lt"/>
                <a:cs typeface="Times New Roman" panose="02020603050405020304" pitchFamily="18" charset="0"/>
              </a:rPr>
              <a:t> measurable outcomes that are linked to each program objective</a:t>
            </a:r>
          </a:p>
          <a:p>
            <a:pPr marL="171450" indent="-171450">
              <a:buFont typeface="Arial" panose="020B0604020202020204" pitchFamily="34" charset="0"/>
              <a:buChar char="•"/>
            </a:pPr>
            <a:r>
              <a:rPr lang="en-US" dirty="0">
                <a:latin typeface="+mn-lt"/>
                <a:cs typeface="Times New Roman" panose="02020603050405020304" pitchFamily="18" charset="0"/>
              </a:rPr>
              <a:t>Measure process outcomes, as well as short and long-term outcomes.  While</a:t>
            </a:r>
            <a:r>
              <a:rPr lang="en-US" baseline="0" dirty="0">
                <a:latin typeface="+mn-lt"/>
                <a:cs typeface="Times New Roman" panose="02020603050405020304" pitchFamily="18" charset="0"/>
              </a:rPr>
              <a:t> you are finding and selecting EBSs, you may find existing tools and measures to measure what your stakeholders need to know. Be on the lookout for evaluation resources that can make this planning easier.</a:t>
            </a:r>
            <a:endParaRPr lang="en-US"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47</a:t>
            </a:fld>
            <a:endParaRPr lang="en-US" dirty="0"/>
          </a:p>
        </p:txBody>
      </p:sp>
    </p:spTree>
    <p:extLst>
      <p:ext uri="{BB962C8B-B14F-4D97-AF65-F5344CB8AC3E}">
        <p14:creationId xmlns:p14="http://schemas.microsoft.com/office/powerpoint/2010/main" val="194381924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dirty="0"/>
              <a:t>Do you have any questions?</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B425539-E251-4053-9A4D-8F8D7FFF5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864487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49</a:t>
            </a:fld>
            <a:endParaRPr lang="en-US" dirty="0"/>
          </a:p>
        </p:txBody>
      </p:sp>
    </p:spTree>
    <p:extLst>
      <p:ext uri="{BB962C8B-B14F-4D97-AF65-F5344CB8AC3E}">
        <p14:creationId xmlns:p14="http://schemas.microsoft.com/office/powerpoint/2010/main" val="20896318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5"/>
          <p:cNvSpPr>
            <a:spLocks noGrp="1" noChangeArrowheads="1"/>
          </p:cNvSpPr>
          <p:nvPr>
            <p:ph type="sldNum" sz="quarter" idx="5"/>
          </p:nvPr>
        </p:nvSpPr>
        <p:spPr>
          <a:noFill/>
        </p:spPr>
        <p:txBody>
          <a:bodyPr/>
          <a:lstStyle/>
          <a:p>
            <a:fld id="{B3231E82-6BE9-487E-BC97-EB274C7FF48F}" type="slidenum">
              <a:rPr lang="en-US" smtClean="0">
                <a:solidFill>
                  <a:srgbClr val="C0504D"/>
                </a:solidFill>
                <a:latin typeface="Times New Roman" pitchFamily="28" charset="0"/>
                <a:ea typeface="ＭＳ Ｐゴシック" pitchFamily="28" charset="-128"/>
              </a:rPr>
              <a:pPr/>
              <a:t>5</a:t>
            </a:fld>
            <a:endParaRPr lang="en-US" dirty="0">
              <a:solidFill>
                <a:srgbClr val="C0504D"/>
              </a:solidFill>
              <a:latin typeface="Times New Roman" pitchFamily="28" charset="0"/>
              <a:ea typeface="ＭＳ Ｐゴシック" pitchFamily="28" charset="-128"/>
            </a:endParaRPr>
          </a:p>
        </p:txBody>
      </p:sp>
      <p:sp>
        <p:nvSpPr>
          <p:cNvPr id="84995" name="Rectangle 2"/>
          <p:cNvSpPr>
            <a:spLocks noGrp="1" noRot="1" noChangeAspect="1" noChangeArrowheads="1" noTextEdit="1"/>
          </p:cNvSpPr>
          <p:nvPr>
            <p:ph type="sldImg"/>
          </p:nvPr>
        </p:nvSpPr>
        <p:spPr>
          <a:xfrm>
            <a:off x="1181100" y="696913"/>
            <a:ext cx="4648200" cy="3486150"/>
          </a:xfrm>
          <a:ln cap="flat"/>
        </p:spPr>
      </p:sp>
      <p:sp>
        <p:nvSpPr>
          <p:cNvPr id="84996" name="Rectangle 3"/>
          <p:cNvSpPr>
            <a:spLocks noGrp="1" noChangeArrowheads="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u="sng" dirty="0">
                <a:latin typeface="+mn-lt"/>
                <a:cs typeface="Times New Roman" panose="02020603050405020304" pitchFamily="18" charset="0"/>
              </a:rPr>
              <a:t>Talking Points:</a:t>
            </a:r>
          </a:p>
          <a:p>
            <a:endParaRPr lang="en-US" sz="1100" dirty="0">
              <a:latin typeface="+mn-lt"/>
              <a:ea typeface="ＭＳ Ｐゴシック" pitchFamily="28" charset="-128"/>
            </a:endParaRPr>
          </a:p>
          <a:p>
            <a:pPr marL="171450" indent="-171450">
              <a:buFont typeface="Arial" panose="020B0604020202020204" pitchFamily="34" charset="0"/>
              <a:buChar char="•"/>
            </a:pPr>
            <a:r>
              <a:rPr lang="en-US" sz="1100" dirty="0">
                <a:latin typeface="+mn-lt"/>
                <a:ea typeface="ＭＳ Ｐゴシック" pitchFamily="28" charset="-128"/>
              </a:rPr>
              <a:t>You</a:t>
            </a:r>
            <a:r>
              <a:rPr lang="en-US" sz="1100" baseline="0" dirty="0">
                <a:latin typeface="+mn-lt"/>
                <a:ea typeface="ＭＳ Ｐゴシック" pitchFamily="28" charset="-128"/>
              </a:rPr>
              <a:t> don’t need to be intimidated by the idea of doing an evaluation. </a:t>
            </a:r>
          </a:p>
          <a:p>
            <a:pPr marL="171450" indent="-171450">
              <a:buFont typeface="Arial" panose="020B0604020202020204" pitchFamily="34" charset="0"/>
              <a:buChar char="•"/>
            </a:pPr>
            <a:r>
              <a:rPr lang="en-US" sz="1100" baseline="0" dirty="0">
                <a:latin typeface="+mn-lt"/>
                <a:ea typeface="ＭＳ Ｐゴシック" pitchFamily="28" charset="-128"/>
              </a:rPr>
              <a:t>Evaluations come in many sizes and do not all need to be large and complicated. The most basic evaluation can provide you valuable information. </a:t>
            </a:r>
          </a:p>
          <a:p>
            <a:pPr marL="171450" indent="-171450">
              <a:buFont typeface="Arial" panose="020B0604020202020204" pitchFamily="34" charset="0"/>
              <a:buChar char="•"/>
            </a:pPr>
            <a:r>
              <a:rPr lang="en-US" sz="1100" baseline="0" dirty="0">
                <a:latin typeface="+mn-lt"/>
                <a:ea typeface="ＭＳ Ｐゴシック" pitchFamily="28" charset="-128"/>
              </a:rPr>
              <a:t>Start at whatever level you feel comfortable and try to not make the perfect the enemy of the good.</a:t>
            </a:r>
            <a:endParaRPr lang="en-US" sz="1100" dirty="0">
              <a:latin typeface="+mn-lt"/>
              <a:ea typeface="ＭＳ Ｐゴシック" pitchFamily="28" charset="-128"/>
            </a:endParaRPr>
          </a:p>
        </p:txBody>
      </p:sp>
    </p:spTree>
    <p:extLst>
      <p:ext uri="{BB962C8B-B14F-4D97-AF65-F5344CB8AC3E}">
        <p14:creationId xmlns:p14="http://schemas.microsoft.com/office/powerpoint/2010/main" val="2377229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u="sng" dirty="0">
                <a:latin typeface="+mn-lt"/>
                <a:cs typeface="Times New Roman" panose="02020603050405020304" pitchFamily="18" charset="0"/>
              </a:rPr>
              <a:t>Talking Points:</a:t>
            </a:r>
          </a:p>
          <a:p>
            <a:endParaRPr lang="en-US" sz="1100" baseline="0" dirty="0">
              <a:latin typeface="+mn-lt"/>
            </a:endParaRPr>
          </a:p>
          <a:p>
            <a:pPr marL="171450" indent="-171450">
              <a:buFont typeface="Arial" panose="020B0604020202020204" pitchFamily="34" charset="0"/>
              <a:buChar char="•"/>
            </a:pPr>
            <a:r>
              <a:rPr lang="en-US" sz="1100" baseline="0" dirty="0">
                <a:latin typeface="+mn-lt"/>
              </a:rPr>
              <a:t>For those of you familiar with quality improvement, evaluation is a central component of the Plan, Do, Study, Act (or PDSA) cycle. </a:t>
            </a:r>
          </a:p>
          <a:p>
            <a:pPr marL="171450" indent="-171450">
              <a:buFont typeface="Arial" panose="020B0604020202020204" pitchFamily="34" charset="0"/>
              <a:buChar char="•"/>
            </a:pPr>
            <a:r>
              <a:rPr lang="en-US" sz="1100" baseline="0" dirty="0">
                <a:latin typeface="+mn-lt"/>
              </a:rPr>
              <a:t>You plan a change, you do the change, and then you study the effects of the change  - in other words, you evaluate the effects of the change on your processes and outcomes. </a:t>
            </a:r>
          </a:p>
          <a:p>
            <a:pPr marL="171450" indent="-171450">
              <a:buFont typeface="Arial" panose="020B0604020202020204" pitchFamily="34" charset="0"/>
              <a:buChar char="•"/>
            </a:pPr>
            <a:r>
              <a:rPr lang="en-US" sz="1100" baseline="0" dirty="0">
                <a:latin typeface="+mn-lt"/>
              </a:rPr>
              <a:t>Evaluation can also take the form of a plan to evaluate a program or strategy. Although we will be talking mostly about this second type of evaluation – program evaluation – many of the approaches also apply to the study component of the PDSA cycle in quality improvement.</a:t>
            </a:r>
            <a:endParaRPr lang="en-US" sz="1100" dirty="0">
              <a:latin typeface="+mn-lt"/>
            </a:endParaRPr>
          </a:p>
        </p:txBody>
      </p:sp>
      <p:sp>
        <p:nvSpPr>
          <p:cNvPr id="4" name="Slide Number Placeholder 3"/>
          <p:cNvSpPr>
            <a:spLocks noGrp="1"/>
          </p:cNvSpPr>
          <p:nvPr>
            <p:ph type="sldNum" sz="quarter" idx="10"/>
          </p:nvPr>
        </p:nvSpPr>
        <p:spPr/>
        <p:txBody>
          <a:bodyPr/>
          <a:lstStyle/>
          <a:p>
            <a:fld id="{EFFD4E3D-A7E4-477C-8A18-AB6F6BDE1119}" type="slidenum">
              <a:rPr lang="en-US" smtClean="0"/>
              <a:t>6</a:t>
            </a:fld>
            <a:endParaRPr lang="en-US" dirty="0"/>
          </a:p>
        </p:txBody>
      </p:sp>
    </p:spTree>
    <p:extLst>
      <p:ext uri="{BB962C8B-B14F-4D97-AF65-F5344CB8AC3E}">
        <p14:creationId xmlns:p14="http://schemas.microsoft.com/office/powerpoint/2010/main" val="2779250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182688" y="698500"/>
            <a:ext cx="4645025" cy="3482975"/>
          </a:xfrm>
          <a:ln/>
        </p:spPr>
      </p:sp>
      <p:sp>
        <p:nvSpPr>
          <p:cNvPr id="32771" name="Notes Placeholder 2"/>
          <p:cNvSpPr>
            <a:spLocks noGrp="1"/>
          </p:cNvSpPr>
          <p:nvPr>
            <p:ph type="body" idx="1"/>
          </p:nvPr>
        </p:nvSpPr>
        <p:spPr>
          <a:noFill/>
          <a:ln/>
        </p:spPr>
        <p:txBody>
          <a:bodyPr/>
          <a:lstStyle/>
          <a:p>
            <a:pPr marL="0" marR="0" indent="0" algn="l" defTabSz="914400" rtl="0" eaLnBrk="1" fontAlgn="auto" latinLnBrk="0" hangingPunct="1">
              <a:lnSpc>
                <a:spcPct val="100000"/>
              </a:lnSpc>
              <a:spcBef>
                <a:spcPts val="0"/>
              </a:spcBef>
              <a:spcAft>
                <a:spcPts val="1147"/>
              </a:spcAft>
              <a:buClrTx/>
              <a:buSzTx/>
              <a:buFontTx/>
              <a:buNone/>
              <a:tabLst/>
              <a:defRPr/>
            </a:pPr>
            <a:r>
              <a:rPr lang="en-US" sz="1100" b="1" u="sng" dirty="0">
                <a:latin typeface="+mn-lt"/>
                <a:cs typeface="Times New Roman" panose="02020603050405020304" pitchFamily="18" charset="0"/>
              </a:rPr>
              <a:t>Talking Points:</a:t>
            </a:r>
          </a:p>
          <a:p>
            <a:pPr>
              <a:spcAft>
                <a:spcPts val="1147"/>
              </a:spcAft>
            </a:pPr>
            <a:endParaRPr lang="en-US" sz="1100" dirty="0">
              <a:solidFill>
                <a:schemeClr val="tx1"/>
              </a:solidFill>
              <a:latin typeface="+mn-lt"/>
            </a:endParaRPr>
          </a:p>
          <a:p>
            <a:pPr marL="171450" indent="-171450">
              <a:spcAft>
                <a:spcPts val="1147"/>
              </a:spcAft>
              <a:buFont typeface="Arial" panose="020B0604020202020204" pitchFamily="34" charset="0"/>
              <a:buChar char="•"/>
            </a:pPr>
            <a:r>
              <a:rPr lang="en-US" sz="1100" dirty="0">
                <a:solidFill>
                  <a:schemeClr val="tx1"/>
                </a:solidFill>
                <a:latin typeface="+mn-lt"/>
              </a:rPr>
              <a:t>Keep in mind, all evaluations are a</a:t>
            </a:r>
            <a:r>
              <a:rPr lang="en-US" sz="1100" baseline="0" dirty="0">
                <a:solidFill>
                  <a:schemeClr val="tx1"/>
                </a:solidFill>
                <a:latin typeface="+mn-lt"/>
              </a:rPr>
              <a:t> balance. We want to meet the needs of key stakeholders and we want to do it in a way that is both feasible an accurate. </a:t>
            </a:r>
          </a:p>
          <a:p>
            <a:pPr marL="171450" indent="-171450">
              <a:spcAft>
                <a:spcPts val="1147"/>
              </a:spcAft>
              <a:buFont typeface="Arial" panose="020B0604020202020204" pitchFamily="34" charset="0"/>
              <a:buChar char="•"/>
            </a:pPr>
            <a:r>
              <a:rPr lang="en-US" sz="1100" baseline="0" dirty="0">
                <a:solidFill>
                  <a:schemeClr val="tx1"/>
                </a:solidFill>
                <a:latin typeface="+mn-lt"/>
              </a:rPr>
              <a:t>Most of your resources should be going towards meeting the needs of your population. Therefore, evaluation plans need to be designed to be as efficient as possible. </a:t>
            </a:r>
            <a:endParaRPr lang="en-US" sz="1100" dirty="0">
              <a:solidFill>
                <a:schemeClr val="tx1"/>
              </a:solidFill>
              <a:latin typeface="+mn-lt"/>
            </a:endParaRPr>
          </a:p>
        </p:txBody>
      </p:sp>
      <p:sp>
        <p:nvSpPr>
          <p:cNvPr id="32772" name="Slide Number Placeholder 3"/>
          <p:cNvSpPr>
            <a:spLocks noGrp="1"/>
          </p:cNvSpPr>
          <p:nvPr>
            <p:ph type="sldNum" sz="quarter" idx="5"/>
          </p:nvPr>
        </p:nvSpPr>
        <p:spPr>
          <a:noFill/>
        </p:spPr>
        <p:txBody>
          <a:bodyPr/>
          <a:lstStyle/>
          <a:p>
            <a:fld id="{78AEA1D3-5B27-4908-A7E6-95D74717AF7D}" type="slidenum">
              <a:rPr lang="en-US" smtClean="0">
                <a:solidFill>
                  <a:srgbClr val="000000"/>
                </a:solidFill>
              </a:rPr>
              <a:pPr/>
              <a:t>7</a:t>
            </a:fld>
            <a:endParaRPr lang="en-US" dirty="0">
              <a:solidFill>
                <a:srgbClr val="000000"/>
              </a:solidFill>
            </a:endParaRPr>
          </a:p>
        </p:txBody>
      </p:sp>
    </p:spTree>
    <p:extLst>
      <p:ext uri="{BB962C8B-B14F-4D97-AF65-F5344CB8AC3E}">
        <p14:creationId xmlns:p14="http://schemas.microsoft.com/office/powerpoint/2010/main" val="3654662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u="sng" dirty="0">
                <a:latin typeface="+mn-lt"/>
                <a:cs typeface="Times New Roman" panose="02020603050405020304" pitchFamily="18" charset="0"/>
              </a:rPr>
              <a:t>Talking Points:</a:t>
            </a:r>
          </a:p>
          <a:p>
            <a:endParaRPr lang="en-US" sz="1100" baseline="0" dirty="0">
              <a:latin typeface="+mn-lt"/>
            </a:endParaRPr>
          </a:p>
          <a:p>
            <a:pPr marL="171450" indent="-171450">
              <a:buFont typeface="Arial" panose="020B0604020202020204" pitchFamily="34" charset="0"/>
              <a:buChar char="•"/>
            </a:pPr>
            <a:r>
              <a:rPr lang="en-US" sz="1100" baseline="0" dirty="0">
                <a:latin typeface="+mn-lt"/>
              </a:rPr>
              <a:t>Centers for Disease Control and Prevention’s (or CDC) evaluation framework, which identifies the six steps of program evaluation. </a:t>
            </a:r>
          </a:p>
          <a:p>
            <a:pPr marL="171450" indent="-171450">
              <a:buFont typeface="Arial" panose="020B0604020202020204" pitchFamily="34" charset="0"/>
              <a:buChar char="•"/>
            </a:pPr>
            <a:r>
              <a:rPr lang="en-US" sz="1100" baseline="0" dirty="0">
                <a:latin typeface="+mn-lt"/>
              </a:rPr>
              <a:t>Those steps include engaging stakeholders, describing the program, focusing the evaluation design, gathering credible evidence, justifying conclusions, and ensuring use and sharing lessons learned.</a:t>
            </a:r>
            <a:endParaRPr lang="en-US" sz="1100" dirty="0">
              <a:latin typeface="+mn-lt"/>
            </a:endParaRPr>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1322703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dirty="0">
                <a:latin typeface="+mn-lt"/>
                <a:cs typeface="Times New Roman" panose="02020603050405020304" pitchFamily="18" charset="0"/>
              </a:rPr>
              <a:t>Talking Points:</a:t>
            </a:r>
          </a:p>
          <a:p>
            <a:endParaRPr lang="en-US" sz="1200" kern="1200" dirty="0">
              <a:solidFill>
                <a:schemeClr val="tx1"/>
              </a:solidFill>
              <a:latin typeface="Arial" charset="0"/>
              <a:ea typeface="+mn-ea"/>
              <a:cs typeface="+mn-cs"/>
            </a:endParaRPr>
          </a:p>
          <a:p>
            <a:pPr marL="0" indent="0">
              <a:buFont typeface="Arial" panose="020B0604020202020204" pitchFamily="34" charset="0"/>
              <a:buNone/>
            </a:pPr>
            <a:r>
              <a:rPr lang="en-US" sz="1200" kern="1200" dirty="0">
                <a:solidFill>
                  <a:schemeClr val="tx1"/>
                </a:solidFill>
                <a:latin typeface="Arial" charset="0"/>
                <a:ea typeface="+mn-ea"/>
                <a:cs typeface="+mn-cs"/>
              </a:rPr>
              <a:t>Engage</a:t>
            </a:r>
            <a:r>
              <a:rPr lang="en-US" sz="1200" kern="1200" baseline="0" dirty="0">
                <a:solidFill>
                  <a:schemeClr val="tx1"/>
                </a:solidFill>
                <a:latin typeface="Arial" charset="0"/>
                <a:ea typeface="+mn-ea"/>
                <a:cs typeface="+mn-cs"/>
              </a:rPr>
              <a:t> stakeholders because they will help you:</a:t>
            </a:r>
            <a:r>
              <a:rPr lang="en-US" sz="1200" i="1" kern="1200" dirty="0">
                <a:solidFill>
                  <a:srgbClr val="FF00FF"/>
                </a:solidFill>
                <a:latin typeface="Arial" charset="0"/>
                <a:ea typeface="+mn-ea"/>
                <a:cs typeface="+mn-cs"/>
              </a:rPr>
              <a:t/>
            </a:r>
            <a:br>
              <a:rPr lang="en-US" sz="1200" i="1" kern="1200" dirty="0">
                <a:solidFill>
                  <a:srgbClr val="FF00FF"/>
                </a:solidFill>
                <a:latin typeface="Arial" charset="0"/>
                <a:ea typeface="+mn-ea"/>
                <a:cs typeface="+mn-cs"/>
              </a:rPr>
            </a:br>
            <a:endParaRPr lang="en-US" sz="1200" i="1" kern="1200" dirty="0">
              <a:solidFill>
                <a:srgbClr val="FF00FF"/>
              </a:solidFill>
              <a:latin typeface="Arial" charset="0"/>
              <a:ea typeface="+mn-ea"/>
              <a:cs typeface="+mn-cs"/>
            </a:endParaRPr>
          </a:p>
          <a:p>
            <a:pPr marL="171450" indent="-171450">
              <a:buFont typeface="Arial" panose="020B0604020202020204" pitchFamily="34" charset="0"/>
              <a:buChar char="•"/>
            </a:pPr>
            <a:r>
              <a:rPr lang="en-US" sz="1200" b="0" kern="1200" dirty="0">
                <a:solidFill>
                  <a:schemeClr val="tx1"/>
                </a:solidFill>
                <a:latin typeface="Arial" charset="0"/>
                <a:ea typeface="+mn-ea"/>
                <a:cs typeface="+mn-cs"/>
              </a:rPr>
              <a:t>Identify questions that need answers,</a:t>
            </a:r>
          </a:p>
          <a:p>
            <a:pPr marL="171450" indent="-171450" fontAlgn="auto">
              <a:lnSpc>
                <a:spcPct val="90000"/>
              </a:lnSpc>
              <a:spcAft>
                <a:spcPts val="1100"/>
              </a:spcAft>
              <a:buFont typeface="Arial" panose="020B0604020202020204" pitchFamily="34" charset="0"/>
              <a:buChar char="•"/>
            </a:pPr>
            <a:r>
              <a:rPr lang="en-US" sz="1200" b="0" kern="1200" dirty="0">
                <a:solidFill>
                  <a:schemeClr val="tx1"/>
                </a:solidFill>
                <a:latin typeface="Arial" charset="0"/>
                <a:ea typeface="+mn-ea"/>
                <a:cs typeface="+mn-cs"/>
              </a:rPr>
              <a:t>Access data to implement your evaluation,</a:t>
            </a:r>
          </a:p>
          <a:p>
            <a:pPr marL="171450" indent="-171450" fontAlgn="auto">
              <a:lnSpc>
                <a:spcPct val="90000"/>
              </a:lnSpc>
              <a:spcAft>
                <a:spcPts val="1100"/>
              </a:spcAft>
              <a:buFont typeface="Arial" panose="020B0604020202020204" pitchFamily="34" charset="0"/>
              <a:buChar char="•"/>
            </a:pPr>
            <a:r>
              <a:rPr lang="en-US" sz="1200" b="0" kern="1200" dirty="0">
                <a:solidFill>
                  <a:schemeClr val="tx1"/>
                </a:solidFill>
                <a:latin typeface="Arial" charset="0"/>
                <a:ea typeface="+mn-ea"/>
                <a:cs typeface="+mn-cs"/>
              </a:rPr>
              <a:t>Demonstrate credibility and transparency, and</a:t>
            </a:r>
          </a:p>
          <a:p>
            <a:pPr marL="171450" indent="-171450" fontAlgn="auto">
              <a:lnSpc>
                <a:spcPct val="90000"/>
              </a:lnSpc>
              <a:spcAft>
                <a:spcPts val="1100"/>
              </a:spcAft>
              <a:buFont typeface="Arial" panose="020B0604020202020204" pitchFamily="34" charset="0"/>
              <a:buChar char="•"/>
            </a:pPr>
            <a:r>
              <a:rPr lang="en-US" sz="1200" b="0" kern="1200" dirty="0">
                <a:solidFill>
                  <a:schemeClr val="tx1"/>
                </a:solidFill>
                <a:latin typeface="Arial" charset="0"/>
                <a:ea typeface="+mn-ea"/>
                <a:cs typeface="+mn-cs"/>
              </a:rPr>
              <a:t>Build a market for your findings. </a:t>
            </a:r>
          </a:p>
          <a:p>
            <a:endParaRPr lang="en-US" sz="1200" i="0" kern="1200" baseline="0" dirty="0" smtClean="0">
              <a:solidFill>
                <a:schemeClr val="tx1"/>
              </a:solidFill>
              <a:latin typeface="Arial" charset="0"/>
              <a:ea typeface="+mn-ea"/>
              <a:cs typeface="+mn-cs"/>
            </a:endParaRPr>
          </a:p>
          <a:p>
            <a:r>
              <a:rPr lang="en-US" sz="1200" i="0" kern="1200" baseline="0" dirty="0" smtClean="0">
                <a:solidFill>
                  <a:schemeClr val="tx1"/>
                </a:solidFill>
                <a:latin typeface="Arial" charset="0"/>
                <a:ea typeface="+mn-ea"/>
                <a:cs typeface="+mn-cs"/>
              </a:rPr>
              <a:t>These stakeholders may be healthcare staff and providers, community members, clients/patients, board members, organizational leadership, community-based organizations, etc. </a:t>
            </a:r>
            <a:endParaRPr lang="en-US"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9</a:t>
            </a:fld>
            <a:endParaRPr lang="en-US"/>
          </a:p>
        </p:txBody>
      </p:sp>
    </p:spTree>
    <p:extLst>
      <p:ext uri="{BB962C8B-B14F-4D97-AF65-F5344CB8AC3E}">
        <p14:creationId xmlns:p14="http://schemas.microsoft.com/office/powerpoint/2010/main" val="42217512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Master" Target="../slideMasters/slideMaster1.xml"/><Relationship Id="rId3" Type="http://schemas.openxmlformats.org/officeDocument/2006/relationships/image" Target="../media/image3.gif"/></Relationships>
</file>

<file path=ppt/slideLayouts/_rels/slideLayout14.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5.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6.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7.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Master" Target="../slideMasters/slideMaster1.xml"/><Relationship Id="rId3" Type="http://schemas.openxmlformats.org/officeDocument/2006/relationships/image" Target="../media/image4.gi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2121759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90347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60053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19824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1065308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1821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107250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10235752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Minimal footer graphic">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09670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1_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630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Inside slide">
    <p:bg>
      <p:bgPr>
        <a:blipFill dpi="0" rotWithShape="0">
          <a:blip r:embed="rId2"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p:nvPr>
        </p:nvSpPr>
        <p:spPr>
          <a:xfrm>
            <a:off x="990600" y="331787"/>
            <a:ext cx="7543800" cy="963613"/>
          </a:xfrm>
          <a:prstGeom prst="rect">
            <a:avLst/>
          </a:prstGeom>
        </p:spPr>
        <p:txBody>
          <a:bodyPr wrap="square" anchor="ctr">
            <a:normAutofit/>
          </a:bodyPr>
          <a:lstStyle>
            <a:lvl1pPr marL="0" indent="0" algn="l">
              <a:spcAft>
                <a:spcPts val="0"/>
              </a:spcAft>
              <a:buNone/>
              <a:defRPr sz="3200" b="0" i="0" baseline="0">
                <a:solidFill>
                  <a:schemeClr val="bg1"/>
                </a:solidFill>
                <a:latin typeface="Georgia"/>
                <a:cs typeface="Georgia"/>
              </a:defRPr>
            </a:lvl1pPr>
          </a:lstStyle>
          <a:p>
            <a:pPr lvl="0"/>
            <a:r>
              <a:rPr lang="en-US"/>
              <a:t>Click to edit Master text styles</a:t>
            </a:r>
          </a:p>
        </p:txBody>
      </p:sp>
      <p:sp>
        <p:nvSpPr>
          <p:cNvPr id="12" name="Text Placeholder 11"/>
          <p:cNvSpPr>
            <a:spLocks noGrp="1"/>
          </p:cNvSpPr>
          <p:nvPr>
            <p:ph type="body" sz="quarter" idx="11"/>
          </p:nvPr>
        </p:nvSpPr>
        <p:spPr>
          <a:xfrm>
            <a:off x="990600" y="1752600"/>
            <a:ext cx="7543800" cy="4114800"/>
          </a:xfrm>
          <a:prstGeom prst="rect">
            <a:avLst/>
          </a:prstGeom>
        </p:spPr>
        <p:txBody>
          <a:bodyPr/>
          <a:lstStyle>
            <a:lvl1pPr>
              <a:buFontTx/>
              <a:buNone/>
              <a:defRPr sz="3200" baseline="0"/>
            </a:lvl1pPr>
          </a:lstStyle>
          <a:p>
            <a:pPr lvl="0"/>
            <a:r>
              <a:rPr lang="en-US"/>
              <a:t>Click to edit Master text styles</a:t>
            </a:r>
          </a:p>
        </p:txBody>
      </p:sp>
    </p:spTree>
    <p:extLst>
      <p:ext uri="{BB962C8B-B14F-4D97-AF65-F5344CB8AC3E}">
        <p14:creationId xmlns:p14="http://schemas.microsoft.com/office/powerpoint/2010/main" val="3679411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76265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ustDataLst>
      <p:tags r:id="rId1"/>
    </p:custDataLst>
    <p:extLst>
      <p:ext uri="{BB962C8B-B14F-4D97-AF65-F5344CB8AC3E}">
        <p14:creationId xmlns:p14="http://schemas.microsoft.com/office/powerpoint/2010/main" val="898850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52586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3418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4383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764316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ustDataLst>
      <p:tags r:id="rId1"/>
    </p:custDataLst>
    <p:extLst>
      <p:ext uri="{BB962C8B-B14F-4D97-AF65-F5344CB8AC3E}">
        <p14:creationId xmlns:p14="http://schemas.microsoft.com/office/powerpoint/2010/main" val="3240814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ustDataLst>
      <p:tags r:id="rId1"/>
    </p:custDataLst>
    <p:extLst>
      <p:ext uri="{BB962C8B-B14F-4D97-AF65-F5344CB8AC3E}">
        <p14:creationId xmlns:p14="http://schemas.microsoft.com/office/powerpoint/2010/main" val="124770336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21" Type="http://schemas.openxmlformats.org/officeDocument/2006/relationships/tags" Target="../tags/tag2.xml"/><Relationship Id="rId22" Type="http://schemas.openxmlformats.org/officeDocument/2006/relationships/image" Target="../media/image1.gif"/><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21"/>
    </p:custDataLst>
    <p:extLst>
      <p:ext uri="{BB962C8B-B14F-4D97-AF65-F5344CB8AC3E}">
        <p14:creationId xmlns:p14="http://schemas.microsoft.com/office/powerpoint/2010/main" val="1408338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4" r:id="rId13"/>
    <p:sldLayoutId id="2147483675" r:id="rId14"/>
    <p:sldLayoutId id="2147483679" r:id="rId15"/>
    <p:sldLayoutId id="2147483680" r:id="rId16"/>
    <p:sldLayoutId id="2147483681" r:id="rId17"/>
    <p:sldLayoutId id="2147483682" r:id="rId18"/>
    <p:sldLayoutId id="2147483683" r:id="rId19"/>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7.jpg"/><Relationship Id="rId1" Type="http://schemas.openxmlformats.org/officeDocument/2006/relationships/tags" Target="../tags/tag20.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2.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1.xml"/><Relationship Id="rId1" Type="http://schemas.openxmlformats.org/officeDocument/2006/relationships/tags" Target="../tags/tag30.xml"/><Relationship Id="rId2" Type="http://schemas.openxmlformats.org/officeDocument/2006/relationships/tags" Target="../tags/tag31.xml"/></Relationships>
</file>

<file path=ppt/slides/_rels/slide12.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3.xml"/><Relationship Id="rId1" Type="http://schemas.openxmlformats.org/officeDocument/2006/relationships/tags" Target="../tags/tag33.xml"/><Relationship Id="rId2" Type="http://schemas.openxmlformats.org/officeDocument/2006/relationships/tags" Target="../tags/tag34.xml"/></Relationships>
</file>

<file path=ppt/slides/_rels/slide14.xml.rels><?xml version="1.0" encoding="UTF-8" standalone="yes"?>
<Relationships xmlns="http://schemas.openxmlformats.org/package/2006/relationships"><Relationship Id="rId1" Type="http://schemas.openxmlformats.org/officeDocument/2006/relationships/tags" Target="../tags/tag35.x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3.png"/><Relationship Id="rId1" Type="http://schemas.openxmlformats.org/officeDocument/2006/relationships/tags" Target="../tags/tag36.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tags" Target="../tags/tag39.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4.png"/><Relationship Id="rId1" Type="http://schemas.openxmlformats.org/officeDocument/2006/relationships/tags" Target="../tags/tag40.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hyperlink" Target="http://re-aim.org/" TargetMode="External"/><Relationship Id="rId1" Type="http://schemas.openxmlformats.org/officeDocument/2006/relationships/tags" Target="../tags/tag41.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15.png"/><Relationship Id="rId1" Type="http://schemas.openxmlformats.org/officeDocument/2006/relationships/tags" Target="../tags/tag42.x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16.png"/><Relationship Id="rId1" Type="http://schemas.openxmlformats.org/officeDocument/2006/relationships/tags" Target="../tags/tag43.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tags" Target="../tags/tag44.xml"/><Relationship Id="rId2" Type="http://schemas.openxmlformats.org/officeDocument/2006/relationships/slideLayout" Target="../slideLayouts/slideLayout2.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image" Target="../media/image17.png"/><Relationship Id="rId1" Type="http://schemas.openxmlformats.org/officeDocument/2006/relationships/tags" Target="../tags/tag45.x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tags" Target="../tags/tag46.xml"/><Relationship Id="rId2" Type="http://schemas.openxmlformats.org/officeDocument/2006/relationships/slideLayout" Target="../slideLayouts/slideLayout2.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tags" Target="../tags/tag47.xml"/><Relationship Id="rId2" Type="http://schemas.openxmlformats.org/officeDocument/2006/relationships/slideLayout" Target="../slideLayouts/slideLayout2.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tags" Target="../tags/tag48.xml"/><Relationship Id="rId2" Type="http://schemas.openxmlformats.org/officeDocument/2006/relationships/slideLayout" Target="../slideLayouts/slideLayout2.xml"/><Relationship Id="rId3"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tags" Target="../tags/tag49.xml"/><Relationship Id="rId2" Type="http://schemas.openxmlformats.org/officeDocument/2006/relationships/slideLayout" Target="../slideLayouts/slideLayout5.xml"/><Relationship Id="rId3"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ags" Target="../tags/tag50.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8.png"/><Relationship Id="rId1" Type="http://schemas.openxmlformats.org/officeDocument/2006/relationships/tags" Target="../tags/tag22.x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tags" Target="../tags/tag51.xml"/><Relationship Id="rId2" Type="http://schemas.openxmlformats.org/officeDocument/2006/relationships/slideLayout" Target="../slideLayouts/slideLayout2.xml"/><Relationship Id="rId3"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tags" Target="../tags/tag52.xml"/><Relationship Id="rId2" Type="http://schemas.openxmlformats.org/officeDocument/2006/relationships/slideLayout" Target="../slideLayouts/slideLayout2.xml"/><Relationship Id="rId3"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tags" Target="../tags/tag53.xml"/><Relationship Id="rId2" Type="http://schemas.openxmlformats.org/officeDocument/2006/relationships/slideLayout" Target="../slideLayouts/slideLayout2.xml"/><Relationship Id="rId3"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tags" Target="../tags/tag54.xml"/><Relationship Id="rId2" Type="http://schemas.openxmlformats.org/officeDocument/2006/relationships/slideLayout" Target="../slideLayouts/slideLayout2.xml"/><Relationship Id="rId3"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image" Target="../media/image18.jpeg"/><Relationship Id="rId1" Type="http://schemas.openxmlformats.org/officeDocument/2006/relationships/tags" Target="../tags/tag55.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tags" Target="../tags/tag56.xml"/><Relationship Id="rId2" Type="http://schemas.openxmlformats.org/officeDocument/2006/relationships/slideLayout" Target="../slideLayouts/slideLayout2.xml"/><Relationship Id="rId3"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tags" Target="../tags/tag57.xml"/><Relationship Id="rId2" Type="http://schemas.openxmlformats.org/officeDocument/2006/relationships/slideLayout" Target="../slideLayouts/slideLayout2.xml"/><Relationship Id="rId3"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image" Target="../media/image19.jpg"/><Relationship Id="rId5" Type="http://schemas.openxmlformats.org/officeDocument/2006/relationships/image" Target="../media/image20.png"/><Relationship Id="rId6" Type="http://schemas.openxmlformats.org/officeDocument/2006/relationships/image" Target="../media/image21.jpg"/><Relationship Id="rId7" Type="http://schemas.openxmlformats.org/officeDocument/2006/relationships/image" Target="../media/image22.jpg"/><Relationship Id="rId1" Type="http://schemas.openxmlformats.org/officeDocument/2006/relationships/tags" Target="../tags/tag58.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image" Target="../media/image19.jpg"/><Relationship Id="rId1" Type="http://schemas.openxmlformats.org/officeDocument/2006/relationships/tags" Target="../tags/tag59.x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tags" Target="../tags/tag60.xml"/><Relationship Id="rId2" Type="http://schemas.openxmlformats.org/officeDocument/2006/relationships/slideLayout" Target="../slideLayouts/slideLayout2.xml"/><Relationship Id="rId3"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tags" Target="../tags/tag61.xml"/><Relationship Id="rId2" Type="http://schemas.openxmlformats.org/officeDocument/2006/relationships/slideLayout" Target="../slideLayouts/slideLayout2.xml"/><Relationship Id="rId3"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image" Target="../media/image23.jpg"/><Relationship Id="rId1" Type="http://schemas.openxmlformats.org/officeDocument/2006/relationships/tags" Target="../tags/tag62.x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image" Target="../media/image24.png"/><Relationship Id="rId1" Type="http://schemas.openxmlformats.org/officeDocument/2006/relationships/tags" Target="../tags/tag63.x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4" Type="http://schemas.openxmlformats.org/officeDocument/2006/relationships/image" Target="../media/image25.JPG"/><Relationship Id="rId1" Type="http://schemas.openxmlformats.org/officeDocument/2006/relationships/tags" Target="../tags/tag64.x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tags" Target="../tags/tag65.xml"/><Relationship Id="rId2" Type="http://schemas.openxmlformats.org/officeDocument/2006/relationships/slideLayout" Target="../slideLayouts/slideLayout2.xml"/><Relationship Id="rId3"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image" Target="../media/image26.png"/><Relationship Id="rId1" Type="http://schemas.openxmlformats.org/officeDocument/2006/relationships/tags" Target="../tags/tag66.x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image" Target="../media/image27.jpg"/><Relationship Id="rId1" Type="http://schemas.openxmlformats.org/officeDocument/2006/relationships/tags" Target="../tags/tag67.xml"/><Relationship Id="rId2"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tags" Target="../tags/tag68.xml"/><Relationship Id="rId2" Type="http://schemas.openxmlformats.org/officeDocument/2006/relationships/slideLayout" Target="../slideLayouts/slideLayout2.xml"/><Relationship Id="rId3"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image" Target="../media/image28.png"/><Relationship Id="rId1" Type="http://schemas.openxmlformats.org/officeDocument/2006/relationships/tags" Target="../tags/tag69.x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hyperlink" Target="http://www.cdc.gov/eval/framework/" TargetMode="External"/><Relationship Id="rId1" Type="http://schemas.openxmlformats.org/officeDocument/2006/relationships/tags" Target="../tags/tag70.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9.JPG"/><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2.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0.JPG"/><Relationship Id="rId1" Type="http://schemas.openxmlformats.org/officeDocument/2006/relationships/tags" Target="../tags/tag26.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11.gif"/><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12.png"/><Relationship Id="rId1" Type="http://schemas.openxmlformats.org/officeDocument/2006/relationships/tags" Target="../tags/tag28.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ctrTitle"/>
          </p:nvPr>
        </p:nvSpPr>
        <p:spPr>
          <a:xfrm>
            <a:off x="685800" y="762000"/>
            <a:ext cx="7772400" cy="1698625"/>
          </a:xfrm>
        </p:spPr>
        <p:txBody>
          <a:bodyPr>
            <a:normAutofit/>
          </a:bodyPr>
          <a:lstStyle/>
          <a:p>
            <a:pPr>
              <a:defRPr/>
            </a:pPr>
            <a:r>
              <a:rPr lang="en-US" sz="4400" b="1" dirty="0">
                <a:latin typeface="Arial" panose="020B0604020202020204" pitchFamily="34" charset="0"/>
                <a:cs typeface="Arial" panose="020B0604020202020204" pitchFamily="34" charset="0"/>
              </a:rPr>
              <a:t>Planning for Evaluation</a:t>
            </a:r>
            <a:endParaRPr lang="en-US" sz="4400" b="1" kern="1200"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0400" y="2514600"/>
            <a:ext cx="2548347" cy="3273149"/>
          </a:xfrm>
          <a:prstGeom prst="rect">
            <a:avLst/>
          </a:prstGeom>
        </p:spPr>
      </p:pic>
      <p:sp>
        <p:nvSpPr>
          <p:cNvPr id="5" name="Rectangle 4"/>
          <p:cNvSpPr/>
          <p:nvPr/>
        </p:nvSpPr>
        <p:spPr bwMode="auto">
          <a:xfrm>
            <a:off x="1306512" y="5931132"/>
            <a:ext cx="74564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pitchFamily="18" charset="0"/>
            </a:endParaRPr>
          </a:p>
        </p:txBody>
      </p:sp>
      <p:sp>
        <p:nvSpPr>
          <p:cNvPr id="7" name="TextBox 6">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3840951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46248"/>
            <a:ext cx="8763000" cy="1143000"/>
          </a:xfrm>
        </p:spPr>
        <p:txBody>
          <a:bodyPr>
            <a:noAutofit/>
          </a:bodyPr>
          <a:lstStyle/>
          <a:p>
            <a:pPr algn="l"/>
            <a:r>
              <a:rPr lang="en-US" sz="3600" dirty="0">
                <a:latin typeface="Arial" panose="020B0604020202020204" pitchFamily="34" charset="0"/>
                <a:cs typeface="Arial" panose="020B0604020202020204" pitchFamily="34" charset="0"/>
              </a:rPr>
              <a:t>Who are the Stakeholders for a Worksite </a:t>
            </a:r>
            <a:r>
              <a:rPr lang="en-US" sz="3600" dirty="0" smtClean="0">
                <a:latin typeface="Arial" panose="020B0604020202020204" pitchFamily="34" charset="0"/>
                <a:cs typeface="Arial" panose="020B0604020202020204" pitchFamily="34" charset="0"/>
              </a:rPr>
              <a:t>FLU-FIT </a:t>
            </a:r>
            <a:r>
              <a:rPr lang="en-US" sz="3600" dirty="0">
                <a:latin typeface="Arial" panose="020B0604020202020204" pitchFamily="34" charset="0"/>
                <a:cs typeface="Arial" panose="020B0604020202020204" pitchFamily="34" charset="0"/>
              </a:rPr>
              <a:t>Program?</a:t>
            </a:r>
          </a:p>
        </p:txBody>
      </p:sp>
      <p:sp>
        <p:nvSpPr>
          <p:cNvPr id="3" name="Content Placeholder 2"/>
          <p:cNvSpPr>
            <a:spLocks noGrp="1"/>
          </p:cNvSpPr>
          <p:nvPr>
            <p:ph idx="1"/>
          </p:nvPr>
        </p:nvSpPr>
        <p:spPr>
          <a:noFill/>
        </p:spPr>
        <p:txBody>
          <a:bodyPr/>
          <a:lstStyle/>
          <a:p>
            <a:r>
              <a:rPr lang="en-US" dirty="0" smtClean="0"/>
              <a:t>Who would directly benefit from a </a:t>
            </a:r>
            <a:r>
              <a:rPr lang="en-US" dirty="0"/>
              <a:t>F</a:t>
            </a:r>
            <a:r>
              <a:rPr lang="en-US" dirty="0" smtClean="0"/>
              <a:t>LU-FIT program?  </a:t>
            </a:r>
            <a:endParaRPr lang="en-US" dirty="0"/>
          </a:p>
          <a:p>
            <a:r>
              <a:rPr lang="en-US" dirty="0" smtClean="0"/>
              <a:t>Who might oppose the program?</a:t>
            </a:r>
            <a:endParaRPr lang="en-US" dirty="0"/>
          </a:p>
          <a:p>
            <a:r>
              <a:rPr lang="en-US" dirty="0" smtClean="0"/>
              <a:t>Who are the implementers? </a:t>
            </a:r>
            <a:endParaRPr lang="en-US" dirty="0"/>
          </a:p>
          <a:p>
            <a:r>
              <a:rPr lang="en-US" dirty="0" smtClean="0"/>
              <a:t>Who else might support and fund a FLU-FIT program? </a:t>
            </a:r>
            <a:endParaRPr lang="en-US" dirty="0"/>
          </a:p>
          <a:p>
            <a:endParaRPr lang="en-US" dirty="0"/>
          </a:p>
        </p:txBody>
      </p:sp>
    </p:spTree>
    <p:custDataLst>
      <p:tags r:id="rId1"/>
    </p:custDataLst>
    <p:extLst>
      <p:ext uri="{BB962C8B-B14F-4D97-AF65-F5344CB8AC3E}">
        <p14:creationId xmlns:p14="http://schemas.microsoft.com/office/powerpoint/2010/main" val="1075824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661"/>
            <a:ext cx="8763000" cy="1143000"/>
          </a:xfrm>
        </p:spPr>
        <p:txBody>
          <a:bodyPr>
            <a:normAutofit/>
          </a:bodyPr>
          <a:lstStyle/>
          <a:p>
            <a:pPr algn="l"/>
            <a:r>
              <a:rPr lang="en-US" sz="4000" dirty="0">
                <a:latin typeface="Arial" panose="020B0604020202020204" pitchFamily="34" charset="0"/>
                <a:cs typeface="Arial" panose="020B0604020202020204" pitchFamily="34" charset="0"/>
              </a:rPr>
              <a:t>Describe the Program</a:t>
            </a:r>
          </a:p>
        </p:txBody>
      </p:sp>
      <p:grpSp>
        <p:nvGrpSpPr>
          <p:cNvPr id="11" name="Group 10"/>
          <p:cNvGrpSpPr/>
          <p:nvPr/>
        </p:nvGrpSpPr>
        <p:grpSpPr>
          <a:xfrm>
            <a:off x="304800" y="2100570"/>
            <a:ext cx="8610600" cy="3766830"/>
            <a:chOff x="1003702" y="1003300"/>
            <a:chExt cx="5538301" cy="2868930"/>
          </a:xfrm>
          <a:solidFill>
            <a:srgbClr val="FFFFCC"/>
          </a:solidFill>
        </p:grpSpPr>
        <p:sp>
          <p:nvSpPr>
            <p:cNvPr id="12" name="Rectangle 11"/>
            <p:cNvSpPr/>
            <p:nvPr/>
          </p:nvSpPr>
          <p:spPr>
            <a:xfrm>
              <a:off x="5681443" y="1101652"/>
              <a:ext cx="860559" cy="2761688"/>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smtClean="0">
                  <a:solidFill>
                    <a:schemeClr val="tx1"/>
                  </a:solidFill>
                  <a:latin typeface="Arial" panose="020B0604020202020204" pitchFamily="34" charset="0"/>
                  <a:ea typeface="Verdana" panose="020B0604030504040204" pitchFamily="34" charset="0"/>
                  <a:cs typeface="Arial" panose="020B0604020202020204" pitchFamily="34" charset="0"/>
                </a:rPr>
                <a:t>Long-Term: </a:t>
              </a:r>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Economic</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Environment</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Health</a:t>
              </a:r>
              <a:endParaRPr lang="en-US" sz="14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nvGrpSpPr>
            <p:cNvPr id="13" name="Group 12"/>
            <p:cNvGrpSpPr/>
            <p:nvPr/>
          </p:nvGrpSpPr>
          <p:grpSpPr>
            <a:xfrm>
              <a:off x="1003702" y="1003300"/>
              <a:ext cx="5538301" cy="2868930"/>
              <a:chOff x="1003702" y="1003300"/>
              <a:chExt cx="5538301" cy="2868930"/>
            </a:xfrm>
            <a:grpFill/>
          </p:grpSpPr>
          <p:sp>
            <p:nvSpPr>
              <p:cNvPr id="14" name="Rectangle 13"/>
              <p:cNvSpPr/>
              <p:nvPr/>
            </p:nvSpPr>
            <p:spPr>
              <a:xfrm>
                <a:off x="1003702" y="1012825"/>
                <a:ext cx="833196"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Staff</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Volunteers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Time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Money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Research base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Materials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Equipment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Technology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5" name="Rectangle 14"/>
              <p:cNvSpPr/>
              <p:nvPr/>
            </p:nvSpPr>
            <p:spPr>
              <a:xfrm>
                <a:off x="1934921" y="1003935"/>
                <a:ext cx="1037490"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Conduct workshops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Deliver services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Develop products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Create </a:t>
                </a: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curricula</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Train</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Consult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Assess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Facilitate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a:t>
                </a:r>
              </a:p>
              <a:p>
                <a:pPr>
                  <a:spcBef>
                    <a:spcPts val="50"/>
                  </a:spcBef>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6" name="Rectangle 15"/>
              <p:cNvSpPr/>
              <p:nvPr/>
            </p:nvSpPr>
            <p:spPr>
              <a:xfrm>
                <a:off x="3062186" y="1003300"/>
                <a:ext cx="1000583"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workshops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clients served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classes held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persons trained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Increased  capacity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Partnerships developed</a:t>
                </a:r>
              </a:p>
            </p:txBody>
          </p:sp>
          <p:sp>
            <p:nvSpPr>
              <p:cNvPr id="17" name="Rectangle 16"/>
              <p:cNvSpPr/>
              <p:nvPr>
                <p:custDataLst>
                  <p:tags r:id="rId2"/>
                </p:custDataLst>
              </p:nvPr>
            </p:nvSpPr>
            <p:spPr>
              <a:xfrm>
                <a:off x="4148687" y="1047363"/>
                <a:ext cx="797560" cy="2815976"/>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smtClean="0">
                    <a:solidFill>
                      <a:schemeClr val="tx1"/>
                    </a:solidFill>
                    <a:latin typeface="Arial" panose="020B0604020202020204" pitchFamily="34" charset="0"/>
                    <a:ea typeface="Verdana" panose="020B0604030504040204" pitchFamily="34" charset="0"/>
                    <a:cs typeface="Arial" panose="020B0604020202020204" pitchFamily="34" charset="0"/>
                  </a:rPr>
                  <a:t>Short-Term:</a:t>
                </a: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tabLst>
                    <a:tab pos="117475" algn="l"/>
                  </a:tabLst>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Awareness</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Knowledge</a:t>
                </a: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Attitudes</a:t>
                </a:r>
                <a:r>
                  <a:rPr lang="en-US" sz="1400" dirty="0">
                    <a:solidFill>
                      <a:schemeClr val="tx1"/>
                    </a:solidFill>
                    <a:effectLst/>
                    <a:latin typeface="Arial" panose="020B0604020202020204" pitchFamily="34" charset="0"/>
                    <a:ea typeface="Verdana" panose="020B0604030504040204" pitchFamily="34" charset="0"/>
                    <a:cs typeface="Arial" panose="020B0604020202020204" pitchFamily="34" charset="0"/>
                  </a:rPr>
                  <a:t> </a:t>
                </a:r>
              </a:p>
              <a:p>
                <a:endParaRPr lang="en-US" sz="14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8" name="Rectangle 17"/>
              <p:cNvSpPr/>
              <p:nvPr/>
            </p:nvSpPr>
            <p:spPr>
              <a:xfrm>
                <a:off x="4947518" y="1020726"/>
                <a:ext cx="733925" cy="2841979"/>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smtClean="0">
                  <a:solidFill>
                    <a:schemeClr val="tx1"/>
                  </a:solidFill>
                  <a:latin typeface="Arial" panose="020B0604020202020204" pitchFamily="34" charset="0"/>
                  <a:ea typeface="Verdana" panose="020B0604030504040204" pitchFamily="34" charset="0"/>
                  <a:cs typeface="Arial" panose="020B0604020202020204" pitchFamily="34" charset="0"/>
                </a:endParaRPr>
              </a:p>
              <a:p>
                <a:r>
                  <a:rPr lang="en-US" sz="1500" i="1" dirty="0" smtClean="0">
                    <a:solidFill>
                      <a:schemeClr val="tx1"/>
                    </a:solidFill>
                    <a:latin typeface="Arial" panose="020B0604020202020204" pitchFamily="34" charset="0"/>
                    <a:ea typeface="Verdana" panose="020B0604030504040204" pitchFamily="34" charset="0"/>
                    <a:cs typeface="Arial" panose="020B0604020202020204" pitchFamily="34" charset="0"/>
                  </a:rPr>
                  <a:t>Mid-Term:   </a:t>
                </a: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Behavior </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solidFill>
                      <a:schemeClr val="tx1"/>
                    </a:solidFill>
                    <a:latin typeface="Arial" panose="020B0604020202020204" pitchFamily="34" charset="0"/>
                    <a:ea typeface="Verdana" panose="020B0604030504040204" pitchFamily="34" charset="0"/>
                    <a:cs typeface="Arial" panose="020B0604020202020204" pitchFamily="34" charset="0"/>
                  </a:rPr>
                  <a:t>Practice</a:t>
                </a: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9" name="Rectangle 18"/>
              <p:cNvSpPr/>
              <p:nvPr/>
            </p:nvSpPr>
            <p:spPr>
              <a:xfrm>
                <a:off x="4149323" y="1012825"/>
                <a:ext cx="2392680" cy="31369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dirty="0">
                    <a:solidFill>
                      <a:schemeClr val="tx1"/>
                    </a:solidFill>
                    <a:effectLst/>
                    <a:latin typeface="Arial" panose="020B0604020202020204" pitchFamily="34" charset="0"/>
                    <a:ea typeface="Verdana" panose="020B0604030504040204" pitchFamily="34" charset="0"/>
                    <a:cs typeface="Arial" panose="020B0604020202020204" pitchFamily="34" charset="0"/>
                  </a:rPr>
                  <a:t>OUTCOMES</a:t>
                </a:r>
                <a:endParaRPr lang="en-US" sz="16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grpSp>
      <p:sp>
        <p:nvSpPr>
          <p:cNvPr id="20" name="Right Arrow 19"/>
          <p:cNvSpPr/>
          <p:nvPr/>
        </p:nvSpPr>
        <p:spPr>
          <a:xfrm>
            <a:off x="1498098" y="22297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 name="Right Arrow 20"/>
          <p:cNvSpPr/>
          <p:nvPr/>
        </p:nvSpPr>
        <p:spPr>
          <a:xfrm>
            <a:off x="3254273" y="22297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Right Arrow 21"/>
          <p:cNvSpPr/>
          <p:nvPr/>
        </p:nvSpPr>
        <p:spPr>
          <a:xfrm>
            <a:off x="4961909" y="222014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3" name="TextBox 22"/>
          <p:cNvSpPr txBox="1"/>
          <p:nvPr/>
        </p:nvSpPr>
        <p:spPr>
          <a:xfrm>
            <a:off x="-76200" y="2176046"/>
            <a:ext cx="1873878" cy="338554"/>
          </a:xfrm>
          <a:prstGeom prst="rect">
            <a:avLst/>
          </a:prstGeom>
          <a:noFill/>
        </p:spPr>
        <p:txBody>
          <a:bodyPr wrap="square" rtlCol="0">
            <a:spAutoFit/>
          </a:bodyPr>
          <a:lstStyle/>
          <a:p>
            <a:pPr algn="ctr"/>
            <a:r>
              <a:rPr lang="en-US" sz="1600" b="1" dirty="0">
                <a:latin typeface="Arial" panose="020B0604020202020204" pitchFamily="34" charset="0"/>
                <a:ea typeface="Verdana" panose="020B0604030504040204" pitchFamily="34" charset="0"/>
                <a:cs typeface="Arial" panose="020B0604020202020204" pitchFamily="34" charset="0"/>
              </a:rPr>
              <a:t>INPUTS</a:t>
            </a:r>
          </a:p>
        </p:txBody>
      </p:sp>
      <p:sp>
        <p:nvSpPr>
          <p:cNvPr id="8" name="TextBox 7"/>
          <p:cNvSpPr txBox="1"/>
          <p:nvPr/>
        </p:nvSpPr>
        <p:spPr>
          <a:xfrm>
            <a:off x="1741109" y="2191435"/>
            <a:ext cx="1613024" cy="323165"/>
          </a:xfrm>
          <a:prstGeom prst="rect">
            <a:avLst/>
          </a:prstGeom>
          <a:noFill/>
        </p:spPr>
        <p:txBody>
          <a:bodyPr wrap="square" rtlCol="0">
            <a:spAutoFit/>
          </a:bodyPr>
          <a:lstStyle/>
          <a:p>
            <a:pPr algn="ctr"/>
            <a:r>
              <a:rPr lang="en-US" sz="1500" b="1" dirty="0">
                <a:latin typeface="Arial" panose="020B0604020202020204" pitchFamily="34" charset="0"/>
                <a:ea typeface="Verdana" panose="020B0604030504040204" pitchFamily="34" charset="0"/>
                <a:cs typeface="Arial" panose="020B0604020202020204" pitchFamily="34" charset="0"/>
              </a:rPr>
              <a:t>ACTIVITIES</a:t>
            </a:r>
          </a:p>
        </p:txBody>
      </p:sp>
      <p:sp>
        <p:nvSpPr>
          <p:cNvPr id="9" name="TextBox 8"/>
          <p:cNvSpPr txBox="1"/>
          <p:nvPr/>
        </p:nvSpPr>
        <p:spPr>
          <a:xfrm>
            <a:off x="3137432" y="2158425"/>
            <a:ext cx="2155928" cy="338554"/>
          </a:xfrm>
          <a:prstGeom prst="rect">
            <a:avLst/>
          </a:prstGeom>
          <a:noFill/>
        </p:spPr>
        <p:txBody>
          <a:bodyPr wrap="square" rtlCol="0">
            <a:spAutoFit/>
          </a:bodyPr>
          <a:lstStyle/>
          <a:p>
            <a:pPr algn="ctr"/>
            <a:r>
              <a:rPr lang="en-US" sz="1600" b="1" dirty="0">
                <a:latin typeface="Arial" panose="020B0604020202020204" pitchFamily="34" charset="0"/>
                <a:ea typeface="Verdana" panose="020B0604030504040204" pitchFamily="34" charset="0"/>
                <a:cs typeface="Arial" panose="020B0604020202020204" pitchFamily="34" charset="0"/>
              </a:rPr>
              <a:t>OUTPUTS</a:t>
            </a:r>
          </a:p>
        </p:txBody>
      </p:sp>
      <p:sp>
        <p:nvSpPr>
          <p:cNvPr id="24" name="TextBox 23"/>
          <p:cNvSpPr txBox="1"/>
          <p:nvPr/>
        </p:nvSpPr>
        <p:spPr>
          <a:xfrm>
            <a:off x="-50369" y="1585878"/>
            <a:ext cx="8965768" cy="369332"/>
          </a:xfrm>
          <a:prstGeom prst="rect">
            <a:avLst/>
          </a:prstGeom>
          <a:noFill/>
        </p:spPr>
        <p:txBody>
          <a:bodyPr wrap="square" rtlCol="0">
            <a:spAutoFit/>
          </a:bodyPr>
          <a:lstStyle/>
          <a:p>
            <a:pPr algn="ctr"/>
            <a:r>
              <a:rPr lang="en-US" b="1" dirty="0">
                <a:latin typeface="Arial" panose="020B0604020202020204" pitchFamily="34" charset="0"/>
                <a:ea typeface="Verdana" panose="020B0604030504040204" pitchFamily="34" charset="0"/>
                <a:cs typeface="Arial" panose="020B0604020202020204" pitchFamily="34" charset="0"/>
              </a:rPr>
              <a:t>Logic Model Example for Program (General)</a:t>
            </a:r>
          </a:p>
        </p:txBody>
      </p:sp>
    </p:spTree>
    <p:custDataLst>
      <p:tags r:id="rId1"/>
    </p:custDataLst>
    <p:extLst>
      <p:ext uri="{BB962C8B-B14F-4D97-AF65-F5344CB8AC3E}">
        <p14:creationId xmlns:p14="http://schemas.microsoft.com/office/powerpoint/2010/main" val="2188445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01755" y="253373"/>
            <a:ext cx="8763000" cy="1143000"/>
          </a:xfrm>
        </p:spPr>
        <p:txBody>
          <a:bodyPr>
            <a:normAutofit/>
          </a:bodyPr>
          <a:lstStyle/>
          <a:p>
            <a:pPr algn="l"/>
            <a:r>
              <a:rPr lang="en-US" sz="4000" dirty="0">
                <a:latin typeface="Arial" panose="020B0604020202020204" pitchFamily="34" charset="0"/>
                <a:cs typeface="Arial" panose="020B0604020202020204" pitchFamily="34" charset="0"/>
              </a:rPr>
              <a:t>Logic Model Example</a:t>
            </a:r>
          </a:p>
        </p:txBody>
      </p:sp>
      <p:grpSp>
        <p:nvGrpSpPr>
          <p:cNvPr id="19" name="Group 18"/>
          <p:cNvGrpSpPr/>
          <p:nvPr/>
        </p:nvGrpSpPr>
        <p:grpSpPr>
          <a:xfrm>
            <a:off x="401909" y="1905000"/>
            <a:ext cx="8208691" cy="4114800"/>
            <a:chOff x="698938" y="2133600"/>
            <a:chExt cx="7820858" cy="3810000"/>
          </a:xfrm>
          <a:solidFill>
            <a:srgbClr val="D8F5C3"/>
          </a:solidFill>
        </p:grpSpPr>
        <p:grpSp>
          <p:nvGrpSpPr>
            <p:cNvPr id="4" name="Group 3"/>
            <p:cNvGrpSpPr/>
            <p:nvPr/>
          </p:nvGrpSpPr>
          <p:grpSpPr>
            <a:xfrm>
              <a:off x="762000" y="2133600"/>
              <a:ext cx="7757796" cy="3810000"/>
              <a:chOff x="1003702" y="1003300"/>
              <a:chExt cx="5638453" cy="2868930"/>
            </a:xfrm>
            <a:grpFill/>
          </p:grpSpPr>
          <p:sp>
            <p:nvSpPr>
              <p:cNvPr id="5" name="Rectangle 4"/>
              <p:cNvSpPr/>
              <p:nvPr/>
            </p:nvSpPr>
            <p:spPr>
              <a:xfrm>
                <a:off x="5832465"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 </a:t>
                </a: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r>
                  <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rPr>
                  <a:t>Long-Term</a:t>
                </a: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Decrease </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in lung &amp; CV disease and cancer</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Return of Investment</a:t>
                </a: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grpSp>
            <p:nvGrpSpPr>
              <p:cNvPr id="6" name="Group 5"/>
              <p:cNvGrpSpPr/>
              <p:nvPr/>
            </p:nvGrpSpPr>
            <p:grpSpPr>
              <a:xfrm>
                <a:off x="1003702" y="1003300"/>
                <a:ext cx="5638453" cy="2868930"/>
                <a:chOff x="1003702" y="1003300"/>
                <a:chExt cx="5638453" cy="2868930"/>
              </a:xfrm>
              <a:grpFill/>
            </p:grpSpPr>
            <p:sp>
              <p:nvSpPr>
                <p:cNvPr id="7" name="Rectangle 6"/>
                <p:cNvSpPr/>
                <p:nvPr/>
              </p:nvSpPr>
              <p:spPr>
                <a:xfrm>
                  <a:off x="1003702" y="1012825"/>
                  <a:ext cx="833196"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endPar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Stakeholder </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partners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Police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Funding</a:t>
                  </a:r>
                </a:p>
              </p:txBody>
            </p:sp>
            <p:sp>
              <p:nvSpPr>
                <p:cNvPr id="8" name="Rectangle 7"/>
                <p:cNvSpPr/>
                <p:nvPr/>
              </p:nvSpPr>
              <p:spPr>
                <a:xfrm>
                  <a:off x="1934921" y="1003935"/>
                  <a:ext cx="1037490" cy="2859406"/>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Engaging stakeholders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Communicating information about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Educating public about dangers of second-hand smoke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Implementing ordinance (no smoking signs, SOP for violations)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Working with police to enforce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Working with local officials to support ordinance</a:t>
                  </a:r>
                </a:p>
              </p:txBody>
            </p:sp>
            <p:sp>
              <p:nvSpPr>
                <p:cNvPr id="9" name="Rectangle 8"/>
                <p:cNvSpPr/>
                <p:nvPr/>
              </p:nvSpPr>
              <p:spPr>
                <a:xfrm>
                  <a:off x="3059405" y="1003300"/>
                  <a:ext cx="1032022"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endPar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Stakeholders </a:t>
                  </a: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engaged</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Public awareness of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PSA on hazards of second-hand smoke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Parks with signs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SOPs written</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Enforcement per SOP</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Support from local officials</a:t>
                  </a:r>
                </a:p>
              </p:txBody>
            </p:sp>
            <p:sp>
              <p:nvSpPr>
                <p:cNvPr id="10" name="Rectangle 9"/>
                <p:cNvSpPr/>
                <p:nvPr/>
              </p:nvSpPr>
              <p:spPr>
                <a:xfrm>
                  <a:off x="4249475"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r>
                    <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rPr>
                    <a:t>Short-Term</a:t>
                  </a:r>
                </a:p>
                <a:p>
                  <a:pPr marL="171450" indent="-171450" fontAlgn="base">
                    <a:spcBef>
                      <a:spcPct val="0"/>
                    </a:spcBef>
                    <a:spcAft>
                      <a:spcPct val="0"/>
                    </a:spcAft>
                    <a:buFont typeface="Arial" panose="020B0604020202020204" pitchFamily="34" charset="0"/>
                    <a:buChar char="•"/>
                  </a:pPr>
                  <a:endPar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Decrease in second-hand smoke in parks</a:t>
                  </a: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Increase knowledge of second hand smoke dangers</a:t>
                  </a:r>
                </a:p>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p:cNvSpPr/>
                <p:nvPr/>
              </p:nvSpPr>
              <p:spPr>
                <a:xfrm>
                  <a:off x="5040970" y="1003935"/>
                  <a:ext cx="797560" cy="285877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r>
                    <a:rPr lang="en-US" sz="1500" i="1" dirty="0" smtClean="0">
                      <a:solidFill>
                        <a:prstClr val="black"/>
                      </a:solidFill>
                      <a:latin typeface="Arial" panose="020B0604020202020204" pitchFamily="34" charset="0"/>
                      <a:ea typeface="Verdana" panose="020B0604030504040204" pitchFamily="34" charset="0"/>
                      <a:cs typeface="Arial" panose="020B0604020202020204" pitchFamily="34" charset="0"/>
                    </a:rPr>
                    <a:t>Mid-Term</a:t>
                  </a:r>
                </a:p>
                <a:p>
                  <a:pPr marL="171450" indent="-171450" fontAlgn="base">
                    <a:spcBef>
                      <a:spcPct val="0"/>
                    </a:spcBef>
                    <a:spcAft>
                      <a:spcPct val="0"/>
                    </a:spcAft>
                    <a:buFont typeface="Arial" panose="020B0604020202020204" pitchFamily="34" charset="0"/>
                    <a:buChar char="•"/>
                  </a:pPr>
                  <a:endPar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Decrease # of smokers</a:t>
                  </a:r>
                </a:p>
                <a:p>
                  <a:pPr marL="171450" indent="-171450" fontAlgn="base">
                    <a:spcBef>
                      <a:spcPct val="0"/>
                    </a:spcBef>
                    <a:spcAft>
                      <a:spcPct val="0"/>
                    </a:spcAft>
                    <a:buFont typeface="Arial" panose="020B0604020202020204" pitchFamily="34" charset="0"/>
                    <a:buChar char="•"/>
                  </a:pPr>
                  <a:r>
                    <a:rPr lang="en-US" sz="1100" i="1" dirty="0" smtClean="0">
                      <a:solidFill>
                        <a:prstClr val="black"/>
                      </a:solidFill>
                      <a:latin typeface="Arial" panose="020B0604020202020204" pitchFamily="34" charset="0"/>
                      <a:ea typeface="Verdana" panose="020B0604030504040204" pitchFamily="34" charset="0"/>
                      <a:cs typeface="Arial" panose="020B0604020202020204" pitchFamily="34" charset="0"/>
                    </a:rPr>
                    <a:t>Decrease in # of asthma attacks</a:t>
                  </a: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2" name="Rectangle 11"/>
                <p:cNvSpPr/>
                <p:nvPr/>
              </p:nvSpPr>
              <p:spPr>
                <a:xfrm>
                  <a:off x="4249475" y="1012825"/>
                  <a:ext cx="2392680" cy="31369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lnSpc>
                      <a:spcPct val="115000"/>
                    </a:lnSpc>
                    <a:spcAft>
                      <a:spcPts val="1000"/>
                    </a:spcAft>
                  </a:pPr>
                  <a:r>
                    <a:rPr lang="en-US" sz="1600" b="1" dirty="0">
                      <a:solidFill>
                        <a:prstClr val="black"/>
                      </a:solidFill>
                      <a:latin typeface="Arial" panose="020B0604020202020204" pitchFamily="34" charset="0"/>
                      <a:ea typeface="Verdana" panose="020B0604030504040204" pitchFamily="34" charset="0"/>
                      <a:cs typeface="Arial" panose="020B0604020202020204" pitchFamily="34" charset="0"/>
                    </a:rPr>
                    <a:t>OUTCOMES</a:t>
                  </a:r>
                  <a:endParaRPr lang="en-US" sz="16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grpSp>
        </p:grpSp>
        <p:sp>
          <p:nvSpPr>
            <p:cNvPr id="13" name="Right Arrow 12"/>
            <p:cNvSpPr/>
            <p:nvPr/>
          </p:nvSpPr>
          <p:spPr>
            <a:xfrm>
              <a:off x="1919729"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4" name="Right Arrow 13"/>
            <p:cNvSpPr/>
            <p:nvPr/>
          </p:nvSpPr>
          <p:spPr>
            <a:xfrm>
              <a:off x="3485377"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5" name="Right Arrow 14"/>
            <p:cNvSpPr/>
            <p:nvPr/>
          </p:nvSpPr>
          <p:spPr>
            <a:xfrm>
              <a:off x="5009973"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6" name="TextBox 15"/>
            <p:cNvSpPr txBox="1"/>
            <p:nvPr/>
          </p:nvSpPr>
          <p:spPr>
            <a:xfrm>
              <a:off x="698938" y="2146249"/>
              <a:ext cx="1224608"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INPUTS</a:t>
              </a:r>
            </a:p>
          </p:txBody>
        </p:sp>
        <p:sp>
          <p:nvSpPr>
            <p:cNvPr id="17" name="TextBox 16"/>
            <p:cNvSpPr txBox="1"/>
            <p:nvPr/>
          </p:nvSpPr>
          <p:spPr>
            <a:xfrm>
              <a:off x="2058412" y="2161525"/>
              <a:ext cx="1470005" cy="323165"/>
            </a:xfrm>
            <a:prstGeom prst="rect">
              <a:avLst/>
            </a:prstGeom>
            <a:noFill/>
          </p:spPr>
          <p:txBody>
            <a:bodyPr wrap="square" rtlCol="0">
              <a:spAutoFit/>
            </a:bodyPr>
            <a:lstStyle/>
            <a:p>
              <a:pPr algn="ctr" fontAlgn="base">
                <a:spcBef>
                  <a:spcPct val="0"/>
                </a:spcBef>
                <a:spcAft>
                  <a:spcPct val="0"/>
                </a:spcAft>
              </a:pPr>
              <a:r>
                <a:rPr lang="en-US" sz="1500" b="1" dirty="0">
                  <a:solidFill>
                    <a:prstClr val="black"/>
                  </a:solidFill>
                  <a:ea typeface="Verdana" panose="020B0604030504040204" pitchFamily="34" charset="0"/>
                </a:rPr>
                <a:t>ACTIVITIES</a:t>
              </a:r>
            </a:p>
          </p:txBody>
        </p:sp>
        <p:sp>
          <p:nvSpPr>
            <p:cNvPr id="18" name="TextBox 17"/>
            <p:cNvSpPr txBox="1"/>
            <p:nvPr/>
          </p:nvSpPr>
          <p:spPr>
            <a:xfrm>
              <a:off x="3657600" y="2176046"/>
              <a:ext cx="1225655"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OUTPUTS</a:t>
              </a:r>
            </a:p>
          </p:txBody>
        </p:sp>
      </p:grpSp>
      <p:sp>
        <p:nvSpPr>
          <p:cNvPr id="20" name="TextBox 19"/>
          <p:cNvSpPr txBox="1"/>
          <p:nvPr/>
        </p:nvSpPr>
        <p:spPr>
          <a:xfrm>
            <a:off x="152400" y="6238138"/>
            <a:ext cx="3823511" cy="246221"/>
          </a:xfrm>
          <a:prstGeom prst="rect">
            <a:avLst/>
          </a:prstGeom>
          <a:noFill/>
        </p:spPr>
        <p:txBody>
          <a:bodyPr wrap="square" rtlCol="0">
            <a:spAutoFit/>
          </a:bodyPr>
          <a:lstStyle/>
          <a:p>
            <a:r>
              <a:rPr lang="en-US" sz="1000" b="0" dirty="0">
                <a:solidFill>
                  <a:schemeClr val="bg1">
                    <a:lumMod val="50000"/>
                  </a:schemeClr>
                </a:solidFill>
                <a:latin typeface="Arial" panose="020B0604020202020204" pitchFamily="34" charset="0"/>
                <a:ea typeface="Verdana" panose="020B0604030504040204" pitchFamily="34" charset="0"/>
                <a:cs typeface="Arial" panose="020B0604020202020204" pitchFamily="34" charset="0"/>
              </a:rPr>
              <a:t>Source: The Center for Tobacco Policy and Organizing</a:t>
            </a:r>
          </a:p>
        </p:txBody>
      </p:sp>
      <p:sp>
        <p:nvSpPr>
          <p:cNvPr id="21" name="TextBox 20"/>
          <p:cNvSpPr txBox="1"/>
          <p:nvPr/>
        </p:nvSpPr>
        <p:spPr>
          <a:xfrm>
            <a:off x="-50369" y="1371600"/>
            <a:ext cx="8965768" cy="400110"/>
          </a:xfrm>
          <a:prstGeom prst="rect">
            <a:avLst/>
          </a:prstGeom>
          <a:noFill/>
        </p:spPr>
        <p:txBody>
          <a:bodyPr wrap="square" rtlCol="0">
            <a:spAutoFit/>
          </a:bodyPr>
          <a:lstStyle/>
          <a:p>
            <a:pPr algn="ctr"/>
            <a:r>
              <a:rPr lang="en-US" sz="2000" b="1" dirty="0">
                <a:latin typeface="Arial" panose="020B0604020202020204" pitchFamily="34" charset="0"/>
                <a:ea typeface="Verdana" panose="020B0604030504040204" pitchFamily="34" charset="0"/>
                <a:cs typeface="Arial" panose="020B0604020202020204" pitchFamily="34" charset="0"/>
              </a:rPr>
              <a:t>Logic Model Example for Policy (Second-hand Smoke in Parks)</a:t>
            </a:r>
          </a:p>
        </p:txBody>
      </p:sp>
    </p:spTree>
    <p:custDataLst>
      <p:tags r:id="rId1"/>
    </p:custDataLst>
    <p:extLst>
      <p:ext uri="{BB962C8B-B14F-4D97-AF65-F5344CB8AC3E}">
        <p14:creationId xmlns:p14="http://schemas.microsoft.com/office/powerpoint/2010/main" val="35851840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442" y="263619"/>
            <a:ext cx="8763000" cy="1143000"/>
          </a:xfrm>
        </p:spPr>
        <p:txBody>
          <a:bodyPr>
            <a:normAutofit/>
          </a:bodyPr>
          <a:lstStyle/>
          <a:p>
            <a:pPr algn="l"/>
            <a:r>
              <a:rPr lang="en-US" sz="4000" dirty="0">
                <a:latin typeface="Arial" panose="020B0604020202020204" pitchFamily="34" charset="0"/>
                <a:cs typeface="Arial" panose="020B0604020202020204" pitchFamily="34" charset="0"/>
              </a:rPr>
              <a:t>Focus the Evaluation Design</a:t>
            </a:r>
          </a:p>
        </p:txBody>
      </p:sp>
      <p:grpSp>
        <p:nvGrpSpPr>
          <p:cNvPr id="11" name="Group 10"/>
          <p:cNvGrpSpPr/>
          <p:nvPr/>
        </p:nvGrpSpPr>
        <p:grpSpPr>
          <a:xfrm>
            <a:off x="304800" y="2100570"/>
            <a:ext cx="8625575" cy="3766830"/>
            <a:chOff x="1003702" y="1003300"/>
            <a:chExt cx="5547933" cy="2868930"/>
          </a:xfrm>
          <a:solidFill>
            <a:srgbClr val="FFFFCC"/>
          </a:solidFill>
        </p:grpSpPr>
        <p:sp>
          <p:nvSpPr>
            <p:cNvPr id="12" name="Rectangle 11"/>
            <p:cNvSpPr/>
            <p:nvPr/>
          </p:nvSpPr>
          <p:spPr>
            <a:xfrm>
              <a:off x="5723744" y="1012825"/>
              <a:ext cx="827891" cy="2850515"/>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nvGrpSpPr>
            <p:cNvPr id="13" name="Group 12"/>
            <p:cNvGrpSpPr/>
            <p:nvPr/>
          </p:nvGrpSpPr>
          <p:grpSpPr>
            <a:xfrm>
              <a:off x="1003702" y="1003300"/>
              <a:ext cx="5538301" cy="2868930"/>
              <a:chOff x="1003702" y="1003300"/>
              <a:chExt cx="5538301" cy="2868930"/>
            </a:xfrm>
            <a:grpFill/>
          </p:grpSpPr>
          <p:sp>
            <p:nvSpPr>
              <p:cNvPr id="14" name="Rectangle 13"/>
              <p:cNvSpPr/>
              <p:nvPr/>
            </p:nvSpPr>
            <p:spPr>
              <a:xfrm>
                <a:off x="1003702" y="1012825"/>
                <a:ext cx="833196"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Staff</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Volunteers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Time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Money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Research base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Materials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Equipment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Technology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5" name="Rectangle 14"/>
              <p:cNvSpPr/>
              <p:nvPr/>
            </p:nvSpPr>
            <p:spPr>
              <a:xfrm>
                <a:off x="1934921" y="1003935"/>
                <a:ext cx="1037490"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Conduct workshops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Deliver services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Develop products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Create curriculums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Train</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Consult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Assess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Facilitate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a:t>
                </a:r>
              </a:p>
              <a:p>
                <a:pPr>
                  <a:spcBef>
                    <a:spcPts val="50"/>
                  </a:spcBef>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6" name="Rectangle 15"/>
              <p:cNvSpPr/>
              <p:nvPr/>
            </p:nvSpPr>
            <p:spPr>
              <a:xfrm>
                <a:off x="3062186" y="1003300"/>
                <a:ext cx="1000583"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workshops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clients served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classes held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persons trained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Increased  capacity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Partnerships developed</a:t>
                </a:r>
              </a:p>
            </p:txBody>
          </p:sp>
          <p:sp>
            <p:nvSpPr>
              <p:cNvPr id="17" name="Rectangle 16"/>
              <p:cNvSpPr/>
              <p:nvPr>
                <p:custDataLst>
                  <p:tags r:id="rId2"/>
                </p:custDataLst>
              </p:nvPr>
            </p:nvSpPr>
            <p:spPr>
              <a:xfrm>
                <a:off x="4148687" y="1033943"/>
                <a:ext cx="797560" cy="2829397"/>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8" name="Rectangle 17"/>
              <p:cNvSpPr/>
              <p:nvPr/>
            </p:nvSpPr>
            <p:spPr>
              <a:xfrm>
                <a:off x="4947518" y="1101651"/>
                <a:ext cx="797560" cy="2761054"/>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9" name="Rectangle 18"/>
              <p:cNvSpPr/>
              <p:nvPr/>
            </p:nvSpPr>
            <p:spPr>
              <a:xfrm>
                <a:off x="4149323" y="1012825"/>
                <a:ext cx="2392680" cy="31369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dirty="0">
                    <a:solidFill>
                      <a:schemeClr val="tx1"/>
                    </a:solidFill>
                    <a:effectLst/>
                    <a:latin typeface="Arial" panose="020B0604020202020204" pitchFamily="34" charset="0"/>
                    <a:ea typeface="Verdana" panose="020B0604030504040204" pitchFamily="34" charset="0"/>
                    <a:cs typeface="Arial" panose="020B0604020202020204" pitchFamily="34" charset="0"/>
                  </a:rPr>
                  <a:t>OUTCOMES</a:t>
                </a:r>
                <a:endParaRPr lang="en-US" sz="16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grpSp>
      <p:sp>
        <p:nvSpPr>
          <p:cNvPr id="20" name="Right Arrow 19"/>
          <p:cNvSpPr/>
          <p:nvPr/>
        </p:nvSpPr>
        <p:spPr>
          <a:xfrm>
            <a:off x="1498098" y="22297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 name="Right Arrow 20"/>
          <p:cNvSpPr/>
          <p:nvPr/>
        </p:nvSpPr>
        <p:spPr>
          <a:xfrm>
            <a:off x="3254273" y="22297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Right Arrow 21"/>
          <p:cNvSpPr/>
          <p:nvPr/>
        </p:nvSpPr>
        <p:spPr>
          <a:xfrm>
            <a:off x="4961909" y="222014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3" name="TextBox 22"/>
          <p:cNvSpPr txBox="1"/>
          <p:nvPr/>
        </p:nvSpPr>
        <p:spPr>
          <a:xfrm>
            <a:off x="-76200" y="2176046"/>
            <a:ext cx="1873878" cy="338554"/>
          </a:xfrm>
          <a:prstGeom prst="rect">
            <a:avLst/>
          </a:prstGeom>
          <a:noFill/>
        </p:spPr>
        <p:txBody>
          <a:bodyPr wrap="square" rtlCol="0">
            <a:spAutoFit/>
          </a:bodyPr>
          <a:lstStyle/>
          <a:p>
            <a:pPr algn="ctr"/>
            <a:r>
              <a:rPr lang="en-US" sz="1600" b="1" dirty="0">
                <a:latin typeface="Arial" panose="020B0604020202020204" pitchFamily="34" charset="0"/>
                <a:ea typeface="Verdana" panose="020B0604030504040204" pitchFamily="34" charset="0"/>
                <a:cs typeface="Arial" panose="020B0604020202020204" pitchFamily="34" charset="0"/>
              </a:rPr>
              <a:t>INPUTS</a:t>
            </a:r>
          </a:p>
        </p:txBody>
      </p:sp>
      <p:sp>
        <p:nvSpPr>
          <p:cNvPr id="8" name="TextBox 7"/>
          <p:cNvSpPr txBox="1"/>
          <p:nvPr/>
        </p:nvSpPr>
        <p:spPr>
          <a:xfrm>
            <a:off x="1741109" y="2191435"/>
            <a:ext cx="1613024" cy="323165"/>
          </a:xfrm>
          <a:prstGeom prst="rect">
            <a:avLst/>
          </a:prstGeom>
          <a:noFill/>
        </p:spPr>
        <p:txBody>
          <a:bodyPr wrap="square" rtlCol="0">
            <a:spAutoFit/>
          </a:bodyPr>
          <a:lstStyle/>
          <a:p>
            <a:pPr algn="ctr"/>
            <a:r>
              <a:rPr lang="en-US" sz="1500" b="1" dirty="0">
                <a:latin typeface="Arial" panose="020B0604020202020204" pitchFamily="34" charset="0"/>
                <a:ea typeface="Verdana" panose="020B0604030504040204" pitchFamily="34" charset="0"/>
                <a:cs typeface="Arial" panose="020B0604020202020204" pitchFamily="34" charset="0"/>
              </a:rPr>
              <a:t>ACTIVITIES</a:t>
            </a:r>
          </a:p>
        </p:txBody>
      </p:sp>
      <p:sp>
        <p:nvSpPr>
          <p:cNvPr id="9" name="TextBox 8"/>
          <p:cNvSpPr txBox="1"/>
          <p:nvPr/>
        </p:nvSpPr>
        <p:spPr>
          <a:xfrm>
            <a:off x="3137432" y="2158425"/>
            <a:ext cx="2155928" cy="338554"/>
          </a:xfrm>
          <a:prstGeom prst="rect">
            <a:avLst/>
          </a:prstGeom>
          <a:noFill/>
        </p:spPr>
        <p:txBody>
          <a:bodyPr wrap="square" rtlCol="0">
            <a:spAutoFit/>
          </a:bodyPr>
          <a:lstStyle/>
          <a:p>
            <a:pPr algn="ctr"/>
            <a:r>
              <a:rPr lang="en-US" sz="1600" b="1" dirty="0">
                <a:latin typeface="Arial" panose="020B0604020202020204" pitchFamily="34" charset="0"/>
                <a:ea typeface="Verdana" panose="020B0604030504040204" pitchFamily="34" charset="0"/>
                <a:cs typeface="Arial" panose="020B0604020202020204" pitchFamily="34" charset="0"/>
              </a:rPr>
              <a:t>OUTPUTS</a:t>
            </a:r>
          </a:p>
        </p:txBody>
      </p:sp>
      <p:sp>
        <p:nvSpPr>
          <p:cNvPr id="24" name="TextBox 23"/>
          <p:cNvSpPr txBox="1"/>
          <p:nvPr/>
        </p:nvSpPr>
        <p:spPr>
          <a:xfrm>
            <a:off x="304800" y="1501557"/>
            <a:ext cx="8965768" cy="369332"/>
          </a:xfrm>
          <a:prstGeom prst="rect">
            <a:avLst/>
          </a:prstGeom>
          <a:noFill/>
        </p:spPr>
        <p:txBody>
          <a:bodyPr wrap="square" rtlCol="0">
            <a:spAutoFit/>
          </a:bodyPr>
          <a:lstStyle/>
          <a:p>
            <a:pPr algn="ctr"/>
            <a:r>
              <a:rPr lang="en-US" b="1" dirty="0">
                <a:solidFill>
                  <a:schemeClr val="accent6"/>
                </a:solidFill>
                <a:latin typeface="Arial" panose="020B0604020202020204" pitchFamily="34" charset="0"/>
                <a:ea typeface="Verdana" panose="020B0604030504040204" pitchFamily="34" charset="0"/>
                <a:cs typeface="Arial" panose="020B0604020202020204" pitchFamily="34" charset="0"/>
              </a:rPr>
              <a:t>  Process Evaluation                                 Outcomes Evaluation</a:t>
            </a:r>
          </a:p>
        </p:txBody>
      </p:sp>
      <p:sp>
        <p:nvSpPr>
          <p:cNvPr id="3" name="Rectangle 2"/>
          <p:cNvSpPr/>
          <p:nvPr/>
        </p:nvSpPr>
        <p:spPr>
          <a:xfrm>
            <a:off x="5209400" y="2673459"/>
            <a:ext cx="1564640" cy="1215717"/>
          </a:xfrm>
          <a:prstGeom prst="rect">
            <a:avLst/>
          </a:prstGeom>
        </p:spPr>
        <p:txBody>
          <a:bodyPr wrap="square">
            <a:spAutoFit/>
          </a:bodyPr>
          <a:lstStyle/>
          <a:p>
            <a:r>
              <a:rPr lang="en-US" sz="1500" i="1" dirty="0">
                <a:latin typeface="Arial" panose="020B0604020202020204" pitchFamily="34" charset="0"/>
                <a:ea typeface="Verdana" panose="020B0604030504040204" pitchFamily="34" charset="0"/>
                <a:cs typeface="Arial" panose="020B0604020202020204" pitchFamily="34" charset="0"/>
              </a:rPr>
              <a:t>Short-Term</a:t>
            </a:r>
            <a:r>
              <a:rPr lang="en-US" sz="1500" i="1" dirty="0" smtClean="0">
                <a:latin typeface="Arial" panose="020B0604020202020204" pitchFamily="34" charset="0"/>
                <a:ea typeface="Verdana" panose="020B0604030504040204" pitchFamily="34" charset="0"/>
                <a:cs typeface="Arial" panose="020B0604020202020204" pitchFamily="34" charset="0"/>
              </a:rPr>
              <a:t>:</a:t>
            </a:r>
          </a:p>
          <a:p>
            <a:endParaRPr lang="en-US" sz="1400" i="1" dirty="0">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tabLst>
                <a:tab pos="117475" algn="l"/>
              </a:tabLst>
            </a:pPr>
            <a:r>
              <a:rPr lang="en-US" sz="1400" i="1" dirty="0">
                <a:latin typeface="Arial" panose="020B0604020202020204" pitchFamily="34" charset="0"/>
                <a:ea typeface="Verdana" panose="020B0604030504040204" pitchFamily="34" charset="0"/>
                <a:cs typeface="Arial" panose="020B0604020202020204" pitchFamily="34" charset="0"/>
              </a:rPr>
              <a:t>Awareness</a:t>
            </a: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Knowledge</a:t>
            </a: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Attitudes</a:t>
            </a:r>
            <a:r>
              <a:rPr lang="en-US" sz="1400" dirty="0">
                <a:latin typeface="Arial" panose="020B0604020202020204" pitchFamily="34" charset="0"/>
                <a:ea typeface="Verdana" panose="020B0604030504040204" pitchFamily="34" charset="0"/>
                <a:cs typeface="Arial" panose="020B0604020202020204" pitchFamily="34" charset="0"/>
              </a:rPr>
              <a:t> </a:t>
            </a:r>
          </a:p>
        </p:txBody>
      </p:sp>
      <p:sp>
        <p:nvSpPr>
          <p:cNvPr id="4" name="Rectangle 3"/>
          <p:cNvSpPr/>
          <p:nvPr/>
        </p:nvSpPr>
        <p:spPr>
          <a:xfrm>
            <a:off x="6462238" y="2673459"/>
            <a:ext cx="1157762" cy="969496"/>
          </a:xfrm>
          <a:prstGeom prst="rect">
            <a:avLst/>
          </a:prstGeom>
        </p:spPr>
        <p:txBody>
          <a:bodyPr wrap="square">
            <a:spAutoFit/>
          </a:bodyPr>
          <a:lstStyle/>
          <a:p>
            <a:r>
              <a:rPr lang="en-US" sz="1500" i="1" dirty="0">
                <a:latin typeface="Arial" panose="020B0604020202020204" pitchFamily="34" charset="0"/>
                <a:ea typeface="Verdana" panose="020B0604030504040204" pitchFamily="34" charset="0"/>
                <a:cs typeface="Arial" panose="020B0604020202020204" pitchFamily="34" charset="0"/>
              </a:rPr>
              <a:t>Mid-Term:   </a:t>
            </a:r>
          </a:p>
          <a:p>
            <a:endParaRPr lang="en-US" sz="1400" i="1" dirty="0" smtClean="0">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smtClean="0">
                <a:latin typeface="Arial" panose="020B0604020202020204" pitchFamily="34" charset="0"/>
                <a:ea typeface="Verdana" panose="020B0604030504040204" pitchFamily="34" charset="0"/>
                <a:cs typeface="Arial" panose="020B0604020202020204" pitchFamily="34" charset="0"/>
              </a:rPr>
              <a:t>Behavior </a:t>
            </a:r>
            <a:endParaRPr lang="en-US" sz="1400" i="1" dirty="0">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Practice</a:t>
            </a:r>
          </a:p>
        </p:txBody>
      </p:sp>
      <p:sp>
        <p:nvSpPr>
          <p:cNvPr id="5" name="Rectangle 4"/>
          <p:cNvSpPr/>
          <p:nvPr/>
        </p:nvSpPr>
        <p:spPr>
          <a:xfrm>
            <a:off x="7645277" y="2667000"/>
            <a:ext cx="1346323" cy="1246495"/>
          </a:xfrm>
          <a:prstGeom prst="rect">
            <a:avLst/>
          </a:prstGeom>
        </p:spPr>
        <p:txBody>
          <a:bodyPr wrap="square">
            <a:spAutoFit/>
          </a:bodyPr>
          <a:lstStyle/>
          <a:p>
            <a:r>
              <a:rPr lang="en-US" sz="1500" i="1" dirty="0">
                <a:latin typeface="Arial" panose="020B0604020202020204" pitchFamily="34" charset="0"/>
                <a:ea typeface="Verdana" panose="020B0604030504040204" pitchFamily="34" charset="0"/>
                <a:cs typeface="Arial" panose="020B0604020202020204" pitchFamily="34" charset="0"/>
              </a:rPr>
              <a:t>Long-Term: </a:t>
            </a:r>
          </a:p>
          <a:p>
            <a:endParaRPr lang="en-US" i="1" dirty="0">
              <a:latin typeface="Arial" panose="020B0604020202020204" pitchFamily="34" charset="0"/>
              <a:ea typeface="Verdana" panose="020B0604030504040204" pitchFamily="34" charset="0"/>
              <a:cs typeface="Arial" panose="020B0604020202020204" pitchFamily="34" charset="0"/>
            </a:endParaRP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Economic</a:t>
            </a: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Environment</a:t>
            </a:r>
          </a:p>
          <a:p>
            <a:pPr marL="117475" indent="-117475">
              <a:buFont typeface="Arial" panose="020B0604020202020204" pitchFamily="34" charset="0"/>
              <a:buChar char="•"/>
            </a:pPr>
            <a:r>
              <a:rPr lang="en-US" sz="1400" i="1" dirty="0">
                <a:latin typeface="Arial" panose="020B0604020202020204" pitchFamily="34" charset="0"/>
                <a:ea typeface="Verdana" panose="020B0604030504040204" pitchFamily="34" charset="0"/>
                <a:cs typeface="Arial" panose="020B0604020202020204" pitchFamily="34" charset="0"/>
              </a:rPr>
              <a:t>Health</a:t>
            </a:r>
          </a:p>
        </p:txBody>
      </p:sp>
    </p:spTree>
    <p:custDataLst>
      <p:tags r:id="rId1"/>
    </p:custDataLst>
    <p:extLst>
      <p:ext uri="{BB962C8B-B14F-4D97-AF65-F5344CB8AC3E}">
        <p14:creationId xmlns:p14="http://schemas.microsoft.com/office/powerpoint/2010/main" val="7466964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088"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Focus the Evaluation Design</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14667728"/>
              </p:ext>
            </p:extLst>
          </p:nvPr>
        </p:nvGraphicFramePr>
        <p:xfrm>
          <a:off x="381000" y="1600200"/>
          <a:ext cx="8382000" cy="3870960"/>
        </p:xfrm>
        <a:graphic>
          <a:graphicData uri="http://schemas.openxmlformats.org/drawingml/2006/table">
            <a:tbl>
              <a:tblPr firstRow="1" bandRow="1">
                <a:tableStyleId>{F5AB1C69-6EDB-4FF4-983F-18BD219EF322}</a:tableStyleId>
              </a:tblPr>
              <a:tblGrid>
                <a:gridCol w="4191000">
                  <a:extLst>
                    <a:ext uri="{9D8B030D-6E8A-4147-A177-3AD203B41FA5}">
                      <a16:colId xmlns="" xmlns:a16="http://schemas.microsoft.com/office/drawing/2014/main" val="3635592214"/>
                    </a:ext>
                  </a:extLst>
                </a:gridCol>
                <a:gridCol w="4191000">
                  <a:extLst>
                    <a:ext uri="{9D8B030D-6E8A-4147-A177-3AD203B41FA5}">
                      <a16:colId xmlns="" xmlns:a16="http://schemas.microsoft.com/office/drawing/2014/main" val="689530784"/>
                    </a:ext>
                  </a:extLst>
                </a:gridCol>
              </a:tblGrid>
              <a:tr h="370840">
                <a:tc>
                  <a:txBody>
                    <a:bodyPr/>
                    <a:lstStyle/>
                    <a:p>
                      <a:pPr algn="l"/>
                      <a:r>
                        <a:rPr lang="en-US" sz="2400" dirty="0">
                          <a:solidFill>
                            <a:schemeClr val="tx1"/>
                          </a:solidFill>
                          <a:latin typeface="Arial" panose="020B0604020202020204" pitchFamily="34" charset="0"/>
                          <a:cs typeface="Arial" panose="020B0604020202020204" pitchFamily="34" charset="0"/>
                        </a:rPr>
                        <a:t>Process</a:t>
                      </a:r>
                      <a:r>
                        <a:rPr lang="en-US" sz="2400" baseline="0" dirty="0">
                          <a:solidFill>
                            <a:schemeClr val="tx1"/>
                          </a:solidFill>
                          <a:latin typeface="Arial" panose="020B0604020202020204" pitchFamily="34" charset="0"/>
                          <a:cs typeface="Arial" panose="020B0604020202020204" pitchFamily="34" charset="0"/>
                        </a:rPr>
                        <a:t> Questions</a:t>
                      </a:r>
                    </a:p>
                    <a:p>
                      <a:pPr marL="0" indent="0" algn="l">
                        <a:buFont typeface="Arial" panose="020B0604020202020204" pitchFamily="34" charset="0"/>
                        <a:buNone/>
                      </a:pPr>
                      <a:r>
                        <a:rPr lang="en-US" sz="2000" baseline="0" dirty="0">
                          <a:solidFill>
                            <a:schemeClr val="tx1"/>
                          </a:solidFill>
                          <a:latin typeface="Arial" panose="020B0604020202020204" pitchFamily="34" charset="0"/>
                          <a:cs typeface="Arial" panose="020B0604020202020204" pitchFamily="34" charset="0"/>
                        </a:rPr>
                        <a:t>= monitor and document implementation</a:t>
                      </a:r>
                      <a:endParaRPr lang="en-US" sz="2000" b="0" baseline="0" dirty="0">
                        <a:solidFill>
                          <a:schemeClr val="tx1"/>
                        </a:solidFill>
                        <a:latin typeface="Arial" panose="020B0604020202020204" pitchFamily="34" charset="0"/>
                        <a:cs typeface="Arial" panose="020B0604020202020204" pitchFamily="34" charset="0"/>
                      </a:endParaRPr>
                    </a:p>
                  </a:txBody>
                  <a:tcPr marL="100771" marR="100771">
                    <a:solidFill>
                      <a:schemeClr val="accent3">
                        <a:lumMod val="60000"/>
                        <a:lumOff val="40000"/>
                      </a:schemeClr>
                    </a:solidFill>
                  </a:tcPr>
                </a:tc>
                <a:tc>
                  <a:txBody>
                    <a:bodyPr/>
                    <a:lstStyle/>
                    <a:p>
                      <a:pPr algn="l"/>
                      <a:r>
                        <a:rPr lang="en-US" sz="2400" dirty="0">
                          <a:solidFill>
                            <a:schemeClr val="tx1"/>
                          </a:solidFill>
                          <a:latin typeface="Arial" panose="020B0604020202020204" pitchFamily="34" charset="0"/>
                          <a:cs typeface="Arial" panose="020B0604020202020204" pitchFamily="34" charset="0"/>
                        </a:rPr>
                        <a:t>Outcome Questions</a:t>
                      </a:r>
                    </a:p>
                    <a:p>
                      <a:pPr marL="0" indent="0" algn="l">
                        <a:buFont typeface="Arial" panose="020B0604020202020204" pitchFamily="34" charset="0"/>
                        <a:buNone/>
                      </a:pPr>
                      <a:r>
                        <a:rPr lang="en-US" sz="2000" dirty="0">
                          <a:solidFill>
                            <a:schemeClr val="tx1"/>
                          </a:solidFill>
                          <a:latin typeface="Arial" panose="020B0604020202020204" pitchFamily="34" charset="0"/>
                          <a:cs typeface="Arial" panose="020B0604020202020204" pitchFamily="34" charset="0"/>
                        </a:rPr>
                        <a:t>= measures progress and effects</a:t>
                      </a:r>
                      <a:endParaRPr lang="en-US" sz="2000" b="0" dirty="0">
                        <a:solidFill>
                          <a:schemeClr val="tx1"/>
                        </a:solidFill>
                        <a:latin typeface="Arial" panose="020B0604020202020204" pitchFamily="34" charset="0"/>
                        <a:cs typeface="Arial" panose="020B0604020202020204" pitchFamily="34" charset="0"/>
                      </a:endParaRPr>
                    </a:p>
                  </a:txBody>
                  <a:tcPr marL="100771" marR="100771">
                    <a:solidFill>
                      <a:schemeClr val="accent3">
                        <a:lumMod val="60000"/>
                        <a:lumOff val="40000"/>
                      </a:schemeClr>
                    </a:solidFill>
                  </a:tcPr>
                </a:tc>
                <a:extLst>
                  <a:ext uri="{0D108BD9-81ED-4DB2-BD59-A6C34878D82A}">
                    <a16:rowId xmlns="" xmlns:a16="http://schemas.microsoft.com/office/drawing/2014/main" val="408484955"/>
                  </a:ext>
                </a:extLst>
              </a:tr>
              <a:tr h="370840">
                <a:tc>
                  <a:txBody>
                    <a:bodyPr/>
                    <a:lstStyle/>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Are all activities being implemented as planned?</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Is the strategy feasible and acceptable?</a:t>
                      </a:r>
                    </a:p>
                    <a:p>
                      <a:pPr marL="285750" indent="-285750">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Are</a:t>
                      </a:r>
                      <a:r>
                        <a:rPr lang="en-US" sz="2000" baseline="0" dirty="0">
                          <a:latin typeface="Arial" panose="020B0604020202020204" pitchFamily="34" charset="0"/>
                          <a:cs typeface="Arial" panose="020B0604020202020204" pitchFamily="34" charset="0"/>
                        </a:rPr>
                        <a:t> you reaching intended recipients?</a:t>
                      </a:r>
                    </a:p>
                    <a:p>
                      <a:pPr marL="285750" indent="-28575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txBody>
                  <a:tcPr marL="100771" marR="100771"/>
                </a:tc>
                <a:tc>
                  <a:txBody>
                    <a:bodyPr/>
                    <a:lstStyle/>
                    <a:p>
                      <a:pPr marL="285750" lvl="0" indent="-285750">
                        <a:lnSpc>
                          <a:spcPct val="100000"/>
                        </a:lnSpc>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Does behavior, knowledge or attitude change? </a:t>
                      </a:r>
                    </a:p>
                    <a:p>
                      <a:pPr marL="285750" lvl="0" indent="-285750">
                        <a:lnSpc>
                          <a:spcPct val="100000"/>
                        </a:lnSpc>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Is a policy documented? Is it enforced? </a:t>
                      </a:r>
                    </a:p>
                    <a:p>
                      <a:pPr marL="285750" lvl="0" indent="-285750">
                        <a:lnSpc>
                          <a:spcPct val="100000"/>
                        </a:lnSpc>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Does health improve? </a:t>
                      </a:r>
                    </a:p>
                    <a:p>
                      <a:pPr marL="285750" lvl="0" indent="-285750">
                        <a:lnSpc>
                          <a:spcPct val="100000"/>
                        </a:lnSpc>
                        <a:spcAft>
                          <a:spcPts val="600"/>
                        </a:spcAft>
                        <a:buFont typeface="Arial" panose="020B0604020202020204" pitchFamily="34" charset="0"/>
                        <a:buChar char="•"/>
                      </a:pPr>
                      <a:r>
                        <a:rPr lang="en-US" sz="2000" dirty="0">
                          <a:latin typeface="Arial" panose="020B0604020202020204" pitchFamily="34" charset="0"/>
                          <a:cs typeface="Arial" panose="020B0604020202020204" pitchFamily="34" charset="0"/>
                        </a:rPr>
                        <a:t>Do morbidity and mortality decrease?</a:t>
                      </a:r>
                    </a:p>
                    <a:p>
                      <a:pPr lvl="1">
                        <a:lnSpc>
                          <a:spcPct val="100000"/>
                        </a:lnSpc>
                        <a:spcAft>
                          <a:spcPts val="1200"/>
                        </a:spcAft>
                      </a:pPr>
                      <a:endParaRPr lang="en-US" dirty="0">
                        <a:latin typeface="Arial" panose="020B0604020202020204" pitchFamily="34" charset="0"/>
                        <a:cs typeface="Arial" panose="020B0604020202020204" pitchFamily="34" charset="0"/>
                      </a:endParaRPr>
                    </a:p>
                  </a:txBody>
                  <a:tcPr marL="100771" marR="100771"/>
                </a:tc>
                <a:extLst>
                  <a:ext uri="{0D108BD9-81ED-4DB2-BD59-A6C34878D82A}">
                    <a16:rowId xmlns="" xmlns:a16="http://schemas.microsoft.com/office/drawing/2014/main" val="173231502"/>
                  </a:ext>
                </a:extLst>
              </a:tr>
            </a:tbl>
          </a:graphicData>
        </a:graphic>
      </p:graphicFrame>
    </p:spTree>
    <p:custDataLst>
      <p:tags r:id="rId1"/>
    </p:custDataLst>
    <p:extLst>
      <p:ext uri="{BB962C8B-B14F-4D97-AF65-F5344CB8AC3E}">
        <p14:creationId xmlns:p14="http://schemas.microsoft.com/office/powerpoint/2010/main" val="30047756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When Developing Your </a:t>
            </a:r>
            <a:r>
              <a:rPr lang="en-US" sz="4000" dirty="0" smtClean="0">
                <a:latin typeface="Arial" panose="020B0604020202020204" pitchFamily="34" charset="0"/>
                <a:cs typeface="Arial" panose="020B0604020202020204" pitchFamily="34" charset="0"/>
              </a:rPr>
              <a:t>Questions…</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sz="quarter" idx="1"/>
          </p:nvPr>
        </p:nvSpPr>
        <p:spPr>
          <a:xfrm>
            <a:off x="306668" y="1676400"/>
            <a:ext cx="5337048" cy="4267200"/>
          </a:xfrm>
          <a:noFill/>
        </p:spPr>
        <p:txBody>
          <a:bodyPr>
            <a:normAutofit fontScale="92500" lnSpcReduction="10000"/>
          </a:bodyPr>
          <a:lstStyle/>
          <a:p>
            <a:pPr>
              <a:lnSpc>
                <a:spcPct val="100000"/>
              </a:lnSpc>
              <a:spcAft>
                <a:spcPts val="1200"/>
              </a:spcAft>
            </a:pPr>
            <a:r>
              <a:rPr lang="en-US" dirty="0">
                <a:cs typeface="Arial" charset="0"/>
              </a:rPr>
              <a:t>Look at your: </a:t>
            </a:r>
          </a:p>
          <a:p>
            <a:pPr lvl="1">
              <a:lnSpc>
                <a:spcPct val="110000"/>
              </a:lnSpc>
              <a:spcBef>
                <a:spcPts val="600"/>
              </a:spcBef>
            </a:pPr>
            <a:r>
              <a:rPr lang="en-US" dirty="0">
                <a:cs typeface="Arial" charset="0"/>
              </a:rPr>
              <a:t>Logic model</a:t>
            </a:r>
          </a:p>
          <a:p>
            <a:pPr lvl="1">
              <a:lnSpc>
                <a:spcPct val="110000"/>
              </a:lnSpc>
              <a:spcBef>
                <a:spcPts val="600"/>
              </a:spcBef>
            </a:pPr>
            <a:r>
              <a:rPr lang="en-US" dirty="0">
                <a:cs typeface="Arial" charset="0"/>
              </a:rPr>
              <a:t>SMART Objectives</a:t>
            </a:r>
          </a:p>
          <a:p>
            <a:pPr lvl="1">
              <a:lnSpc>
                <a:spcPct val="110000"/>
              </a:lnSpc>
              <a:spcBef>
                <a:spcPts val="600"/>
              </a:spcBef>
            </a:pPr>
            <a:r>
              <a:rPr lang="en-US" dirty="0">
                <a:cs typeface="Arial" charset="0"/>
              </a:rPr>
              <a:t>Implementation Plan</a:t>
            </a:r>
          </a:p>
          <a:p>
            <a:pPr lvl="1">
              <a:lnSpc>
                <a:spcPct val="100000"/>
              </a:lnSpc>
              <a:spcAft>
                <a:spcPts val="1200"/>
              </a:spcAft>
            </a:pPr>
            <a:endParaRPr lang="en-US" sz="711" dirty="0">
              <a:cs typeface="Arial" charset="0"/>
            </a:endParaRPr>
          </a:p>
          <a:p>
            <a:pPr>
              <a:lnSpc>
                <a:spcPct val="100000"/>
              </a:lnSpc>
              <a:spcAft>
                <a:spcPts val="1200"/>
              </a:spcAft>
            </a:pPr>
            <a:r>
              <a:rPr lang="en-US" dirty="0">
                <a:cs typeface="Arial" charset="0"/>
              </a:rPr>
              <a:t>Look at the developers’ approach to evaluation</a:t>
            </a:r>
          </a:p>
          <a:p>
            <a:pPr>
              <a:lnSpc>
                <a:spcPct val="100000"/>
              </a:lnSpc>
              <a:spcAft>
                <a:spcPts val="1200"/>
              </a:spcAft>
            </a:pPr>
            <a:endParaRPr lang="en-US" sz="711" dirty="0">
              <a:cs typeface="Arial" charset="0"/>
            </a:endParaRPr>
          </a:p>
          <a:p>
            <a:pPr>
              <a:lnSpc>
                <a:spcPct val="100000"/>
              </a:lnSpc>
              <a:spcAft>
                <a:spcPts val="1200"/>
              </a:spcAft>
            </a:pPr>
            <a:r>
              <a:rPr lang="en-US" dirty="0">
                <a:cs typeface="Arial" charset="0"/>
              </a:rPr>
              <a:t>Talk to your stakeholders</a:t>
            </a:r>
            <a:r>
              <a:rPr lang="en-US" dirty="0">
                <a:solidFill>
                  <a:srgbClr val="FF00FF"/>
                </a:solidFill>
                <a:latin typeface="Georgia" charset="0"/>
                <a:cs typeface="Arial" charset="0"/>
              </a:rPr>
              <a:t/>
            </a:r>
            <a:br>
              <a:rPr lang="en-US" dirty="0">
                <a:solidFill>
                  <a:srgbClr val="FF00FF"/>
                </a:solidFill>
                <a:latin typeface="Georgia" charset="0"/>
                <a:cs typeface="Arial" charset="0"/>
              </a:rPr>
            </a:br>
            <a:endParaRPr lang="en-US" dirty="0">
              <a:solidFill>
                <a:srgbClr val="FF00FF"/>
              </a:solidFill>
            </a:endParaRPr>
          </a:p>
        </p:txBody>
      </p:sp>
      <p:pic>
        <p:nvPicPr>
          <p:cNvPr id="5" name="Picture 2" descr="Blackboard with SMART Goals liste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28968" y="1828800"/>
            <a:ext cx="2641600" cy="3577483"/>
          </a:xfrm>
          <a:prstGeom prst="rect">
            <a:avLst/>
          </a:prstGeom>
          <a:ln w="127000" cap="sq">
            <a:no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53859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487326" y="232525"/>
            <a:ext cx="8763000" cy="1143000"/>
          </a:xfrm>
        </p:spPr>
        <p:txBody>
          <a:bodyPr>
            <a:normAutofit/>
          </a:bodyPr>
          <a:lstStyle/>
          <a:p>
            <a:pPr algn="l"/>
            <a:r>
              <a:rPr lang="en-US" sz="4000" dirty="0">
                <a:latin typeface="Arial" panose="020B0604020202020204" pitchFamily="34" charset="0"/>
                <a:cs typeface="Arial" panose="020B0604020202020204" pitchFamily="34" charset="0"/>
              </a:rPr>
              <a:t>Process Evaluation</a:t>
            </a:r>
          </a:p>
        </p:txBody>
      </p:sp>
      <p:sp>
        <p:nvSpPr>
          <p:cNvPr id="40963" name="Rectangle 3"/>
          <p:cNvSpPr>
            <a:spLocks noGrp="1" noChangeArrowheads="1"/>
          </p:cNvSpPr>
          <p:nvPr>
            <p:ph type="body" idx="1"/>
          </p:nvPr>
        </p:nvSpPr>
        <p:spPr>
          <a:xfrm>
            <a:off x="457200" y="1491006"/>
            <a:ext cx="8554656" cy="4450232"/>
          </a:xfrm>
          <a:noFill/>
          <a:ln>
            <a:noFill/>
          </a:ln>
          <a:effectLst>
            <a:softEdge rad="317500"/>
          </a:effectLst>
        </p:spPr>
        <p:txBody>
          <a:bodyPr>
            <a:normAutofit lnSpcReduction="10000"/>
          </a:bodyPr>
          <a:lstStyle/>
          <a:p>
            <a:pPr>
              <a:lnSpc>
                <a:spcPct val="100000"/>
              </a:lnSpc>
              <a:spcBef>
                <a:spcPts val="1200"/>
              </a:spcBef>
              <a:spcAft>
                <a:spcPts val="0"/>
              </a:spcAft>
            </a:pPr>
            <a:r>
              <a:rPr lang="en-US" sz="2600" dirty="0">
                <a:solidFill>
                  <a:schemeClr val="tx1"/>
                </a:solidFill>
              </a:rPr>
              <a:t>Can find problems early and show if progress is on course</a:t>
            </a:r>
            <a:endParaRPr lang="en-US" sz="2600" b="1" dirty="0">
              <a:solidFill>
                <a:srgbClr val="0000FF"/>
              </a:solidFill>
            </a:endParaRPr>
          </a:p>
          <a:p>
            <a:pPr>
              <a:lnSpc>
                <a:spcPct val="100000"/>
              </a:lnSpc>
              <a:spcBef>
                <a:spcPts val="1200"/>
              </a:spcBef>
              <a:spcAft>
                <a:spcPts val="0"/>
              </a:spcAft>
            </a:pPr>
            <a:r>
              <a:rPr lang="en-US" sz="2600" dirty="0">
                <a:solidFill>
                  <a:schemeClr val="tx1"/>
                </a:solidFill>
              </a:rPr>
              <a:t>Includes measurement of adoption, reach, participation, </a:t>
            </a:r>
            <a:r>
              <a:rPr lang="en-US" sz="2600" dirty="0"/>
              <a:t>exposure, implementation (fidelity)</a:t>
            </a:r>
            <a:r>
              <a:rPr lang="en-US" sz="2600" dirty="0">
                <a:solidFill>
                  <a:schemeClr val="tx1"/>
                </a:solidFill>
              </a:rPr>
              <a:t>, satisfaction, barriers and facilitators, and maintenance </a:t>
            </a:r>
            <a:endParaRPr lang="en-US" sz="2600" dirty="0"/>
          </a:p>
          <a:p>
            <a:pPr>
              <a:lnSpc>
                <a:spcPct val="100000"/>
              </a:lnSpc>
              <a:spcBef>
                <a:spcPts val="1200"/>
              </a:spcBef>
              <a:spcAft>
                <a:spcPts val="0"/>
              </a:spcAft>
            </a:pPr>
            <a:r>
              <a:rPr lang="en-US" sz="2600" dirty="0" smtClean="0">
                <a:solidFill>
                  <a:schemeClr val="tx1"/>
                </a:solidFill>
              </a:rPr>
              <a:t>May included data methods such as: </a:t>
            </a:r>
            <a:r>
              <a:rPr lang="en-US" sz="2400" dirty="0" smtClean="0">
                <a:solidFill>
                  <a:schemeClr val="tx1"/>
                </a:solidFill>
              </a:rPr>
              <a:t> </a:t>
            </a:r>
            <a:endParaRPr lang="en-US" sz="2400" dirty="0">
              <a:solidFill>
                <a:schemeClr val="tx1"/>
              </a:solidFill>
            </a:endParaRPr>
          </a:p>
          <a:p>
            <a:pPr lvl="1">
              <a:lnSpc>
                <a:spcPct val="100000"/>
              </a:lnSpc>
              <a:spcBef>
                <a:spcPts val="0"/>
              </a:spcBef>
            </a:pPr>
            <a:r>
              <a:rPr lang="en-US" sz="2200" dirty="0"/>
              <a:t>Activity</a:t>
            </a:r>
            <a:r>
              <a:rPr lang="en-US" sz="2200" dirty="0">
                <a:solidFill>
                  <a:schemeClr val="tx1"/>
                </a:solidFill>
              </a:rPr>
              <a:t> </a:t>
            </a:r>
            <a:r>
              <a:rPr lang="en-US" sz="2200" dirty="0" smtClean="0">
                <a:solidFill>
                  <a:schemeClr val="tx1"/>
                </a:solidFill>
              </a:rPr>
              <a:t>databases and work plans</a:t>
            </a:r>
          </a:p>
          <a:p>
            <a:pPr lvl="1">
              <a:lnSpc>
                <a:spcPct val="100000"/>
              </a:lnSpc>
              <a:spcBef>
                <a:spcPts val="0"/>
              </a:spcBef>
            </a:pPr>
            <a:r>
              <a:rPr lang="en-US" sz="2200" dirty="0" smtClean="0"/>
              <a:t>Implementation logs or checklists </a:t>
            </a:r>
            <a:endParaRPr lang="en-US" sz="2200" dirty="0"/>
          </a:p>
          <a:p>
            <a:pPr lvl="1">
              <a:lnSpc>
                <a:spcPct val="100000"/>
              </a:lnSpc>
              <a:spcBef>
                <a:spcPts val="0"/>
              </a:spcBef>
            </a:pPr>
            <a:r>
              <a:rPr lang="en-US" sz="2200" dirty="0">
                <a:solidFill>
                  <a:schemeClr val="tx1"/>
                </a:solidFill>
              </a:rPr>
              <a:t>Registration sheets</a:t>
            </a:r>
          </a:p>
          <a:p>
            <a:pPr lvl="1">
              <a:lnSpc>
                <a:spcPct val="100000"/>
              </a:lnSpc>
              <a:spcBef>
                <a:spcPts val="0"/>
              </a:spcBef>
            </a:pPr>
            <a:r>
              <a:rPr lang="en-US" sz="2200" dirty="0"/>
              <a:t>Observation</a:t>
            </a:r>
          </a:p>
          <a:p>
            <a:pPr lvl="1">
              <a:lnSpc>
                <a:spcPct val="100000"/>
              </a:lnSpc>
              <a:spcBef>
                <a:spcPts val="0"/>
              </a:spcBef>
            </a:pPr>
            <a:r>
              <a:rPr lang="en-US" sz="2200" dirty="0"/>
              <a:t>Participant satisfaction s</a:t>
            </a:r>
            <a:r>
              <a:rPr lang="en-US" sz="2200" dirty="0">
                <a:solidFill>
                  <a:schemeClr val="tx1"/>
                </a:solidFill>
              </a:rPr>
              <a:t>urveys</a:t>
            </a:r>
          </a:p>
          <a:p>
            <a:pPr lvl="1">
              <a:lnSpc>
                <a:spcPct val="100000"/>
              </a:lnSpc>
              <a:spcBef>
                <a:spcPts val="0"/>
              </a:spcBef>
            </a:pPr>
            <a:r>
              <a:rPr lang="en-US" sz="2200" dirty="0"/>
              <a:t>Key informant </a:t>
            </a:r>
            <a:r>
              <a:rPr lang="en-US" sz="2200" dirty="0" smtClean="0"/>
              <a:t>i</a:t>
            </a:r>
            <a:r>
              <a:rPr lang="en-US" sz="2200" dirty="0" smtClean="0">
                <a:solidFill>
                  <a:schemeClr val="tx1"/>
                </a:solidFill>
              </a:rPr>
              <a:t>nterviews or debriefing meetings</a:t>
            </a:r>
            <a:endParaRPr lang="en-US" sz="2200" dirty="0">
              <a:solidFill>
                <a:schemeClr val="tx1"/>
              </a:solidFill>
            </a:endParaRPr>
          </a:p>
        </p:txBody>
      </p:sp>
      <p:sp>
        <p:nvSpPr>
          <p:cNvPr id="4" name="Rectangle 3"/>
          <p:cNvSpPr/>
          <p:nvPr/>
        </p:nvSpPr>
        <p:spPr>
          <a:xfrm>
            <a:off x="152401" y="6172200"/>
            <a:ext cx="6858000" cy="341632"/>
          </a:xfrm>
          <a:prstGeom prst="rect">
            <a:avLst/>
          </a:prstGeom>
        </p:spPr>
        <p:txBody>
          <a:bodyPr wrap="square">
            <a:spAutoFit/>
          </a:bodyPr>
          <a:lstStyle/>
          <a:p>
            <a:pPr eaLnBrk="0" hangingPunct="0">
              <a:lnSpc>
                <a:spcPct val="90000"/>
              </a:lnSpc>
            </a:pPr>
            <a:r>
              <a:rPr lang="en-US" sz="900" dirty="0">
                <a:solidFill>
                  <a:schemeClr val="bg1">
                    <a:lumMod val="50000"/>
                  </a:schemeClr>
                </a:solidFill>
                <a:latin typeface="Arial" panose="020B0604020202020204" pitchFamily="34" charset="0"/>
                <a:ea typeface="ＭＳ Ｐゴシック" charset="0"/>
                <a:cs typeface="Arial" panose="020B0604020202020204" pitchFamily="34" charset="0"/>
              </a:rPr>
              <a:t>Windsor, R.A., Clark, N.M., Boyd, N.R., &amp; Goodman, R.M. (2003) </a:t>
            </a:r>
            <a:r>
              <a:rPr lang="en-US" sz="900" i="1" dirty="0">
                <a:solidFill>
                  <a:schemeClr val="bg1">
                    <a:lumMod val="50000"/>
                  </a:schemeClr>
                </a:solidFill>
                <a:latin typeface="Arial" panose="020B0604020202020204" pitchFamily="34" charset="0"/>
                <a:ea typeface="ＭＳ Ｐゴシック" charset="0"/>
                <a:cs typeface="Arial" panose="020B0604020202020204" pitchFamily="34" charset="0"/>
              </a:rPr>
              <a:t>Evaluation of health promotion, health education, and disease prevention programs</a:t>
            </a:r>
          </a:p>
        </p:txBody>
      </p:sp>
    </p:spTree>
    <p:custDataLst>
      <p:tags r:id="rId1"/>
    </p:custDataLst>
    <p:extLst>
      <p:ext uri="{BB962C8B-B14F-4D97-AF65-F5344CB8AC3E}">
        <p14:creationId xmlns:p14="http://schemas.microsoft.com/office/powerpoint/2010/main" val="37228195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384544"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Short-term Outcome Evaluation</a:t>
            </a:r>
          </a:p>
        </p:txBody>
      </p:sp>
      <p:sp>
        <p:nvSpPr>
          <p:cNvPr id="41987" name="Rectangle 3"/>
          <p:cNvSpPr>
            <a:spLocks noGrp="1" noChangeArrowheads="1"/>
          </p:cNvSpPr>
          <p:nvPr>
            <p:ph type="body" idx="1"/>
          </p:nvPr>
        </p:nvSpPr>
        <p:spPr>
          <a:xfrm>
            <a:off x="439838" y="1524000"/>
            <a:ext cx="8361262" cy="4648200"/>
          </a:xfrm>
          <a:noFill/>
          <a:ln>
            <a:noFill/>
          </a:ln>
          <a:effectLst>
            <a:softEdge rad="317500"/>
          </a:effectLst>
        </p:spPr>
        <p:txBody>
          <a:bodyPr>
            <a:noAutofit/>
          </a:bodyPr>
          <a:lstStyle/>
          <a:p>
            <a:pPr>
              <a:lnSpc>
                <a:spcPct val="100000"/>
              </a:lnSpc>
              <a:spcAft>
                <a:spcPts val="1200"/>
              </a:spcAft>
            </a:pPr>
            <a:r>
              <a:rPr lang="en-US" sz="2600" dirty="0"/>
              <a:t>Measures progress in meeting your objectives </a:t>
            </a:r>
          </a:p>
          <a:p>
            <a:pPr>
              <a:lnSpc>
                <a:spcPct val="100000"/>
              </a:lnSpc>
              <a:spcAft>
                <a:spcPts val="1200"/>
              </a:spcAft>
            </a:pPr>
            <a:r>
              <a:rPr lang="en-US" sz="2600" dirty="0"/>
              <a:t>Assesses awareness, knowledge, attitudes, behavior, skills, changes in a setting or environment</a:t>
            </a:r>
          </a:p>
          <a:p>
            <a:pPr>
              <a:lnSpc>
                <a:spcPct val="100000"/>
              </a:lnSpc>
              <a:spcAft>
                <a:spcPts val="1200"/>
              </a:spcAft>
            </a:pPr>
            <a:r>
              <a:rPr lang="en-US" sz="2600" dirty="0"/>
              <a:t>Can assess enforcement of a policy (including in schools, worksites, faith organizations, etc.)</a:t>
            </a:r>
          </a:p>
          <a:p>
            <a:pPr>
              <a:lnSpc>
                <a:spcPct val="100000"/>
              </a:lnSpc>
              <a:spcAft>
                <a:spcPts val="1200"/>
              </a:spcAft>
            </a:pPr>
            <a:r>
              <a:rPr lang="en-US" sz="2600" dirty="0"/>
              <a:t>Can include environmental changes (e.g. increased access to healthier foods)</a:t>
            </a:r>
          </a:p>
        </p:txBody>
      </p:sp>
    </p:spTree>
    <p:custDataLst>
      <p:tags r:id="rId1"/>
    </p:custDataLst>
    <p:extLst>
      <p:ext uri="{BB962C8B-B14F-4D97-AF65-F5344CB8AC3E}">
        <p14:creationId xmlns:p14="http://schemas.microsoft.com/office/powerpoint/2010/main" val="441811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471055" y="1390918"/>
            <a:ext cx="8361262" cy="4648200"/>
          </a:xfrm>
          <a:prstGeom prst="rect">
            <a:avLst/>
          </a:prstGeom>
          <a:noFill/>
          <a:effectLst>
            <a:softEdge rad="317500"/>
          </a:effectLst>
        </p:spPr>
        <p:txBody>
          <a:bodyPr>
            <a:noAutofit/>
          </a:bodyPr>
          <a:lstStyle>
            <a:lvl1pPr marL="342900" indent="-342900" algn="l" rtl="0" eaLnBrk="1" fontAlgn="base" hangingPunct="1">
              <a:lnSpc>
                <a:spcPct val="70000"/>
              </a:lnSpc>
              <a:spcBef>
                <a:spcPct val="0"/>
              </a:spcBef>
              <a:spcAft>
                <a:spcPct val="20000"/>
              </a:spcAft>
              <a:buChar char="•"/>
              <a:defRPr sz="4000">
                <a:solidFill>
                  <a:schemeClr val="tx1"/>
                </a:solidFill>
                <a:latin typeface="+mn-lt"/>
                <a:ea typeface="ＭＳ Ｐゴシック" charset="0"/>
                <a:cs typeface="+mn-cs"/>
              </a:defRPr>
            </a:lvl1pPr>
            <a:lvl2pPr marL="742950" indent="-285750" algn="l" rtl="0" eaLnBrk="1" fontAlgn="base" hangingPunct="1">
              <a:lnSpc>
                <a:spcPct val="70000"/>
              </a:lnSpc>
              <a:spcBef>
                <a:spcPct val="0"/>
              </a:spcBef>
              <a:spcAft>
                <a:spcPct val="20000"/>
              </a:spcAft>
              <a:buChar char="–"/>
              <a:defRPr sz="3600">
                <a:solidFill>
                  <a:schemeClr val="tx1"/>
                </a:solidFill>
                <a:latin typeface="+mn-lt"/>
                <a:ea typeface="ＭＳ Ｐゴシック" charset="0"/>
              </a:defRPr>
            </a:lvl2pPr>
            <a:lvl3pPr marL="1143000" indent="-228600" algn="l" rtl="0" eaLnBrk="1" fontAlgn="base" hangingPunct="1">
              <a:lnSpc>
                <a:spcPct val="70000"/>
              </a:lnSpc>
              <a:spcBef>
                <a:spcPct val="0"/>
              </a:spcBef>
              <a:spcAft>
                <a:spcPct val="20000"/>
              </a:spcAft>
              <a:buChar char="•"/>
              <a:defRPr sz="3200">
                <a:solidFill>
                  <a:schemeClr val="tx1"/>
                </a:solidFill>
                <a:latin typeface="+mn-lt"/>
                <a:ea typeface="ＭＳ Ｐゴシック" charset="0"/>
              </a:defRPr>
            </a:lvl3pPr>
            <a:lvl4pPr marL="1600200" indent="-228600" algn="l" rtl="0" eaLnBrk="1" fontAlgn="base" hangingPunct="1">
              <a:lnSpc>
                <a:spcPct val="70000"/>
              </a:lnSpc>
              <a:spcBef>
                <a:spcPct val="0"/>
              </a:spcBef>
              <a:spcAft>
                <a:spcPct val="20000"/>
              </a:spcAft>
              <a:buChar char="–"/>
              <a:defRPr sz="2800">
                <a:solidFill>
                  <a:schemeClr val="tx1"/>
                </a:solidFill>
                <a:latin typeface="+mn-lt"/>
                <a:ea typeface="ＭＳ Ｐゴシック" charset="0"/>
              </a:defRPr>
            </a:lvl4pPr>
            <a:lvl5pPr marL="2057400" indent="-228600" algn="l" rtl="0" eaLnBrk="1" fontAlgn="base" hangingPunct="1">
              <a:lnSpc>
                <a:spcPct val="70000"/>
              </a:lnSpc>
              <a:spcBef>
                <a:spcPct val="0"/>
              </a:spcBef>
              <a:spcAft>
                <a:spcPct val="20000"/>
              </a:spcAft>
              <a:buChar char="»"/>
              <a:defRPr sz="2800">
                <a:solidFill>
                  <a:schemeClr val="tx1"/>
                </a:solidFill>
                <a:latin typeface="+mn-lt"/>
                <a:ea typeface="ＭＳ Ｐゴシック" charset="0"/>
              </a:defRPr>
            </a:lvl5pPr>
            <a:lvl6pPr marL="2514600" indent="-228600" algn="l" rtl="0" eaLnBrk="1" fontAlgn="base" hangingPunct="1">
              <a:lnSpc>
                <a:spcPct val="70000"/>
              </a:lnSpc>
              <a:spcBef>
                <a:spcPct val="0"/>
              </a:spcBef>
              <a:spcAft>
                <a:spcPct val="20000"/>
              </a:spcAft>
              <a:buChar char="»"/>
              <a:defRPr sz="2800">
                <a:solidFill>
                  <a:schemeClr val="tx1"/>
                </a:solidFill>
                <a:latin typeface="+mn-lt"/>
              </a:defRPr>
            </a:lvl6pPr>
            <a:lvl7pPr marL="2971800" indent="-228600" algn="l" rtl="0" eaLnBrk="1" fontAlgn="base" hangingPunct="1">
              <a:lnSpc>
                <a:spcPct val="70000"/>
              </a:lnSpc>
              <a:spcBef>
                <a:spcPct val="0"/>
              </a:spcBef>
              <a:spcAft>
                <a:spcPct val="20000"/>
              </a:spcAft>
              <a:buChar char="»"/>
              <a:defRPr sz="2800">
                <a:solidFill>
                  <a:schemeClr val="tx1"/>
                </a:solidFill>
                <a:latin typeface="+mn-lt"/>
              </a:defRPr>
            </a:lvl7pPr>
            <a:lvl8pPr marL="3429000" indent="-228600" algn="l" rtl="0" eaLnBrk="1" fontAlgn="base" hangingPunct="1">
              <a:lnSpc>
                <a:spcPct val="70000"/>
              </a:lnSpc>
              <a:spcBef>
                <a:spcPct val="0"/>
              </a:spcBef>
              <a:spcAft>
                <a:spcPct val="20000"/>
              </a:spcAft>
              <a:buChar char="»"/>
              <a:defRPr sz="2800">
                <a:solidFill>
                  <a:schemeClr val="tx1"/>
                </a:solidFill>
                <a:latin typeface="+mn-lt"/>
              </a:defRPr>
            </a:lvl8pPr>
            <a:lvl9pPr marL="3886200" indent="-228600" algn="l" rtl="0" eaLnBrk="1" fontAlgn="base" hangingPunct="1">
              <a:lnSpc>
                <a:spcPct val="70000"/>
              </a:lnSpc>
              <a:spcBef>
                <a:spcPct val="0"/>
              </a:spcBef>
              <a:spcAft>
                <a:spcPct val="20000"/>
              </a:spcAft>
              <a:buChar char="»"/>
              <a:defRPr sz="2800">
                <a:solidFill>
                  <a:schemeClr val="tx1"/>
                </a:solidFill>
                <a:latin typeface="+mn-lt"/>
              </a:defRPr>
            </a:lvl9pPr>
          </a:lstStyle>
          <a:p>
            <a:pPr>
              <a:lnSpc>
                <a:spcPct val="100000"/>
              </a:lnSpc>
              <a:spcAft>
                <a:spcPts val="1200"/>
              </a:spcAft>
            </a:pPr>
            <a:endParaRPr lang="en-US" sz="2400" dirty="0"/>
          </a:p>
        </p:txBody>
      </p:sp>
      <p:sp>
        <p:nvSpPr>
          <p:cNvPr id="7" name="Title 6"/>
          <p:cNvSpPr>
            <a:spLocks noGrp="1"/>
          </p:cNvSpPr>
          <p:nvPr>
            <p:ph type="title"/>
          </p:nvPr>
        </p:nvSpPr>
        <p:spPr>
          <a:xfrm>
            <a:off x="471055"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Long-term Outcome Evaluation</a:t>
            </a:r>
          </a:p>
        </p:txBody>
      </p:sp>
      <p:sp>
        <p:nvSpPr>
          <p:cNvPr id="8" name="Content Placeholder 7"/>
          <p:cNvSpPr>
            <a:spLocks noGrp="1"/>
          </p:cNvSpPr>
          <p:nvPr>
            <p:ph idx="1"/>
          </p:nvPr>
        </p:nvSpPr>
        <p:spPr>
          <a:xfrm>
            <a:off x="304800" y="1600200"/>
            <a:ext cx="8382000" cy="4525963"/>
          </a:xfrm>
          <a:noFill/>
        </p:spPr>
        <p:txBody>
          <a:bodyPr>
            <a:normAutofit/>
          </a:bodyPr>
          <a:lstStyle/>
          <a:p>
            <a:pPr>
              <a:spcBef>
                <a:spcPts val="600"/>
              </a:spcBef>
              <a:spcAft>
                <a:spcPts val="1200"/>
              </a:spcAft>
            </a:pPr>
            <a:r>
              <a:rPr lang="en-US" sz="2400" dirty="0"/>
              <a:t>Measures long-term effects such as changes in:</a:t>
            </a:r>
          </a:p>
          <a:p>
            <a:pPr lvl="1">
              <a:spcBef>
                <a:spcPts val="600"/>
              </a:spcBef>
            </a:pPr>
            <a:r>
              <a:rPr lang="en-US" sz="2000" dirty="0"/>
              <a:t>Morbidity</a:t>
            </a:r>
          </a:p>
          <a:p>
            <a:pPr lvl="1">
              <a:spcBef>
                <a:spcPts val="600"/>
              </a:spcBef>
            </a:pPr>
            <a:r>
              <a:rPr lang="en-US" sz="2000" dirty="0"/>
              <a:t>Mortality</a:t>
            </a:r>
          </a:p>
          <a:p>
            <a:pPr lvl="1">
              <a:spcBef>
                <a:spcPts val="600"/>
              </a:spcBef>
            </a:pPr>
            <a:r>
              <a:rPr lang="en-US" sz="2000" dirty="0"/>
              <a:t>Quality of life</a:t>
            </a:r>
          </a:p>
          <a:p>
            <a:pPr lvl="1">
              <a:spcBef>
                <a:spcPts val="600"/>
              </a:spcBef>
            </a:pPr>
            <a:r>
              <a:rPr lang="en-US" sz="2000" dirty="0"/>
              <a:t>Cost effectiveness</a:t>
            </a:r>
          </a:p>
          <a:p>
            <a:pPr lvl="1">
              <a:spcBef>
                <a:spcPts val="600"/>
              </a:spcBef>
            </a:pPr>
            <a:r>
              <a:rPr lang="en-US" sz="2000" dirty="0"/>
              <a:t>Behavior change</a:t>
            </a:r>
          </a:p>
          <a:p>
            <a:pPr lvl="1">
              <a:spcBef>
                <a:spcPts val="600"/>
              </a:spcBef>
            </a:pPr>
            <a:r>
              <a:rPr lang="en-US" sz="2000" dirty="0"/>
              <a:t>Environment/system policy changes </a:t>
            </a:r>
          </a:p>
          <a:p>
            <a:pPr marL="0" indent="0">
              <a:spcBef>
                <a:spcPts val="600"/>
              </a:spcBef>
              <a:spcAft>
                <a:spcPts val="1200"/>
              </a:spcAft>
              <a:buNone/>
            </a:pPr>
            <a:endParaRPr lang="en-US" sz="2400" dirty="0" smtClean="0"/>
          </a:p>
          <a:p>
            <a:pPr>
              <a:spcBef>
                <a:spcPts val="600"/>
              </a:spcBef>
              <a:spcAft>
                <a:spcPts val="1200"/>
              </a:spcAft>
            </a:pPr>
            <a:r>
              <a:rPr lang="en-US" sz="2400" dirty="0" smtClean="0"/>
              <a:t>Can </a:t>
            </a:r>
            <a:r>
              <a:rPr lang="en-US" sz="2400" dirty="0"/>
              <a:t>assess if conditions improved in the target population and if improvements were equitably distributed</a:t>
            </a:r>
          </a:p>
          <a:p>
            <a:pPr marL="0" indent="0">
              <a:lnSpc>
                <a:spcPct val="100000"/>
              </a:lnSpc>
              <a:spcAft>
                <a:spcPts val="600"/>
              </a:spcAft>
              <a:buNone/>
            </a:pPr>
            <a:endParaRPr lang="en-US" sz="2400" dirty="0"/>
          </a:p>
          <a:p>
            <a:endParaRPr lang="en-US" dirty="0"/>
          </a:p>
        </p:txBody>
      </p:sp>
    </p:spTree>
    <p:custDataLst>
      <p:tags r:id="rId1"/>
    </p:custDataLst>
    <p:extLst>
      <p:ext uri="{BB962C8B-B14F-4D97-AF65-F5344CB8AC3E}">
        <p14:creationId xmlns:p14="http://schemas.microsoft.com/office/powerpoint/2010/main" val="2101014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86569" y="283535"/>
            <a:ext cx="8648700" cy="990600"/>
          </a:xfrm>
        </p:spPr>
        <p:txBody>
          <a:bodyPr>
            <a:noAutofit/>
          </a:bodyPr>
          <a:lstStyle/>
          <a:p>
            <a:pPr algn="l"/>
            <a:r>
              <a:rPr lang="en-US" sz="3600" dirty="0">
                <a:latin typeface="Arial" panose="020B0604020202020204" pitchFamily="34" charset="0"/>
                <a:cs typeface="Arial" panose="020B0604020202020204" pitchFamily="34" charset="0"/>
              </a:rPr>
              <a:t>Activity: Developing Evaluation Questions</a:t>
            </a:r>
          </a:p>
        </p:txBody>
      </p:sp>
      <p:sp>
        <p:nvSpPr>
          <p:cNvPr id="41987" name="Rectangle 3"/>
          <p:cNvSpPr>
            <a:spLocks noGrp="1" noChangeArrowheads="1"/>
          </p:cNvSpPr>
          <p:nvPr>
            <p:ph type="body" idx="1"/>
          </p:nvPr>
        </p:nvSpPr>
        <p:spPr>
          <a:xfrm>
            <a:off x="230288" y="1240465"/>
            <a:ext cx="8361262" cy="4876800"/>
          </a:xfrm>
          <a:solidFill>
            <a:schemeClr val="bg1"/>
          </a:solidFill>
          <a:effectLst>
            <a:softEdge rad="317500"/>
          </a:effectLst>
        </p:spPr>
        <p:txBody>
          <a:bodyPr>
            <a:noAutofit/>
          </a:bodyPr>
          <a:lstStyle/>
          <a:p>
            <a:pPr>
              <a:lnSpc>
                <a:spcPct val="100000"/>
              </a:lnSpc>
              <a:spcAft>
                <a:spcPts val="600"/>
              </a:spcAft>
              <a:buNone/>
            </a:pPr>
            <a:r>
              <a:rPr lang="en-US" dirty="0"/>
              <a:t>	</a:t>
            </a:r>
            <a:endParaRPr lang="en-US" dirty="0">
              <a:solidFill>
                <a:schemeClr val="tx1"/>
              </a:solidFill>
            </a:endParaRPr>
          </a:p>
        </p:txBody>
      </p:sp>
      <p:pic>
        <p:nvPicPr>
          <p:cNvPr id="3" name="Picture 2"/>
          <p:cNvPicPr>
            <a:picLocks noChangeAspect="1"/>
          </p:cNvPicPr>
          <p:nvPr/>
        </p:nvPicPr>
        <p:blipFill>
          <a:blip r:embed="rId4"/>
          <a:stretch>
            <a:fillRect/>
          </a:stretch>
        </p:blipFill>
        <p:spPr>
          <a:xfrm>
            <a:off x="526982" y="1600200"/>
            <a:ext cx="7767874" cy="4191000"/>
          </a:xfrm>
          <a:prstGeom prst="rect">
            <a:avLst/>
          </a:prstGeom>
        </p:spPr>
      </p:pic>
    </p:spTree>
    <p:custDataLst>
      <p:tags r:id="rId1"/>
    </p:custDataLst>
    <p:extLst>
      <p:ext uri="{BB962C8B-B14F-4D97-AF65-F5344CB8AC3E}">
        <p14:creationId xmlns:p14="http://schemas.microsoft.com/office/powerpoint/2010/main" val="3317355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ounded Rectangle 21"/>
          <p:cNvSpPr/>
          <p:nvPr/>
        </p:nvSpPr>
        <p:spPr>
          <a:xfrm>
            <a:off x="179512" y="2200760"/>
            <a:ext cx="1954088"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Assessing your Community</a:t>
            </a:r>
          </a:p>
        </p:txBody>
      </p:sp>
      <p:sp>
        <p:nvSpPr>
          <p:cNvPr id="23" name="Rounded Rectangle 22"/>
          <p:cNvSpPr/>
          <p:nvPr>
            <p:extLst/>
          </p:nvPr>
        </p:nvSpPr>
        <p:spPr>
          <a:xfrm>
            <a:off x="6522203" y="5126065"/>
            <a:ext cx="2362200" cy="685800"/>
          </a:xfrm>
          <a:prstGeom prst="roundRect">
            <a:avLst/>
          </a:prstGeom>
          <a:solidFill>
            <a:schemeClr val="accent6">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Implementing &amp;</a:t>
            </a:r>
            <a:r>
              <a:rPr lang="en-US" sz="2000" b="1" dirty="0">
                <a:solidFill>
                  <a:srgbClr val="8064A2">
                    <a:lumMod val="75000"/>
                  </a:srgbClr>
                </a:solidFill>
              </a:rPr>
              <a:t> Evaluating</a:t>
            </a:r>
          </a:p>
        </p:txBody>
      </p:sp>
      <p:sp>
        <p:nvSpPr>
          <p:cNvPr id="25" name="Rounded Rectangle 24"/>
          <p:cNvSpPr/>
          <p:nvPr/>
        </p:nvSpPr>
        <p:spPr>
          <a:xfrm>
            <a:off x="2518475" y="1600200"/>
            <a:ext cx="1893376" cy="1708688"/>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Establishing Goals &amp; Objectives</a:t>
            </a:r>
          </a:p>
        </p:txBody>
      </p:sp>
      <p:sp>
        <p:nvSpPr>
          <p:cNvPr id="26" name="Rounded Rectangle 25"/>
          <p:cNvSpPr/>
          <p:nvPr>
            <p:extLst/>
          </p:nvPr>
        </p:nvSpPr>
        <p:spPr>
          <a:xfrm>
            <a:off x="4845803" y="2236277"/>
            <a:ext cx="16764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Finding EBS</a:t>
            </a:r>
          </a:p>
        </p:txBody>
      </p:sp>
      <p:sp>
        <p:nvSpPr>
          <p:cNvPr id="27" name="Rounded Rectangle 26"/>
          <p:cNvSpPr/>
          <p:nvPr/>
        </p:nvSpPr>
        <p:spPr>
          <a:xfrm>
            <a:off x="5180953" y="3221065"/>
            <a:ext cx="1798449" cy="685800"/>
          </a:xfrm>
          <a:prstGeom prst="roundRect">
            <a:avLst/>
          </a:prstGeom>
          <a:solidFill>
            <a:srgbClr val="DEEBF5"/>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Selecting Best Fitting EBS</a:t>
            </a:r>
          </a:p>
        </p:txBody>
      </p:sp>
      <p:sp>
        <p:nvSpPr>
          <p:cNvPr id="28" name="Rounded Rectangle 27"/>
          <p:cNvSpPr/>
          <p:nvPr>
            <p:extLst/>
          </p:nvPr>
        </p:nvSpPr>
        <p:spPr>
          <a:xfrm>
            <a:off x="6026903" y="4211665"/>
            <a:ext cx="1676400" cy="685800"/>
          </a:xfrm>
          <a:prstGeom prst="roundRect">
            <a:avLst/>
          </a:prstGeom>
          <a:solidFill>
            <a:schemeClr val="accent1">
              <a:lumMod val="20000"/>
              <a:lumOff val="80000"/>
            </a:schemeClr>
          </a:solidFill>
          <a:ln>
            <a:solidFill>
              <a:schemeClr val="tx2">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Adapting EBS</a:t>
            </a:r>
          </a:p>
        </p:txBody>
      </p:sp>
      <p:cxnSp>
        <p:nvCxnSpPr>
          <p:cNvPr id="29" name="Straight Arrow Connector 28"/>
          <p:cNvCxnSpPr/>
          <p:nvPr/>
        </p:nvCxnSpPr>
        <p:spPr>
          <a:xfrm>
            <a:off x="6979403" y="4897465"/>
            <a:ext cx="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522203" y="3906865"/>
            <a:ext cx="0" cy="304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217403" y="2916265"/>
            <a:ext cx="0" cy="304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2" idx="3"/>
          </p:cNvCxnSpPr>
          <p:nvPr/>
        </p:nvCxnSpPr>
        <p:spPr>
          <a:xfrm>
            <a:off x="2133600" y="2543660"/>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411851" y="2532681"/>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2" idx="2"/>
          </p:cNvCxnSpPr>
          <p:nvPr/>
        </p:nvCxnSpPr>
        <p:spPr>
          <a:xfrm rot="16200000" flipH="1">
            <a:off x="2734803" y="1308313"/>
            <a:ext cx="867904" cy="4024398"/>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22" idx="2"/>
          </p:cNvCxnSpPr>
          <p:nvPr/>
        </p:nvCxnSpPr>
        <p:spPr>
          <a:xfrm rot="16200000" flipH="1">
            <a:off x="2753853" y="1289263"/>
            <a:ext cx="1668004" cy="4862598"/>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25" idx="2"/>
            <a:endCxn id="27" idx="1"/>
          </p:cNvCxnSpPr>
          <p:nvPr/>
        </p:nvCxnSpPr>
        <p:spPr>
          <a:xfrm rot="16200000" flipH="1">
            <a:off x="4195520" y="2578531"/>
            <a:ext cx="255077" cy="1715790"/>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411851" y="1819302"/>
            <a:ext cx="371055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122403" y="1819303"/>
            <a:ext cx="0" cy="330676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284203" y="3720562"/>
            <a:ext cx="0" cy="49110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6979403" y="3733800"/>
            <a:ext cx="304801"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1" name="Rechte verbindingslijn 8"/>
          <p:cNvCxnSpPr/>
          <p:nvPr/>
        </p:nvCxnSpPr>
        <p:spPr>
          <a:xfrm>
            <a:off x="6979403" y="3436425"/>
            <a:ext cx="86919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Rechte verbindingslijn met pijl 22"/>
          <p:cNvCxnSpPr/>
          <p:nvPr/>
        </p:nvCxnSpPr>
        <p:spPr>
          <a:xfrm>
            <a:off x="7848600" y="3436425"/>
            <a:ext cx="0" cy="16896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64303" y="263556"/>
            <a:ext cx="8763000" cy="1143000"/>
          </a:xfrm>
        </p:spPr>
        <p:txBody>
          <a:bodyPr/>
          <a:lstStyle/>
          <a:p>
            <a:pPr algn="l"/>
            <a:r>
              <a:rPr lang="en-US" dirty="0">
                <a:latin typeface="Arial" panose="020B0604020202020204" pitchFamily="34" charset="0"/>
                <a:cs typeface="Arial" panose="020B0604020202020204" pitchFamily="34" charset="0"/>
              </a:rPr>
              <a:t>Where Do We Stand?</a:t>
            </a:r>
          </a:p>
        </p:txBody>
      </p:sp>
      <p:sp>
        <p:nvSpPr>
          <p:cNvPr id="24" name="Rectangle 23"/>
          <p:cNvSpPr/>
          <p:nvPr/>
        </p:nvSpPr>
        <p:spPr>
          <a:xfrm>
            <a:off x="0" y="6248400"/>
            <a:ext cx="6368512" cy="230832"/>
          </a:xfrm>
          <a:prstGeom prst="rect">
            <a:avLst/>
          </a:prstGeom>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*Adapted from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et al. (2017). </a:t>
            </a:r>
            <a:r>
              <a:rPr lang="en-US" sz="900" i="1" dirty="0">
                <a:solidFill>
                  <a:schemeClr val="bg1">
                    <a:lumMod val="50000"/>
                  </a:schemeClr>
                </a:solidFill>
                <a:latin typeface="Arial" panose="020B0604020202020204" pitchFamily="34" charset="0"/>
                <a:cs typeface="Arial" panose="020B0604020202020204" pitchFamily="34" charset="0"/>
              </a:rPr>
              <a:t>Evidence-Based Public Health</a:t>
            </a:r>
            <a:r>
              <a:rPr lang="en-US" sz="900" dirty="0">
                <a:solidFill>
                  <a:schemeClr val="bg1">
                    <a:lumMod val="50000"/>
                  </a:schemeClr>
                </a:solidFill>
                <a:latin typeface="Arial" panose="020B0604020202020204" pitchFamily="34" charset="0"/>
                <a:cs typeface="Arial" panose="020B0604020202020204" pitchFamily="34" charset="0"/>
              </a:rPr>
              <a:t>. 3</a:t>
            </a:r>
            <a:r>
              <a:rPr lang="en-US" sz="900" baseline="30000" dirty="0">
                <a:solidFill>
                  <a:schemeClr val="bg1">
                    <a:lumMod val="50000"/>
                  </a:schemeClr>
                </a:solidFill>
                <a:latin typeface="Arial" panose="020B0604020202020204" pitchFamily="34" charset="0"/>
                <a:cs typeface="Arial" panose="020B0604020202020204" pitchFamily="34" charset="0"/>
              </a:rPr>
              <a:t>rd</a:t>
            </a:r>
            <a:r>
              <a:rPr lang="en-US" sz="900" dirty="0">
                <a:solidFill>
                  <a:schemeClr val="bg1">
                    <a:lumMod val="50000"/>
                  </a:schemeClr>
                </a:solidFill>
                <a:latin typeface="Arial" panose="020B0604020202020204" pitchFamily="34" charset="0"/>
                <a:cs typeface="Arial" panose="020B0604020202020204" pitchFamily="34" charset="0"/>
              </a:rPr>
              <a:t> ed. New York, NY: Oxford University Press.</a:t>
            </a:r>
          </a:p>
        </p:txBody>
      </p:sp>
    </p:spTree>
    <p:custDataLst>
      <p:tags r:id="rId1"/>
    </p:custDataLst>
    <p:extLst>
      <p:ext uri="{BB962C8B-B14F-4D97-AF65-F5344CB8AC3E}">
        <p14:creationId xmlns:p14="http://schemas.microsoft.com/office/powerpoint/2010/main" val="2200640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534400" cy="1143000"/>
          </a:xfrm>
        </p:spPr>
        <p:txBody>
          <a:bodyPr>
            <a:noAutofit/>
          </a:bodyPr>
          <a:lstStyle/>
          <a:p>
            <a:pPr algn="l"/>
            <a:r>
              <a:rPr lang="en-US" sz="4000" b="0" dirty="0">
                <a:latin typeface="Arial" panose="020B0604020202020204" pitchFamily="34" charset="0"/>
                <a:cs typeface="Arial" panose="020B0604020202020204" pitchFamily="34" charset="0"/>
              </a:rPr>
              <a:t>Real World Effectiveness &amp; RE-AIM</a:t>
            </a:r>
          </a:p>
        </p:txBody>
      </p:sp>
      <p:sp>
        <p:nvSpPr>
          <p:cNvPr id="5" name="Content Placeholder 2"/>
          <p:cNvSpPr txBox="1">
            <a:spLocks/>
          </p:cNvSpPr>
          <p:nvPr/>
        </p:nvSpPr>
        <p:spPr>
          <a:xfrm>
            <a:off x="609600" y="1524000"/>
            <a:ext cx="8077200" cy="429928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2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1200"/>
              </a:spcBef>
              <a:buNone/>
            </a:pPr>
            <a:r>
              <a:rPr lang="en-US" sz="3300" b="1" u="sng" dirty="0">
                <a:solidFill>
                  <a:srgbClr val="5A9BCE"/>
                </a:solidFill>
              </a:rPr>
              <a:t>R</a:t>
            </a:r>
            <a:r>
              <a:rPr lang="en-US" sz="2800" b="1" dirty="0"/>
              <a:t>EACH </a:t>
            </a:r>
            <a:r>
              <a:rPr lang="en-US" sz="2800" dirty="0"/>
              <a:t>your intended target population</a:t>
            </a:r>
          </a:p>
          <a:p>
            <a:pPr marL="0" indent="0">
              <a:spcBef>
                <a:spcPts val="1200"/>
              </a:spcBef>
              <a:buNone/>
            </a:pPr>
            <a:r>
              <a:rPr lang="en-US" sz="3300" b="1" u="sng" dirty="0" smtClean="0">
                <a:solidFill>
                  <a:srgbClr val="5A9BCE"/>
                </a:solidFill>
              </a:rPr>
              <a:t>E</a:t>
            </a:r>
            <a:r>
              <a:rPr lang="en-US" sz="2800" b="1" dirty="0" smtClean="0"/>
              <a:t>FFECTIVENESS </a:t>
            </a:r>
            <a:r>
              <a:rPr lang="en-US" sz="2800" dirty="0"/>
              <a:t>or efficacy</a:t>
            </a:r>
          </a:p>
          <a:p>
            <a:pPr marL="0" indent="0">
              <a:spcBef>
                <a:spcPts val="1200"/>
              </a:spcBef>
              <a:buNone/>
            </a:pPr>
            <a:r>
              <a:rPr lang="en-US" sz="3300" b="1" u="sng" dirty="0">
                <a:solidFill>
                  <a:srgbClr val="5A9BCE"/>
                </a:solidFill>
              </a:rPr>
              <a:t>A</a:t>
            </a:r>
            <a:r>
              <a:rPr lang="en-US" sz="2800" b="1" dirty="0"/>
              <a:t>DOPTION </a:t>
            </a:r>
            <a:r>
              <a:rPr lang="en-US" sz="2800" dirty="0"/>
              <a:t>by target staff, settings, or institutions</a:t>
            </a:r>
          </a:p>
          <a:p>
            <a:pPr marL="0" indent="0">
              <a:spcBef>
                <a:spcPts val="1200"/>
              </a:spcBef>
              <a:buNone/>
            </a:pPr>
            <a:r>
              <a:rPr lang="en-US" sz="3300" b="1" u="sng" dirty="0">
                <a:solidFill>
                  <a:srgbClr val="5A9BCE"/>
                </a:solidFill>
              </a:rPr>
              <a:t>I</a:t>
            </a:r>
            <a:r>
              <a:rPr lang="en-US" sz="2800" b="1" dirty="0"/>
              <a:t>MPLEMENTATION</a:t>
            </a:r>
            <a:r>
              <a:rPr lang="en-US" sz="2800" dirty="0"/>
              <a:t> consistency, costs and adaptations made during delivery</a:t>
            </a:r>
          </a:p>
          <a:p>
            <a:pPr marL="0" indent="0">
              <a:spcBef>
                <a:spcPts val="1200"/>
              </a:spcBef>
              <a:buNone/>
            </a:pPr>
            <a:r>
              <a:rPr lang="en-US" sz="3300" b="1" u="sng" dirty="0">
                <a:solidFill>
                  <a:srgbClr val="5A9BCE"/>
                </a:solidFill>
              </a:rPr>
              <a:t>M</a:t>
            </a:r>
            <a:r>
              <a:rPr lang="en-US" sz="2800" b="1" dirty="0"/>
              <a:t>AINTENANCE</a:t>
            </a:r>
            <a:r>
              <a:rPr lang="en-US" sz="2800" dirty="0"/>
              <a:t> of </a:t>
            </a:r>
            <a:r>
              <a:rPr lang="en-US" sz="2800" dirty="0" smtClean="0"/>
              <a:t>intervention </a:t>
            </a:r>
            <a:r>
              <a:rPr lang="en-US" sz="2800" dirty="0"/>
              <a:t>effects in individuals and settings over time</a:t>
            </a:r>
          </a:p>
          <a:p>
            <a:endParaRPr lang="en-US" dirty="0"/>
          </a:p>
        </p:txBody>
      </p:sp>
      <p:sp>
        <p:nvSpPr>
          <p:cNvPr id="3" name="Rectangle 2"/>
          <p:cNvSpPr/>
          <p:nvPr/>
        </p:nvSpPr>
        <p:spPr>
          <a:xfrm>
            <a:off x="7010400" y="5638618"/>
            <a:ext cx="1941557" cy="369332"/>
          </a:xfrm>
          <a:prstGeom prst="rect">
            <a:avLst/>
          </a:prstGeom>
        </p:spPr>
        <p:txBody>
          <a:bodyPr wrap="none">
            <a:spAutoFit/>
          </a:bodyPr>
          <a:lstStyle/>
          <a:p>
            <a:r>
              <a:rPr lang="en-US" dirty="0">
                <a:latin typeface="Arial" panose="020B0604020202020204" pitchFamily="34" charset="0"/>
                <a:cs typeface="Arial" panose="020B0604020202020204" pitchFamily="34" charset="0"/>
                <a:hlinkClick r:id="rId4"/>
              </a:rPr>
              <a:t>http://re-aim.org/</a:t>
            </a:r>
            <a:r>
              <a:rPr lang="en-US" dirty="0">
                <a:latin typeface="Arial" panose="020B0604020202020204" pitchFamily="34" charset="0"/>
                <a:cs typeface="Arial" panose="020B0604020202020204" pitchFamily="34" charset="0"/>
              </a:rPr>
              <a:t> </a:t>
            </a:r>
          </a:p>
        </p:txBody>
      </p:sp>
    </p:spTree>
    <p:custDataLst>
      <p:tags r:id="rId1"/>
    </p:custDataLst>
    <p:extLst>
      <p:ext uri="{BB962C8B-B14F-4D97-AF65-F5344CB8AC3E}">
        <p14:creationId xmlns:p14="http://schemas.microsoft.com/office/powerpoint/2010/main" val="21056632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304800"/>
            <a:ext cx="8415337" cy="990600"/>
          </a:xfrm>
        </p:spPr>
        <p:txBody>
          <a:bodyPr>
            <a:noAutofit/>
          </a:bodyPr>
          <a:lstStyle/>
          <a:p>
            <a:pPr algn="l" eaLnBrk="1" hangingPunct="1"/>
            <a:r>
              <a:rPr lang="en-US" altLang="en-US" sz="3600" dirty="0">
                <a:latin typeface="Arial" panose="020B0604020202020204" pitchFamily="34" charset="0"/>
                <a:cs typeface="Arial" panose="020B0604020202020204" pitchFamily="34" charset="0"/>
              </a:rPr>
              <a:t>Example: Body and Soul Program </a:t>
            </a:r>
            <a:br>
              <a:rPr lang="en-US" altLang="en-US" sz="3600" dirty="0">
                <a:latin typeface="Arial" panose="020B0604020202020204" pitchFamily="34" charset="0"/>
                <a:cs typeface="Arial" panose="020B0604020202020204" pitchFamily="34" charset="0"/>
              </a:rPr>
            </a:br>
            <a:r>
              <a:rPr lang="en-US" altLang="en-US" sz="3600" dirty="0">
                <a:latin typeface="Arial" panose="020B0604020202020204" pitchFamily="34" charset="0"/>
                <a:cs typeface="Arial" panose="020B0604020202020204" pitchFamily="34" charset="0"/>
              </a:rPr>
              <a:t>Core Elements</a:t>
            </a:r>
          </a:p>
        </p:txBody>
      </p:sp>
      <p:sp>
        <p:nvSpPr>
          <p:cNvPr id="13315" name="Rectangle 3"/>
          <p:cNvSpPr>
            <a:spLocks noGrp="1" noChangeArrowheads="1"/>
          </p:cNvSpPr>
          <p:nvPr>
            <p:ph type="body" idx="1"/>
          </p:nvPr>
        </p:nvSpPr>
        <p:spPr>
          <a:xfrm>
            <a:off x="304800" y="1519238"/>
            <a:ext cx="8229600" cy="4271962"/>
          </a:xfrm>
          <a:solidFill>
            <a:schemeClr val="bg1"/>
          </a:solidFill>
          <a:effectLst>
            <a:softEdge rad="317500"/>
          </a:effectLst>
        </p:spPr>
        <p:txBody>
          <a:bodyPr>
            <a:normAutofit fontScale="70000" lnSpcReduction="20000"/>
          </a:bodyPr>
          <a:lstStyle/>
          <a:p>
            <a:pPr marL="0" indent="0" eaLnBrk="1" hangingPunct="1">
              <a:lnSpc>
                <a:spcPct val="120000"/>
              </a:lnSpc>
              <a:spcBef>
                <a:spcPts val="600"/>
              </a:spcBef>
              <a:buFontTx/>
              <a:buNone/>
              <a:defRPr/>
            </a:pPr>
            <a:r>
              <a:rPr lang="en-US" sz="3400" dirty="0"/>
              <a:t>Body &amp; Soul is an evidence-based program for African American churches to  promote consumption of more fruits and vegetables. There are 6 program core elements:</a:t>
            </a:r>
          </a:p>
          <a:p>
            <a:pPr marL="0" indent="0" eaLnBrk="1" hangingPunct="1">
              <a:lnSpc>
                <a:spcPct val="120000"/>
              </a:lnSpc>
              <a:spcBef>
                <a:spcPts val="1200"/>
              </a:spcBef>
              <a:buFontTx/>
              <a:buNone/>
              <a:defRPr/>
            </a:pPr>
            <a:endParaRPr lang="en-US" dirty="0"/>
          </a:p>
          <a:p>
            <a:pPr eaLnBrk="1" hangingPunct="1">
              <a:lnSpc>
                <a:spcPct val="120000"/>
              </a:lnSpc>
              <a:spcBef>
                <a:spcPts val="600"/>
              </a:spcBef>
              <a:defRPr/>
            </a:pPr>
            <a:r>
              <a:rPr lang="en-US" dirty="0"/>
              <a:t>Project Committee</a:t>
            </a:r>
          </a:p>
          <a:p>
            <a:pPr eaLnBrk="1" hangingPunct="1">
              <a:lnSpc>
                <a:spcPct val="120000"/>
              </a:lnSpc>
              <a:spcBef>
                <a:spcPts val="600"/>
              </a:spcBef>
              <a:defRPr/>
            </a:pPr>
            <a:r>
              <a:rPr lang="en-US" dirty="0"/>
              <a:t>Kick-off event</a:t>
            </a:r>
          </a:p>
          <a:p>
            <a:pPr eaLnBrk="1" hangingPunct="1">
              <a:lnSpc>
                <a:spcPct val="120000"/>
              </a:lnSpc>
              <a:spcBef>
                <a:spcPts val="600"/>
              </a:spcBef>
              <a:defRPr/>
            </a:pPr>
            <a:r>
              <a:rPr lang="en-US" dirty="0"/>
              <a:t>At least 3 church-wide nutrition events</a:t>
            </a:r>
          </a:p>
          <a:p>
            <a:pPr eaLnBrk="1" hangingPunct="1">
              <a:lnSpc>
                <a:spcPct val="120000"/>
              </a:lnSpc>
              <a:spcBef>
                <a:spcPts val="600"/>
              </a:spcBef>
              <a:defRPr/>
            </a:pPr>
            <a:r>
              <a:rPr lang="en-US" dirty="0"/>
              <a:t>At least 1 additional event involving the pastor</a:t>
            </a:r>
          </a:p>
          <a:p>
            <a:pPr eaLnBrk="1" hangingPunct="1">
              <a:lnSpc>
                <a:spcPct val="120000"/>
              </a:lnSpc>
              <a:spcBef>
                <a:spcPts val="600"/>
              </a:spcBef>
              <a:defRPr/>
            </a:pPr>
            <a:r>
              <a:rPr lang="en-US" dirty="0"/>
              <a:t>At least 1 church food habit change (policy change) </a:t>
            </a:r>
          </a:p>
          <a:p>
            <a:pPr eaLnBrk="1" hangingPunct="1">
              <a:lnSpc>
                <a:spcPct val="120000"/>
              </a:lnSpc>
              <a:spcBef>
                <a:spcPts val="600"/>
              </a:spcBef>
              <a:defRPr/>
            </a:pPr>
            <a:r>
              <a:rPr lang="en-US" dirty="0"/>
              <a:t>2 motivational counseling calls by volunteers to each participant</a:t>
            </a:r>
          </a:p>
          <a:p>
            <a:pPr eaLnBrk="1" hangingPunct="1">
              <a:lnSpc>
                <a:spcPct val="90000"/>
              </a:lnSpc>
              <a:defRPr/>
            </a:pPr>
            <a:endParaRPr lang="en-US" dirty="0"/>
          </a:p>
        </p:txBody>
      </p:sp>
      <p:pic>
        <p:nvPicPr>
          <p:cNvPr id="1024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1" y="2971800"/>
            <a:ext cx="2674938" cy="1765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4248436102"/>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Body &amp; Soul Logic Model</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735" y="1417638"/>
            <a:ext cx="8686800" cy="4419069"/>
          </a:xfrm>
          <a:prstGeom prst="rect">
            <a:avLst/>
          </a:prstGeom>
        </p:spPr>
      </p:pic>
    </p:spTree>
    <p:custDataLst>
      <p:tags r:id="rId1"/>
    </p:custDataLst>
    <p:extLst>
      <p:ext uri="{BB962C8B-B14F-4D97-AF65-F5344CB8AC3E}">
        <p14:creationId xmlns:p14="http://schemas.microsoft.com/office/powerpoint/2010/main" val="867655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304800"/>
            <a:ext cx="8686800" cy="990600"/>
          </a:xfrm>
        </p:spPr>
        <p:txBody>
          <a:bodyPr>
            <a:noAutofit/>
          </a:bodyPr>
          <a:lstStyle/>
          <a:p>
            <a:pPr algn="l" eaLnBrk="0" hangingPunct="0"/>
            <a:r>
              <a:rPr lang="en-US" sz="3600" kern="1200" dirty="0">
                <a:latin typeface="Arial" panose="020B0604020202020204" pitchFamily="34" charset="0"/>
                <a:cs typeface="Arial" panose="020B0604020202020204" pitchFamily="34" charset="0"/>
              </a:rPr>
              <a:t>Evaluation Methods: Body &amp; Soul Replication</a:t>
            </a:r>
          </a:p>
        </p:txBody>
      </p:sp>
      <p:graphicFrame>
        <p:nvGraphicFramePr>
          <p:cNvPr id="46083" name="Group 3"/>
          <p:cNvGraphicFramePr>
            <a:graphicFrameLocks noGrp="1"/>
          </p:cNvGraphicFramePr>
          <p:nvPr>
            <p:ph idx="1"/>
            <p:extLst>
              <p:ext uri="{D42A27DB-BD31-4B8C-83A1-F6EECF244321}">
                <p14:modId xmlns:p14="http://schemas.microsoft.com/office/powerpoint/2010/main" val="959051384"/>
              </p:ext>
            </p:extLst>
          </p:nvPr>
        </p:nvGraphicFramePr>
        <p:xfrm>
          <a:off x="228600" y="1447800"/>
          <a:ext cx="8458200" cy="4636260"/>
        </p:xfrm>
        <a:graphic>
          <a:graphicData uri="http://schemas.openxmlformats.org/drawingml/2006/table">
            <a:tbl>
              <a:tblPr/>
              <a:tblGrid>
                <a:gridCol w="2852620">
                  <a:extLst>
                    <a:ext uri="{9D8B030D-6E8A-4147-A177-3AD203B41FA5}">
                      <a16:colId xmlns="" xmlns:a16="http://schemas.microsoft.com/office/drawing/2014/main" val="20000"/>
                    </a:ext>
                  </a:extLst>
                </a:gridCol>
                <a:gridCol w="5605580">
                  <a:extLst>
                    <a:ext uri="{9D8B030D-6E8A-4147-A177-3AD203B41FA5}">
                      <a16:colId xmlns="" xmlns:a16="http://schemas.microsoft.com/office/drawing/2014/main" val="20001"/>
                    </a:ext>
                  </a:extLst>
                </a:gridCol>
              </a:tblGrid>
              <a:tr h="376049">
                <a:tc>
                  <a:txBody>
                    <a:bodyPr/>
                    <a:lstStyle/>
                    <a:p>
                      <a:pPr marL="0" marR="0" lvl="0" indent="0" algn="ctr"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2000" b="1" i="0" u="none" strike="noStrike" cap="none" normalizeH="0" baseline="0" dirty="0">
                          <a:ln>
                            <a:noFill/>
                          </a:ln>
                          <a:solidFill>
                            <a:srgbClr val="2C5A88"/>
                          </a:solidFill>
                          <a:effectLst/>
                          <a:latin typeface="Arial" charset="0"/>
                        </a:rPr>
                        <a:t>Type of 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2000" b="1" i="0" u="none" strike="noStrike" cap="none" normalizeH="0" baseline="0" dirty="0">
                          <a:ln>
                            <a:noFill/>
                          </a:ln>
                          <a:solidFill>
                            <a:srgbClr val="2C5A88"/>
                          </a:solidFill>
                          <a:effectLst/>
                          <a:latin typeface="Arial" charset="0"/>
                        </a:rPr>
                        <a:t>Evaluation Questions</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1648832">
                <a:tc>
                  <a:txBody>
                    <a:bodyPr/>
                    <a:lstStyle/>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Process 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pPr>
                      <a:r>
                        <a:rPr kumimoji="0" lang="en-US" sz="1800" b="0" i="0" u="sng" strike="noStrike" cap="none" normalizeH="0" baseline="0" dirty="0">
                          <a:ln>
                            <a:noFill/>
                          </a:ln>
                          <a:solidFill>
                            <a:schemeClr val="tx1"/>
                          </a:solidFill>
                          <a:effectLst/>
                          <a:latin typeface="Arial" charset="0"/>
                        </a:rPr>
                        <a:t>Reach:</a:t>
                      </a:r>
                      <a:r>
                        <a:rPr kumimoji="0" lang="en-US" sz="1800" b="0" i="0" u="none" strike="noStrike" cap="none" normalizeH="0" baseline="0" dirty="0">
                          <a:ln>
                            <a:noFill/>
                          </a:ln>
                          <a:solidFill>
                            <a:schemeClr val="tx1"/>
                          </a:solidFill>
                          <a:effectLst/>
                          <a:latin typeface="Arial" charset="0"/>
                        </a:rPr>
                        <a:t> How many churches and members participated?</a:t>
                      </a:r>
                    </a:p>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defRPr/>
                      </a:pPr>
                      <a:r>
                        <a:rPr kumimoji="0" lang="en-US" sz="1800" b="0" i="0" u="sng" strike="noStrike" cap="none" normalizeH="0" baseline="0" dirty="0">
                          <a:ln>
                            <a:noFill/>
                          </a:ln>
                          <a:solidFill>
                            <a:schemeClr val="tx1"/>
                          </a:solidFill>
                          <a:effectLst/>
                          <a:latin typeface="Arial" charset="0"/>
                        </a:rPr>
                        <a:t>Implementation:</a:t>
                      </a:r>
                      <a:r>
                        <a:rPr kumimoji="0" lang="en-US" sz="1800" b="0" i="0" u="none" strike="noStrike" cap="none" normalizeH="0" baseline="0" dirty="0">
                          <a:ln>
                            <a:noFill/>
                          </a:ln>
                          <a:solidFill>
                            <a:schemeClr val="tx1"/>
                          </a:solidFill>
                          <a:effectLst/>
                          <a:latin typeface="Arial" charset="0"/>
                        </a:rPr>
                        <a:t> Did you implement all six core elements?</a:t>
                      </a:r>
                    </a:p>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defRPr/>
                      </a:pPr>
                      <a:r>
                        <a:rPr kumimoji="0" lang="en-US" sz="1800" b="0" i="0" u="sng" strike="noStrike" cap="none" normalizeH="0" baseline="0" dirty="0">
                          <a:ln>
                            <a:noFill/>
                          </a:ln>
                          <a:solidFill>
                            <a:schemeClr val="tx1"/>
                          </a:solidFill>
                          <a:effectLst/>
                          <a:latin typeface="Arial" charset="0"/>
                        </a:rPr>
                        <a:t>Implementation:</a:t>
                      </a:r>
                      <a:r>
                        <a:rPr kumimoji="0" lang="en-US" sz="1800" b="0" i="0" u="none" strike="noStrike" cap="none" normalizeH="0" baseline="0" dirty="0">
                          <a:ln>
                            <a:noFill/>
                          </a:ln>
                          <a:solidFill>
                            <a:schemeClr val="tx1"/>
                          </a:solidFill>
                          <a:effectLst/>
                          <a:latin typeface="Arial" charset="0"/>
                        </a:rPr>
                        <a:t> What were reactions to the program?</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1128148">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Short term</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Outcome</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a:ln>
                            <a:noFill/>
                          </a:ln>
                          <a:solidFill>
                            <a:schemeClr val="tx1"/>
                          </a:solidFill>
                          <a:effectLst/>
                          <a:latin typeface="Arial" charset="0"/>
                        </a:rPr>
                        <a:t>What changes occurred? </a:t>
                      </a:r>
                    </a:p>
                    <a:p>
                      <a:pPr marL="52388" marR="0" lvl="0" indent="-52388" algn="l" defTabSz="914400" rtl="0" eaLnBrk="1" fontAlgn="base" latinLnBrk="0" hangingPunct="1">
                        <a:lnSpc>
                          <a:spcPct val="100000"/>
                        </a:lnSpc>
                        <a:spcBef>
                          <a:spcPts val="0"/>
                        </a:spcBef>
                        <a:spcAft>
                          <a:spcPct val="0"/>
                        </a:spcAft>
                        <a:buClrTx/>
                        <a:buSzPct val="65000"/>
                        <a:buFont typeface="Arial" pitchFamily="34" charset="0"/>
                        <a:buNone/>
                        <a:tabLst/>
                      </a:pPr>
                      <a:r>
                        <a:rPr kumimoji="0" lang="en-US" sz="1800" b="0" i="0" u="sng" strike="noStrike" cap="none" normalizeH="0" baseline="0" dirty="0">
                          <a:ln>
                            <a:noFill/>
                          </a:ln>
                          <a:solidFill>
                            <a:schemeClr val="tx1"/>
                          </a:solidFill>
                          <a:effectLst/>
                          <a:latin typeface="Arial" charset="0"/>
                        </a:rPr>
                        <a:t>Adoption:</a:t>
                      </a:r>
                    </a:p>
                    <a:p>
                      <a:pPr marL="0" marR="0" lvl="0" indent="0" algn="l" defTabSz="914400" rtl="0" eaLnBrk="1" fontAlgn="base" latinLnBrk="0" hangingPunct="1">
                        <a:lnSpc>
                          <a:spcPct val="100000"/>
                        </a:lnSpc>
                        <a:spcBef>
                          <a:spcPts val="0"/>
                        </a:spcBef>
                        <a:spcAft>
                          <a:spcPct val="0"/>
                        </a:spcAft>
                        <a:buClrTx/>
                        <a:buSzPct val="65000"/>
                        <a:buFont typeface="Arial" pitchFamily="34" charset="0"/>
                        <a:buNone/>
                        <a:tabLst/>
                      </a:pPr>
                      <a:r>
                        <a:rPr kumimoji="0" lang="en-US" sz="1800" b="0" i="0" u="none" strike="noStrike" cap="none" normalizeH="0" baseline="0" dirty="0">
                          <a:ln>
                            <a:noFill/>
                          </a:ln>
                          <a:solidFill>
                            <a:schemeClr val="tx1"/>
                          </a:solidFill>
                          <a:effectLst/>
                          <a:latin typeface="Arial" charset="0"/>
                        </a:rPr>
                        <a:t>Were church policies adopted for </a:t>
                      </a:r>
                      <a:r>
                        <a:rPr kumimoji="0" lang="en-US" sz="1800" b="0" i="0" u="none" strike="noStrike" cap="none" normalizeH="0" baseline="0" dirty="0" smtClean="0">
                          <a:ln>
                            <a:noFill/>
                          </a:ln>
                          <a:solidFill>
                            <a:schemeClr val="tx1"/>
                          </a:solidFill>
                          <a:effectLst/>
                          <a:latin typeface="Arial" charset="0"/>
                        </a:rPr>
                        <a:t>healthy eating</a:t>
                      </a:r>
                      <a:r>
                        <a:rPr kumimoji="0" lang="en-US" sz="1800" b="0" i="0" u="none" strike="noStrike" cap="none" normalizeH="0" baseline="0" dirty="0">
                          <a:ln>
                            <a:noFill/>
                          </a:ln>
                          <a:solidFill>
                            <a:schemeClr val="tx1"/>
                          </a:solidFill>
                          <a:effectLst/>
                          <a:latin typeface="Arial" charset="0"/>
                        </a:rPr>
                        <a:t>? </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1388490">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Long term</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Outcome</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sng" strike="noStrike" cap="none" normalizeH="0" baseline="0" dirty="0">
                          <a:ln>
                            <a:noFill/>
                          </a:ln>
                          <a:solidFill>
                            <a:schemeClr val="tx1"/>
                          </a:solidFill>
                          <a:effectLst/>
                          <a:latin typeface="Arial" charset="0"/>
                        </a:rPr>
                        <a:t>Effectiveness:</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a:ln>
                            <a:noFill/>
                          </a:ln>
                          <a:solidFill>
                            <a:schemeClr val="tx1"/>
                          </a:solidFill>
                          <a:effectLst/>
                          <a:latin typeface="Arial" charset="0"/>
                        </a:rPr>
                        <a:t>-Did members eat more fruits and vegetables?</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a:ln>
                            <a:noFill/>
                          </a:ln>
                          <a:solidFill>
                            <a:schemeClr val="tx1"/>
                          </a:solidFill>
                          <a:effectLst/>
                          <a:latin typeface="Arial" charset="0"/>
                        </a:rPr>
                        <a:t>-What changes in health outcomes occurred? </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a:ln>
                            <a:noFill/>
                          </a:ln>
                          <a:solidFill>
                            <a:schemeClr val="tx1"/>
                          </a:solidFill>
                          <a:effectLst/>
                          <a:latin typeface="Arial" charset="0"/>
                        </a:rPr>
                        <a:t>(e.g. reduced rates of chronic disease, improved quality of life, etc.)</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34032097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nvPr>
        </p:nvSpPr>
        <p:spPr>
          <a:xfrm>
            <a:off x="382772"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Example: </a:t>
            </a:r>
            <a:r>
              <a:rPr lang="en-US" sz="4000" dirty="0" smtClean="0">
                <a:latin typeface="Arial" panose="020B0604020202020204" pitchFamily="34" charset="0"/>
                <a:cs typeface="Arial" panose="020B0604020202020204" pitchFamily="34" charset="0"/>
              </a:rPr>
              <a:t>FLU-FIT Program</a:t>
            </a:r>
            <a:endParaRPr lang="en-US" sz="4000" dirty="0">
              <a:latin typeface="Arial" panose="020B0604020202020204" pitchFamily="34" charset="0"/>
              <a:cs typeface="Arial" panose="020B0604020202020204" pitchFamily="34" charset="0"/>
            </a:endParaRPr>
          </a:p>
        </p:txBody>
      </p:sp>
      <p:pic>
        <p:nvPicPr>
          <p:cNvPr id="5" name="Picture 4"/>
          <p:cNvPicPr/>
          <p:nvPr/>
        </p:nvPicPr>
        <p:blipFill>
          <a:blip r:embed="rId4"/>
          <a:stretch>
            <a:fillRect/>
          </a:stretch>
        </p:blipFill>
        <p:spPr>
          <a:xfrm>
            <a:off x="5752164" y="1417638"/>
            <a:ext cx="3035417" cy="990600"/>
          </a:xfrm>
          <a:prstGeom prst="rect">
            <a:avLst/>
          </a:prstGeom>
        </p:spPr>
      </p:pic>
      <p:sp>
        <p:nvSpPr>
          <p:cNvPr id="10" name="Content Placeholder 6"/>
          <p:cNvSpPr>
            <a:spLocks noGrp="1"/>
          </p:cNvSpPr>
          <p:nvPr>
            <p:ph idx="1"/>
          </p:nvPr>
        </p:nvSpPr>
        <p:spPr>
          <a:xfrm>
            <a:off x="457200" y="1524000"/>
            <a:ext cx="8458200" cy="4525963"/>
          </a:xfrm>
        </p:spPr>
        <p:txBody>
          <a:bodyPr>
            <a:normAutofit fontScale="62500" lnSpcReduction="20000"/>
          </a:bodyPr>
          <a:lstStyle/>
          <a:p>
            <a:pPr marL="0" indent="0">
              <a:lnSpc>
                <a:spcPct val="120000"/>
              </a:lnSpc>
              <a:spcBef>
                <a:spcPts val="600"/>
              </a:spcBef>
              <a:buNone/>
            </a:pPr>
            <a:r>
              <a:rPr lang="en-US" sz="3400" dirty="0"/>
              <a:t>Core </a:t>
            </a:r>
            <a:r>
              <a:rPr lang="en-US" sz="3400" dirty="0" smtClean="0"/>
              <a:t>Components:</a:t>
            </a:r>
            <a:endParaRPr lang="en-US" sz="3400" dirty="0"/>
          </a:p>
          <a:p>
            <a:pPr>
              <a:lnSpc>
                <a:spcPct val="120000"/>
              </a:lnSpc>
              <a:spcBef>
                <a:spcPts val="300"/>
              </a:spcBef>
            </a:pPr>
            <a:r>
              <a:rPr lang="en-US" dirty="0"/>
              <a:t>Mailed announcements</a:t>
            </a:r>
          </a:p>
          <a:p>
            <a:pPr>
              <a:lnSpc>
                <a:spcPct val="120000"/>
              </a:lnSpc>
              <a:spcBef>
                <a:spcPts val="300"/>
              </a:spcBef>
            </a:pPr>
            <a:r>
              <a:rPr lang="en-US" dirty="0"/>
              <a:t>Clinic posters to advertise program</a:t>
            </a:r>
          </a:p>
          <a:p>
            <a:pPr>
              <a:lnSpc>
                <a:spcPct val="120000"/>
              </a:lnSpc>
              <a:spcBef>
                <a:spcPts val="300"/>
              </a:spcBef>
            </a:pPr>
            <a:r>
              <a:rPr lang="en-US" dirty="0"/>
              <a:t>Algorithms for patient flow and for using electronic medical records to assess </a:t>
            </a:r>
            <a:r>
              <a:rPr lang="en-US" dirty="0" err="1" smtClean="0"/>
              <a:t>iFOBT</a:t>
            </a:r>
            <a:r>
              <a:rPr lang="en-US" dirty="0" smtClean="0"/>
              <a:t>/FIT </a:t>
            </a:r>
            <a:r>
              <a:rPr lang="en-US" dirty="0"/>
              <a:t>eligibility</a:t>
            </a:r>
          </a:p>
          <a:p>
            <a:pPr>
              <a:lnSpc>
                <a:spcPct val="120000"/>
              </a:lnSpc>
              <a:spcBef>
                <a:spcPts val="300"/>
              </a:spcBef>
            </a:pPr>
            <a:r>
              <a:rPr lang="en-US" dirty="0"/>
              <a:t>Script to introduce </a:t>
            </a:r>
            <a:r>
              <a:rPr lang="en-US" dirty="0" err="1" smtClean="0"/>
              <a:t>iFOBT</a:t>
            </a:r>
            <a:r>
              <a:rPr lang="en-US" dirty="0" smtClean="0"/>
              <a:t>/FIT </a:t>
            </a:r>
            <a:r>
              <a:rPr lang="en-US" dirty="0"/>
              <a:t>with flu shots to patients</a:t>
            </a:r>
          </a:p>
          <a:p>
            <a:pPr>
              <a:lnSpc>
                <a:spcPct val="120000"/>
              </a:lnSpc>
              <a:spcBef>
                <a:spcPts val="300"/>
              </a:spcBef>
            </a:pPr>
            <a:r>
              <a:rPr lang="en-US" dirty="0"/>
              <a:t>Visual aids when offering </a:t>
            </a:r>
            <a:r>
              <a:rPr lang="en-US" dirty="0" err="1" smtClean="0"/>
              <a:t>iFOBT</a:t>
            </a:r>
            <a:r>
              <a:rPr lang="en-US" dirty="0" smtClean="0"/>
              <a:t>/FIT</a:t>
            </a:r>
            <a:endParaRPr lang="en-US" dirty="0"/>
          </a:p>
          <a:p>
            <a:pPr>
              <a:lnSpc>
                <a:spcPct val="120000"/>
              </a:lnSpc>
              <a:spcBef>
                <a:spcPts val="300"/>
              </a:spcBef>
            </a:pPr>
            <a:r>
              <a:rPr lang="en-US" dirty="0"/>
              <a:t>Multilingual materials to explain why colorectal cancer screening is important, written instructions, and video instructions (can play on computer at location)</a:t>
            </a:r>
          </a:p>
          <a:p>
            <a:pPr>
              <a:lnSpc>
                <a:spcPct val="120000"/>
              </a:lnSpc>
              <a:spcBef>
                <a:spcPts val="300"/>
              </a:spcBef>
            </a:pPr>
            <a:r>
              <a:rPr lang="en-US" dirty="0"/>
              <a:t>Pre-addressed and pre-stamped mailing pouches</a:t>
            </a:r>
          </a:p>
          <a:p>
            <a:pPr>
              <a:lnSpc>
                <a:spcPct val="120000"/>
              </a:lnSpc>
              <a:spcBef>
                <a:spcPts val="300"/>
              </a:spcBef>
            </a:pPr>
            <a:r>
              <a:rPr lang="en-US" dirty="0"/>
              <a:t>Log sheet to record flu shots and </a:t>
            </a:r>
            <a:r>
              <a:rPr lang="en-US" dirty="0" err="1" smtClean="0"/>
              <a:t>iFOBT</a:t>
            </a:r>
            <a:r>
              <a:rPr lang="en-US" dirty="0" smtClean="0"/>
              <a:t>/FIT kits dispensed</a:t>
            </a:r>
            <a:endParaRPr lang="en-US" dirty="0"/>
          </a:p>
          <a:p>
            <a:pPr>
              <a:lnSpc>
                <a:spcPct val="120000"/>
              </a:lnSpc>
              <a:spcBef>
                <a:spcPts val="300"/>
              </a:spcBef>
            </a:pPr>
            <a:r>
              <a:rPr lang="en-US" dirty="0"/>
              <a:t>Clinic nursing staff – 1 to 2 hours of staff training are required initially, with periodic brief review and reinforcement of program by a practice team leader or supervisor</a:t>
            </a:r>
          </a:p>
        </p:txBody>
      </p:sp>
    </p:spTree>
    <p:custDataLst>
      <p:tags r:id="rId1"/>
    </p:custDataLst>
    <p:extLst>
      <p:ext uri="{BB962C8B-B14F-4D97-AF65-F5344CB8AC3E}">
        <p14:creationId xmlns:p14="http://schemas.microsoft.com/office/powerpoint/2010/main" val="33748564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35929"/>
            <a:ext cx="8763000" cy="1143000"/>
          </a:xfrm>
        </p:spPr>
        <p:txBody>
          <a:bodyPr>
            <a:normAutofit/>
          </a:bodyPr>
          <a:lstStyle/>
          <a:p>
            <a:pPr algn="l"/>
            <a:r>
              <a:rPr lang="en-US" sz="4000" dirty="0" smtClean="0">
                <a:latin typeface="Arial" panose="020B0604020202020204" pitchFamily="34" charset="0"/>
                <a:cs typeface="Arial" panose="020B0604020202020204" pitchFamily="34" charset="0"/>
              </a:rPr>
              <a:t>FLU-FIT </a:t>
            </a:r>
            <a:r>
              <a:rPr lang="en-US" sz="4000" dirty="0">
                <a:latin typeface="Arial" panose="020B0604020202020204" pitchFamily="34" charset="0"/>
                <a:cs typeface="Arial" panose="020B0604020202020204" pitchFamily="34" charset="0"/>
              </a:rPr>
              <a:t>Logic Model</a:t>
            </a:r>
          </a:p>
        </p:txBody>
      </p:sp>
      <p:grpSp>
        <p:nvGrpSpPr>
          <p:cNvPr id="4" name="Group 3"/>
          <p:cNvGrpSpPr/>
          <p:nvPr/>
        </p:nvGrpSpPr>
        <p:grpSpPr>
          <a:xfrm>
            <a:off x="371475" y="1992755"/>
            <a:ext cx="8610601" cy="3798446"/>
            <a:chOff x="381000" y="490605"/>
            <a:chExt cx="5538301" cy="2893017"/>
          </a:xfrm>
          <a:solidFill>
            <a:srgbClr val="FFFFCC"/>
          </a:solidFill>
        </p:grpSpPr>
        <p:sp>
          <p:nvSpPr>
            <p:cNvPr id="9" name="Rectangle 8"/>
            <p:cNvSpPr/>
            <p:nvPr/>
          </p:nvSpPr>
          <p:spPr>
            <a:xfrm>
              <a:off x="5121740" y="765699"/>
              <a:ext cx="797560" cy="2609032"/>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400" i="1" kern="1200" dirty="0" smtClean="0">
                  <a:solidFill>
                    <a:srgbClr val="000000"/>
                  </a:solidFill>
                  <a:effectLst/>
                  <a:latin typeface="Arial" panose="020B0604020202020204" pitchFamily="34" charset="0"/>
                  <a:ea typeface="Verdana" panose="020B0604030504040204" pitchFamily="34" charset="0"/>
                </a:rPr>
                <a:t>Long-Term:  </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Verdana" panose="020B0604030504040204" pitchFamily="34" charset="0"/>
                </a:rPr>
                <a:t>C</a:t>
              </a:r>
              <a:r>
                <a:rPr lang="en-US" sz="1200" kern="1200" dirty="0">
                  <a:solidFill>
                    <a:srgbClr val="000000"/>
                  </a:solidFill>
                  <a:effectLst/>
                  <a:latin typeface="Arial" panose="020B0604020202020204" pitchFamily="34" charset="0"/>
                  <a:ea typeface="Times New Roman" panose="02020603050405020304" pitchFamily="18" charset="0"/>
                </a:rPr>
                <a:t>olorectal cancer treated earlier</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Times New Roman" panose="02020603050405020304" pitchFamily="18" charset="0"/>
                </a:rPr>
                <a:t>Reduced colorectal cancer deaths</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grpSp>
          <p:nvGrpSpPr>
            <p:cNvPr id="10" name="Group 9"/>
            <p:cNvGrpSpPr/>
            <p:nvPr/>
          </p:nvGrpSpPr>
          <p:grpSpPr>
            <a:xfrm>
              <a:off x="381000" y="490605"/>
              <a:ext cx="5538301" cy="2893017"/>
              <a:chOff x="381000" y="490605"/>
              <a:chExt cx="5538301" cy="2893017"/>
            </a:xfrm>
            <a:grpFill/>
          </p:grpSpPr>
          <p:sp>
            <p:nvSpPr>
              <p:cNvPr id="11" name="Rectangle 10"/>
              <p:cNvSpPr/>
              <p:nvPr/>
            </p:nvSpPr>
            <p:spPr>
              <a:xfrm>
                <a:off x="381000" y="524217"/>
                <a:ext cx="833196"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365760" algn="l"/>
                  </a:tabLst>
                </a:pPr>
                <a:endPar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smtClean="0">
                    <a:solidFill>
                      <a:srgbClr val="000000"/>
                    </a:solidFill>
                    <a:effectLst/>
                    <a:latin typeface="Arial" panose="020B0604020202020204" pitchFamily="34" charset="0"/>
                    <a:ea typeface="Times New Roman" panose="02020603050405020304" pitchFamily="18" charset="0"/>
                    <a:cs typeface="Arial" panose="020B0604020202020204" pitchFamily="34" charset="0"/>
                  </a:rPr>
                  <a:t>FLU-FIT </a:t>
                </a: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Champion  Staff</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FIT Kits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Lab to process kits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Postage paid return envelopes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Promotional materials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Colonoscopy providers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Insurance coverage</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2" name="Rectangle 11"/>
              <p:cNvSpPr/>
              <p:nvPr/>
            </p:nvSpPr>
            <p:spPr>
              <a:xfrm>
                <a:off x="1304828" y="514692"/>
                <a:ext cx="1037490"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228600" algn="l"/>
                  </a:tabLst>
                </a:pPr>
                <a:endPar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Staff Trained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Program advertised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Follow-up for those who don’t mail in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informed of test results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abnormal, employee &amp; provider notified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3" name="Rectangle 12"/>
              <p:cNvSpPr/>
              <p:nvPr/>
            </p:nvSpPr>
            <p:spPr>
              <a:xfrm>
                <a:off x="2439484" y="514692"/>
                <a:ext cx="1000583"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228600" algn="l"/>
                  </a:tabLst>
                </a:pPr>
                <a:endPar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Eligible employees identified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Fit kits distributed with flu shots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Employees use kit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Employees mail FIT in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4" name="Rectangle 13"/>
              <p:cNvSpPr/>
              <p:nvPr/>
            </p:nvSpPr>
            <p:spPr>
              <a:xfrm>
                <a:off x="3525985" y="655914"/>
                <a:ext cx="797560" cy="2718818"/>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400" i="1" kern="1200" dirty="0" smtClean="0">
                    <a:solidFill>
                      <a:srgbClr val="000000"/>
                    </a:solidFill>
                    <a:effectLst/>
                    <a:latin typeface="Arial" panose="020B0604020202020204" pitchFamily="34" charset="0"/>
                    <a:ea typeface="Verdana" panose="020B0604030504040204" pitchFamily="34" charset="0"/>
                  </a:rPr>
                  <a:t>Short-Term:</a:t>
                </a:r>
                <a:endParaRPr lang="en-US" sz="1200" dirty="0">
                  <a:effectLst/>
                  <a:latin typeface="Times New Roman" panose="02020603050405020304" pitchFamily="18" charset="0"/>
                  <a:ea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believe screening is important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complete screening</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5" name="Rectangle 14"/>
              <p:cNvSpPr/>
              <p:nvPr/>
            </p:nvSpPr>
            <p:spPr>
              <a:xfrm>
                <a:off x="4324816" y="529201"/>
                <a:ext cx="797560" cy="2844896"/>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400" i="1" kern="1200" dirty="0" smtClean="0">
                    <a:solidFill>
                      <a:srgbClr val="000000"/>
                    </a:solidFill>
                    <a:effectLst/>
                    <a:latin typeface="Arial" panose="020B0604020202020204" pitchFamily="34" charset="0"/>
                    <a:ea typeface="Verdana" panose="020B0604030504040204" pitchFamily="34" charset="0"/>
                  </a:rPr>
                  <a:t>Mid-Term:</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pPr>
                <a:r>
                  <a:rPr lang="en-US" sz="1200" dirty="0">
                    <a:effectLst/>
                    <a:latin typeface="Arial" panose="020B0604020202020204" pitchFamily="34" charset="0"/>
                    <a:ea typeface="Times New Roman" panose="02020603050405020304" pitchFamily="18" charset="0"/>
                  </a:rPr>
                  <a:t>If needed, employees get diagnostic and treatment care</a:t>
                </a:r>
                <a:endParaRPr lang="en-US" sz="1200" dirty="0">
                  <a:effectLst/>
                  <a:latin typeface="Times New Roman" panose="02020603050405020304" pitchFamily="18" charset="0"/>
                  <a:ea typeface="Times New Roman" panose="02020603050405020304" pitchFamily="18" charset="0"/>
                </a:endParaRP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6" name="Rectangle 15"/>
              <p:cNvSpPr/>
              <p:nvPr/>
            </p:nvSpPr>
            <p:spPr>
              <a:xfrm>
                <a:off x="3526621" y="490605"/>
                <a:ext cx="2392680" cy="347302"/>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kern="1200">
                    <a:solidFill>
                      <a:srgbClr val="000000"/>
                    </a:solidFill>
                    <a:effectLst/>
                    <a:latin typeface="Arial" panose="020B0604020202020204" pitchFamily="34" charset="0"/>
                    <a:ea typeface="Verdana" panose="020B0604030504040204" pitchFamily="34" charset="0"/>
                  </a:rPr>
                  <a:t>OUTCOMES</a:t>
                </a:r>
                <a:endParaRPr lang="en-US" sz="1200">
                  <a:effectLst/>
                  <a:latin typeface="Times New Roman" panose="02020603050405020304" pitchFamily="18" charset="0"/>
                  <a:ea typeface="Times New Roman" panose="02020603050405020304" pitchFamily="18" charset="0"/>
                </a:endParaRPr>
              </a:p>
            </p:txBody>
          </p:sp>
        </p:grpSp>
      </p:grpSp>
      <p:grpSp>
        <p:nvGrpSpPr>
          <p:cNvPr id="5" name="Group 4"/>
          <p:cNvGrpSpPr/>
          <p:nvPr/>
        </p:nvGrpSpPr>
        <p:grpSpPr>
          <a:xfrm>
            <a:off x="76200" y="2024380"/>
            <a:ext cx="5420443" cy="352425"/>
            <a:chOff x="-149943" y="0"/>
            <a:chExt cx="5420443" cy="352425"/>
          </a:xfrm>
        </p:grpSpPr>
        <p:sp>
          <p:nvSpPr>
            <p:cNvPr id="6" name="TextBox 22"/>
            <p:cNvSpPr txBox="1"/>
            <p:nvPr/>
          </p:nvSpPr>
          <p:spPr>
            <a:xfrm>
              <a:off x="-149943" y="19050"/>
              <a:ext cx="1873250" cy="325120"/>
            </a:xfrm>
            <a:prstGeom prst="rect">
              <a:avLst/>
            </a:prstGeom>
            <a:noFill/>
          </p:spPr>
          <p:txBody>
            <a:bodyPr wrap="square" rtlCol="0">
              <a:spAutoFit/>
            </a:bodyPr>
            <a:lstStyle/>
            <a:p>
              <a:pPr marL="0" marR="0" algn="ctr">
                <a:spcBef>
                  <a:spcPts val="0"/>
                </a:spcBef>
                <a:spcAft>
                  <a:spcPts val="0"/>
                </a:spcAft>
              </a:pPr>
              <a:r>
                <a:rPr lang="en-US" sz="1600" b="1" kern="1200" dirty="0">
                  <a:solidFill>
                    <a:srgbClr val="000000"/>
                  </a:solidFill>
                  <a:effectLst/>
                  <a:latin typeface="Arial" panose="020B0604020202020204" pitchFamily="34" charset="0"/>
                  <a:ea typeface="Verdana" panose="020B0604030504040204" pitchFamily="34" charset="0"/>
                </a:rPr>
                <a:t>INPUTS</a:t>
              </a:r>
              <a:endParaRPr lang="en-US" sz="1200" dirty="0">
                <a:effectLst/>
                <a:latin typeface="Times New Roman" panose="02020603050405020304" pitchFamily="18" charset="0"/>
                <a:ea typeface="Times New Roman" panose="02020603050405020304" pitchFamily="18" charset="0"/>
              </a:endParaRPr>
            </a:p>
          </p:txBody>
        </p:sp>
        <p:sp>
          <p:nvSpPr>
            <p:cNvPr id="7" name="TextBox 7"/>
            <p:cNvSpPr txBox="1"/>
            <p:nvPr/>
          </p:nvSpPr>
          <p:spPr>
            <a:xfrm>
              <a:off x="1590675" y="19050"/>
              <a:ext cx="1612900" cy="310515"/>
            </a:xfrm>
            <a:prstGeom prst="rect">
              <a:avLst/>
            </a:prstGeom>
            <a:noFill/>
          </p:spPr>
          <p:txBody>
            <a:bodyPr wrap="square" rtlCol="0">
              <a:spAutoFit/>
            </a:bodyPr>
            <a:lstStyle/>
            <a:p>
              <a:pPr marL="0" marR="0" algn="ctr">
                <a:spcBef>
                  <a:spcPts val="0"/>
                </a:spcBef>
                <a:spcAft>
                  <a:spcPts val="0"/>
                </a:spcAft>
              </a:pPr>
              <a:r>
                <a:rPr lang="en-US" sz="1500" b="1" kern="1200">
                  <a:solidFill>
                    <a:srgbClr val="000000"/>
                  </a:solidFill>
                  <a:effectLst/>
                  <a:latin typeface="Arial" panose="020B0604020202020204" pitchFamily="34" charset="0"/>
                  <a:ea typeface="Verdana" panose="020B0604030504040204" pitchFamily="34" charset="0"/>
                </a:rPr>
                <a:t>ACTIVITIES</a:t>
              </a:r>
              <a:endParaRPr lang="en-US" sz="1200">
                <a:effectLst/>
                <a:latin typeface="Times New Roman" panose="02020603050405020304" pitchFamily="18" charset="0"/>
                <a:ea typeface="Times New Roman" panose="02020603050405020304" pitchFamily="18" charset="0"/>
              </a:endParaRPr>
            </a:p>
          </p:txBody>
        </p:sp>
        <p:sp>
          <p:nvSpPr>
            <p:cNvPr id="8" name="TextBox 8"/>
            <p:cNvSpPr txBox="1"/>
            <p:nvPr/>
          </p:nvSpPr>
          <p:spPr>
            <a:xfrm>
              <a:off x="3114675" y="0"/>
              <a:ext cx="2155825" cy="352425"/>
            </a:xfrm>
            <a:prstGeom prst="rect">
              <a:avLst/>
            </a:prstGeom>
            <a:noFill/>
          </p:spPr>
          <p:txBody>
            <a:bodyPr wrap="square" rtlCol="0">
              <a:noAutofit/>
            </a:bodyPr>
            <a:lstStyle/>
            <a:p>
              <a:pPr marL="0" marR="0" algn="ctr">
                <a:spcBef>
                  <a:spcPts val="0"/>
                </a:spcBef>
                <a:spcAft>
                  <a:spcPts val="0"/>
                </a:spcAft>
              </a:pPr>
              <a:r>
                <a:rPr lang="en-US" sz="1600" b="1" kern="1200">
                  <a:solidFill>
                    <a:srgbClr val="000000"/>
                  </a:solidFill>
                  <a:effectLst/>
                  <a:latin typeface="Arial" panose="020B0604020202020204" pitchFamily="34" charset="0"/>
                  <a:ea typeface="Verdana" panose="020B0604030504040204" pitchFamily="34" charset="0"/>
                </a:rPr>
                <a:t>OUTPUTS</a:t>
              </a:r>
              <a:endParaRPr lang="en-US" sz="1200">
                <a:effectLst/>
                <a:latin typeface="Times New Roman" panose="02020603050405020304" pitchFamily="18" charset="0"/>
                <a:ea typeface="Times New Roman" panose="02020603050405020304" pitchFamily="18" charset="0"/>
              </a:endParaRPr>
            </a:p>
          </p:txBody>
        </p:sp>
      </p:grpSp>
      <p:sp>
        <p:nvSpPr>
          <p:cNvPr id="17" name="Right Arrow 16"/>
          <p:cNvSpPr/>
          <p:nvPr/>
        </p:nvSpPr>
        <p:spPr>
          <a:xfrm>
            <a:off x="1646884" y="2074986"/>
            <a:ext cx="330835" cy="304800"/>
          </a:xfrm>
          <a:prstGeom prst="rightArrow">
            <a:avLst/>
          </a:prstGeom>
          <a:solidFill>
            <a:schemeClr val="tx1">
              <a:lumMod val="65000"/>
              <a:lumOff val="35000"/>
            </a:schemeClr>
          </a:solidFill>
          <a:ln w="12700" cap="flat" cmpd="sng" algn="ctr">
            <a:noFill/>
            <a:prstDash val="solid"/>
            <a:miter lim="800000"/>
          </a:ln>
          <a:effectLst/>
        </p:spPr>
        <p:txBody>
          <a:bodyPr rtlCol="0" anchor="ctr"/>
          <a:lstStyle/>
          <a:p>
            <a:endParaRPr lang="en-US"/>
          </a:p>
        </p:txBody>
      </p:sp>
      <p:sp>
        <p:nvSpPr>
          <p:cNvPr id="18" name="Right Arrow 17"/>
          <p:cNvSpPr/>
          <p:nvPr/>
        </p:nvSpPr>
        <p:spPr>
          <a:xfrm>
            <a:off x="3417327" y="2074986"/>
            <a:ext cx="330835" cy="304800"/>
          </a:xfrm>
          <a:prstGeom prst="rightArrow">
            <a:avLst/>
          </a:prstGeom>
          <a:solidFill>
            <a:schemeClr val="tx1">
              <a:lumMod val="65000"/>
              <a:lumOff val="35000"/>
            </a:schemeClr>
          </a:solidFill>
          <a:ln w="12700" cap="flat" cmpd="sng" algn="ctr">
            <a:noFill/>
            <a:prstDash val="solid"/>
            <a:miter lim="800000"/>
          </a:ln>
          <a:effectLst/>
        </p:spPr>
        <p:txBody>
          <a:bodyPr rtlCol="0" anchor="ctr"/>
          <a:lstStyle/>
          <a:p>
            <a:endParaRPr lang="en-US"/>
          </a:p>
        </p:txBody>
      </p:sp>
      <p:sp>
        <p:nvSpPr>
          <p:cNvPr id="19" name="Right Arrow 18"/>
          <p:cNvSpPr/>
          <p:nvPr/>
        </p:nvSpPr>
        <p:spPr>
          <a:xfrm>
            <a:off x="5093705" y="2036886"/>
            <a:ext cx="330835" cy="304800"/>
          </a:xfrm>
          <a:prstGeom prst="rightArrow">
            <a:avLst/>
          </a:prstGeom>
          <a:solidFill>
            <a:schemeClr val="tx1">
              <a:lumMod val="65000"/>
              <a:lumOff val="35000"/>
            </a:schemeClr>
          </a:solidFill>
          <a:ln w="12700" cap="flat" cmpd="sng" algn="ctr">
            <a:noFill/>
            <a:prstDash val="solid"/>
            <a:miter lim="800000"/>
          </a:ln>
          <a:effectLst/>
        </p:spPr>
        <p:txBody>
          <a:bodyPr rtlCol="0" anchor="ctr"/>
          <a:lstStyle/>
          <a:p>
            <a:endParaRPr lang="en-US"/>
          </a:p>
        </p:txBody>
      </p:sp>
    </p:spTree>
    <p:custDataLst>
      <p:tags r:id="rId1"/>
    </p:custDataLst>
    <p:extLst>
      <p:ext uri="{BB962C8B-B14F-4D97-AF65-F5344CB8AC3E}">
        <p14:creationId xmlns:p14="http://schemas.microsoft.com/office/powerpoint/2010/main" val="2035101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304800"/>
            <a:ext cx="8686800" cy="990600"/>
          </a:xfrm>
        </p:spPr>
        <p:txBody>
          <a:bodyPr>
            <a:noAutofit/>
          </a:bodyPr>
          <a:lstStyle/>
          <a:p>
            <a:pPr algn="l" eaLnBrk="0" hangingPunct="0"/>
            <a:r>
              <a:rPr lang="en-US" sz="4000" kern="1200" dirty="0">
                <a:latin typeface="Arial" panose="020B0604020202020204" pitchFamily="34" charset="0"/>
                <a:cs typeface="Arial" panose="020B0604020202020204" pitchFamily="34" charset="0"/>
              </a:rPr>
              <a:t>Evaluation Methods: </a:t>
            </a:r>
            <a:r>
              <a:rPr lang="en-US" sz="4000" kern="1200" dirty="0" smtClean="0">
                <a:latin typeface="Arial" panose="020B0604020202020204" pitchFamily="34" charset="0"/>
                <a:cs typeface="Arial" panose="020B0604020202020204" pitchFamily="34" charset="0"/>
              </a:rPr>
              <a:t>FLU-FIT</a:t>
            </a:r>
            <a:endParaRPr lang="en-US" sz="4000" kern="1200" dirty="0">
              <a:latin typeface="Arial" panose="020B0604020202020204" pitchFamily="34" charset="0"/>
              <a:cs typeface="Arial" panose="020B0604020202020204" pitchFamily="34" charset="0"/>
            </a:endParaRPr>
          </a:p>
        </p:txBody>
      </p:sp>
      <p:graphicFrame>
        <p:nvGraphicFramePr>
          <p:cNvPr id="46083" name="Group 3"/>
          <p:cNvGraphicFramePr>
            <a:graphicFrameLocks noGrp="1"/>
          </p:cNvGraphicFramePr>
          <p:nvPr>
            <p:ph idx="1"/>
            <p:extLst>
              <p:ext uri="{D42A27DB-BD31-4B8C-83A1-F6EECF244321}">
                <p14:modId xmlns:p14="http://schemas.microsoft.com/office/powerpoint/2010/main" val="2643537406"/>
              </p:ext>
            </p:extLst>
          </p:nvPr>
        </p:nvGraphicFramePr>
        <p:xfrm>
          <a:off x="603849" y="1380226"/>
          <a:ext cx="7391400" cy="4694551"/>
        </p:xfrm>
        <a:graphic>
          <a:graphicData uri="http://schemas.openxmlformats.org/drawingml/2006/table">
            <a:tbl>
              <a:tblPr/>
              <a:tblGrid>
                <a:gridCol w="2492830">
                  <a:extLst>
                    <a:ext uri="{9D8B030D-6E8A-4147-A177-3AD203B41FA5}">
                      <a16:colId xmlns="" xmlns:a16="http://schemas.microsoft.com/office/drawing/2014/main" val="20000"/>
                    </a:ext>
                  </a:extLst>
                </a:gridCol>
                <a:gridCol w="4898570">
                  <a:extLst>
                    <a:ext uri="{9D8B030D-6E8A-4147-A177-3AD203B41FA5}">
                      <a16:colId xmlns="" xmlns:a16="http://schemas.microsoft.com/office/drawing/2014/main" val="20001"/>
                    </a:ext>
                  </a:extLst>
                </a:gridCol>
              </a:tblGrid>
              <a:tr h="410462">
                <a:tc>
                  <a:txBody>
                    <a:bodyPr/>
                    <a:lstStyle/>
                    <a:p>
                      <a:pPr marL="0" marR="0" lvl="0" indent="0" algn="ctr"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2000" b="1" i="0" u="none" strike="noStrike" cap="none" normalizeH="0" baseline="0" dirty="0">
                          <a:ln>
                            <a:noFill/>
                          </a:ln>
                          <a:solidFill>
                            <a:srgbClr val="2C5A88"/>
                          </a:solidFill>
                          <a:effectLst/>
                          <a:latin typeface="Arial" charset="0"/>
                        </a:rPr>
                        <a:t>Type of 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2000" b="1" i="0" u="none" strike="noStrike" cap="none" normalizeH="0" baseline="0" dirty="0">
                          <a:ln>
                            <a:noFill/>
                          </a:ln>
                          <a:solidFill>
                            <a:srgbClr val="2C5A88"/>
                          </a:solidFill>
                          <a:effectLst/>
                          <a:latin typeface="Arial" charset="0"/>
                        </a:rPr>
                        <a:t>Evaluation Questions</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 xmlns:a16="http://schemas.microsoft.com/office/drawing/2014/main" val="10000"/>
                  </a:ext>
                </a:extLst>
              </a:tr>
              <a:tr h="1669834">
                <a:tc>
                  <a:txBody>
                    <a:bodyPr/>
                    <a:lstStyle/>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Process 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pPr>
                      <a:r>
                        <a:rPr kumimoji="0" lang="en-US" sz="1800" b="0" i="0" u="sng" strike="noStrike" cap="none" normalizeH="0" baseline="0" dirty="0">
                          <a:ln>
                            <a:noFill/>
                          </a:ln>
                          <a:solidFill>
                            <a:schemeClr val="tx1"/>
                          </a:solidFill>
                          <a:effectLst/>
                          <a:latin typeface="Arial" charset="0"/>
                        </a:rPr>
                        <a:t>Reach: </a:t>
                      </a:r>
                      <a:r>
                        <a:rPr kumimoji="0" lang="en-US" sz="1800" b="0" i="0" u="none" strike="noStrike" cap="none" normalizeH="0" baseline="0" dirty="0">
                          <a:ln>
                            <a:noFill/>
                          </a:ln>
                          <a:solidFill>
                            <a:schemeClr val="tx1"/>
                          </a:solidFill>
                          <a:effectLst/>
                          <a:latin typeface="Arial" charset="0"/>
                        </a:rPr>
                        <a:t>How many eligible employees received screening</a:t>
                      </a:r>
                      <a:r>
                        <a:rPr kumimoji="0" lang="en-US" sz="1800" b="0" i="0" u="none" strike="noStrike" cap="none" normalizeH="0" baseline="0" dirty="0" smtClean="0">
                          <a:ln>
                            <a:noFill/>
                          </a:ln>
                          <a:solidFill>
                            <a:schemeClr val="tx1"/>
                          </a:solidFill>
                          <a:effectLst/>
                          <a:latin typeface="Arial" charset="0"/>
                        </a:rPr>
                        <a:t>?</a:t>
                      </a:r>
                    </a:p>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defRPr/>
                      </a:pPr>
                      <a:r>
                        <a:rPr kumimoji="0" lang="en-US" sz="1800" b="0" i="0" u="none" strike="noStrike" cap="none" normalizeH="0" baseline="0" dirty="0" smtClean="0">
                          <a:ln>
                            <a:noFill/>
                          </a:ln>
                          <a:solidFill>
                            <a:schemeClr val="tx1"/>
                          </a:solidFill>
                          <a:effectLst/>
                          <a:latin typeface="Arial" charset="0"/>
                        </a:rPr>
                        <a:t>How many received the FIT cards?</a:t>
                      </a:r>
                    </a:p>
                    <a:p>
                      <a:pPr marL="0" marR="0" lvl="0" indent="0" algn="l" defTabSz="914400" rtl="0" eaLnBrk="1" fontAlgn="base" latinLnBrk="0" hangingPunct="1">
                        <a:lnSpc>
                          <a:spcPct val="100000"/>
                        </a:lnSpc>
                        <a:spcBef>
                          <a:spcPts val="0"/>
                        </a:spcBef>
                        <a:spcAft>
                          <a:spcPts val="0"/>
                        </a:spcAft>
                        <a:buClr>
                          <a:schemeClr val="accent1"/>
                        </a:buClr>
                        <a:buSzPct val="65000"/>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How many FIT cards were returned?</a:t>
                      </a:r>
                      <a:br>
                        <a:rPr kumimoji="0" lang="en-US" sz="1800" b="0" i="0" u="none" strike="noStrike" cap="none" normalizeH="0" baseline="0" dirty="0" smtClean="0">
                          <a:ln>
                            <a:noFill/>
                          </a:ln>
                          <a:solidFill>
                            <a:schemeClr val="tx1"/>
                          </a:solidFill>
                          <a:effectLst/>
                          <a:latin typeface="Arial" charset="0"/>
                        </a:rPr>
                      </a:br>
                      <a:r>
                        <a:rPr kumimoji="0" lang="en-US" sz="1800" b="0" i="0" u="sng" strike="noStrike" cap="none" normalizeH="0" baseline="0" dirty="0" smtClean="0">
                          <a:ln>
                            <a:noFill/>
                          </a:ln>
                          <a:solidFill>
                            <a:schemeClr val="tx1"/>
                          </a:solidFill>
                          <a:effectLst/>
                          <a:latin typeface="Arial" charset="0"/>
                        </a:rPr>
                        <a:t>Acceptability: </a:t>
                      </a:r>
                      <a:r>
                        <a:rPr kumimoji="0" lang="en-US" sz="1800" b="0" i="0" u="none" strike="noStrike" cap="none" normalizeH="0" baseline="0" dirty="0" smtClean="0">
                          <a:ln>
                            <a:noFill/>
                          </a:ln>
                          <a:solidFill>
                            <a:schemeClr val="tx1"/>
                          </a:solidFill>
                          <a:effectLst/>
                          <a:latin typeface="Arial" charset="0"/>
                        </a:rPr>
                        <a:t>Was the program acceptable to the employees?</a:t>
                      </a:r>
                      <a:endParaRPr kumimoji="0" lang="en-US" sz="1800" b="0" i="0" u="none" strike="noStrike" cap="none" normalizeH="0" baseline="0" dirty="0">
                        <a:ln>
                          <a:noFill/>
                        </a:ln>
                        <a:solidFill>
                          <a:schemeClr val="tx1"/>
                        </a:solidFill>
                        <a:effectLst/>
                        <a:latin typeface="Arial" charset="0"/>
                      </a:endParaRP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1"/>
                  </a:ext>
                </a:extLst>
              </a:tr>
              <a:tr h="1156756">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Short term</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Outcome</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52388" marR="0" lvl="0" indent="-52388" algn="l" defTabSz="914400" rtl="0" eaLnBrk="1" fontAlgn="base" latinLnBrk="0" hangingPunct="1">
                        <a:lnSpc>
                          <a:spcPct val="100000"/>
                        </a:lnSpc>
                        <a:spcBef>
                          <a:spcPts val="0"/>
                        </a:spcBef>
                        <a:spcAft>
                          <a:spcPct val="0"/>
                        </a:spcAft>
                        <a:buClrTx/>
                        <a:buSzPct val="65000"/>
                        <a:buFont typeface="Arial" pitchFamily="34" charset="0"/>
                        <a:buNone/>
                        <a:tabLst/>
                      </a:pPr>
                      <a:r>
                        <a:rPr kumimoji="0" lang="en-US" sz="1800" b="0" i="0" u="sng" strike="noStrike" cap="none" normalizeH="0" baseline="0" dirty="0" smtClean="0">
                          <a:ln>
                            <a:noFill/>
                          </a:ln>
                          <a:solidFill>
                            <a:schemeClr val="tx1"/>
                          </a:solidFill>
                          <a:effectLst/>
                          <a:latin typeface="Arial" charset="0"/>
                        </a:rPr>
                        <a:t>Adoption</a:t>
                      </a:r>
                      <a:r>
                        <a:rPr kumimoji="0" lang="en-US" sz="1800" b="0" i="0" u="sng" strike="noStrike" cap="none" normalizeH="0" baseline="0" dirty="0">
                          <a:ln>
                            <a:noFill/>
                          </a:ln>
                          <a:solidFill>
                            <a:schemeClr val="tx1"/>
                          </a:solidFill>
                          <a:effectLst/>
                          <a:latin typeface="Arial" charset="0"/>
                        </a:rPr>
                        <a:t>:</a:t>
                      </a:r>
                    </a:p>
                    <a:p>
                      <a:pPr marL="52388" marR="0" lvl="0" indent="-52388" algn="l" defTabSz="914400" rtl="0" eaLnBrk="1" fontAlgn="base" latinLnBrk="0" hangingPunct="1">
                        <a:lnSpc>
                          <a:spcPct val="100000"/>
                        </a:lnSpc>
                        <a:spcBef>
                          <a:spcPts val="0"/>
                        </a:spcBef>
                        <a:spcAft>
                          <a:spcPct val="0"/>
                        </a:spcAft>
                        <a:buClrTx/>
                        <a:buSzPct val="65000"/>
                        <a:buFont typeface="Arial" pitchFamily="34" charset="0"/>
                        <a:buNone/>
                        <a:tabLst/>
                      </a:pPr>
                      <a:r>
                        <a:rPr kumimoji="0" lang="en-US" sz="1800" b="0" i="0" u="none" strike="noStrike" cap="none" normalizeH="0" baseline="0" dirty="0" smtClean="0">
                          <a:ln>
                            <a:noFill/>
                          </a:ln>
                          <a:solidFill>
                            <a:schemeClr val="tx1"/>
                          </a:solidFill>
                          <a:effectLst/>
                          <a:latin typeface="Arial" charset="0"/>
                        </a:rPr>
                        <a:t>How many staff received training?</a:t>
                      </a:r>
                    </a:p>
                    <a:p>
                      <a:pPr marL="52388" marR="0" lvl="0" indent="-52388" algn="l" defTabSz="914400" rtl="0" eaLnBrk="1" fontAlgn="base" latinLnBrk="0" hangingPunct="1">
                        <a:lnSpc>
                          <a:spcPct val="100000"/>
                        </a:lnSpc>
                        <a:spcBef>
                          <a:spcPts val="0"/>
                        </a:spcBef>
                        <a:spcAft>
                          <a:spcPct val="0"/>
                        </a:spcAft>
                        <a:buClrTx/>
                        <a:buSzPct val="65000"/>
                        <a:buFont typeface="Arial" pitchFamily="34" charset="0"/>
                        <a:buNone/>
                        <a:tabLst/>
                      </a:pPr>
                      <a:r>
                        <a:rPr kumimoji="0" lang="en-US" sz="1800" b="0" i="0" u="none" strike="noStrike" cap="none" normalizeH="0" baseline="0" dirty="0" smtClean="0">
                          <a:ln>
                            <a:noFill/>
                          </a:ln>
                          <a:solidFill>
                            <a:schemeClr val="tx1"/>
                          </a:solidFill>
                          <a:effectLst/>
                          <a:latin typeface="Arial" charset="0"/>
                        </a:rPr>
                        <a:t>How many employees were screened?</a:t>
                      </a:r>
                      <a:endParaRPr kumimoji="0" lang="en-US" sz="1800" b="0" i="0" u="none" strike="noStrike" cap="none" normalizeH="0" baseline="0" dirty="0">
                        <a:ln>
                          <a:noFill/>
                        </a:ln>
                        <a:solidFill>
                          <a:schemeClr val="tx1"/>
                        </a:solidFill>
                        <a:effectLst/>
                        <a:latin typeface="Arial" charset="0"/>
                      </a:endParaRP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2"/>
                  </a:ext>
                </a:extLst>
              </a:tr>
              <a:tr h="1389973">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Long term</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Outcome</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1" i="0" u="none" strike="noStrike" cap="none" normalizeH="0" baseline="0" dirty="0">
                          <a:ln>
                            <a:noFill/>
                          </a:ln>
                          <a:solidFill>
                            <a:srgbClr val="2C5A88"/>
                          </a:solidFill>
                          <a:effectLst/>
                          <a:latin typeface="Arial" charset="0"/>
                        </a:rPr>
                        <a:t>Evaluation</a:t>
                      </a:r>
                    </a:p>
                  </a:txBody>
                  <a:tcPr marL="69938" marR="699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sng" strike="noStrike" cap="none" normalizeH="0" baseline="0" dirty="0" smtClean="0">
                          <a:ln>
                            <a:noFill/>
                          </a:ln>
                          <a:solidFill>
                            <a:schemeClr val="tx1"/>
                          </a:solidFill>
                          <a:effectLst/>
                          <a:latin typeface="Arial" charset="0"/>
                        </a:rPr>
                        <a:t>Sustainability:</a:t>
                      </a:r>
                      <a:endParaRPr kumimoji="0" lang="en-US" sz="1800" b="0" i="0" u="sng" strike="noStrike" cap="none" normalizeH="0" baseline="0" dirty="0">
                        <a:ln>
                          <a:noFill/>
                        </a:ln>
                        <a:solidFill>
                          <a:schemeClr val="tx1"/>
                        </a:solidFill>
                        <a:effectLst/>
                        <a:latin typeface="Arial" charset="0"/>
                      </a:endParaRP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smtClean="0">
                          <a:ln>
                            <a:noFill/>
                          </a:ln>
                          <a:solidFill>
                            <a:srgbClr val="000000"/>
                          </a:solidFill>
                          <a:effectLst/>
                          <a:latin typeface="Arial"/>
                        </a:rPr>
                        <a:t>Do overall </a:t>
                      </a:r>
                      <a:r>
                        <a:rPr kumimoji="0" lang="en-US" sz="1800" b="0" i="0" u="none" strike="noStrike" cap="none" normalizeH="0" baseline="0" dirty="0">
                          <a:ln>
                            <a:noFill/>
                          </a:ln>
                          <a:solidFill>
                            <a:srgbClr val="000000"/>
                          </a:solidFill>
                          <a:effectLst/>
                          <a:latin typeface="Arial"/>
                        </a:rPr>
                        <a:t>screening rates increase?</a:t>
                      </a:r>
                    </a:p>
                    <a:p>
                      <a:pPr marL="0" marR="0" lvl="0" indent="0" algn="l" defTabSz="914400" rtl="0" eaLnBrk="1" fontAlgn="base" latinLnBrk="0" hangingPunct="1">
                        <a:lnSpc>
                          <a:spcPct val="100000"/>
                        </a:lnSpc>
                        <a:spcBef>
                          <a:spcPts val="0"/>
                        </a:spcBef>
                        <a:spcAft>
                          <a:spcPct val="0"/>
                        </a:spcAft>
                        <a:buClr>
                          <a:schemeClr val="accent1"/>
                        </a:buClr>
                        <a:buSzPct val="65000"/>
                        <a:buFont typeface="Wingdings" pitchFamily="2" charset="2"/>
                        <a:buNone/>
                        <a:tabLst/>
                      </a:pPr>
                      <a:r>
                        <a:rPr kumimoji="0" lang="en-US" sz="1800" b="0" i="0" u="none" strike="noStrike" cap="none" normalizeH="0" baseline="0" dirty="0" smtClean="0">
                          <a:ln>
                            <a:noFill/>
                          </a:ln>
                          <a:solidFill>
                            <a:srgbClr val="000000"/>
                          </a:solidFill>
                          <a:effectLst/>
                          <a:latin typeface="Arial"/>
                        </a:rPr>
                        <a:t>Can this program be replicated each year?</a:t>
                      </a:r>
                      <a:r>
                        <a:rPr kumimoji="0" lang="en-US" sz="1800" b="0" i="0" u="none" strike="noStrike" cap="none" normalizeH="0" baseline="0" dirty="0">
                          <a:ln>
                            <a:noFill/>
                          </a:ln>
                          <a:solidFill>
                            <a:srgbClr val="000000"/>
                          </a:solidFill>
                          <a:effectLst/>
                          <a:latin typeface="Arial"/>
                        </a:rPr>
                        <a:t> </a:t>
                      </a:r>
                    </a:p>
                  </a:txBody>
                  <a:tcPr marL="69938" marR="699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3"/>
                  </a:ext>
                </a:extLst>
              </a:tr>
            </a:tbl>
          </a:graphicData>
        </a:graphic>
      </p:graphicFrame>
    </p:spTree>
    <p:custDataLst>
      <p:tags r:id="rId1"/>
    </p:custDataLst>
    <p:extLst>
      <p:ext uri="{BB962C8B-B14F-4D97-AF65-F5344CB8AC3E}">
        <p14:creationId xmlns:p14="http://schemas.microsoft.com/office/powerpoint/2010/main" val="4616673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685" y="274638"/>
            <a:ext cx="8763000" cy="1143000"/>
          </a:xfrm>
          <a:noFill/>
        </p:spPr>
        <p:txBody>
          <a:bodyPr>
            <a:normAutofit/>
          </a:bodyPr>
          <a:lstStyle/>
          <a:p>
            <a:pPr algn="l"/>
            <a:r>
              <a:rPr lang="en-US" sz="4000" dirty="0">
                <a:latin typeface="Arial" panose="020B0604020202020204" pitchFamily="34" charset="0"/>
                <a:cs typeface="Arial" panose="020B0604020202020204" pitchFamily="34" charset="0"/>
              </a:rPr>
              <a:t>Evaluation Designs</a:t>
            </a:r>
          </a:p>
        </p:txBody>
      </p:sp>
      <p:sp>
        <p:nvSpPr>
          <p:cNvPr id="3" name="Content Placeholder 2"/>
          <p:cNvSpPr>
            <a:spLocks noGrp="1"/>
          </p:cNvSpPr>
          <p:nvPr>
            <p:ph sz="quarter" idx="1"/>
          </p:nvPr>
        </p:nvSpPr>
        <p:spPr>
          <a:xfrm>
            <a:off x="533400" y="1676400"/>
            <a:ext cx="8077200" cy="4343400"/>
          </a:xfrm>
          <a:noFill/>
          <a:ln>
            <a:noFill/>
          </a:ln>
        </p:spPr>
        <p:txBody>
          <a:bodyPr>
            <a:normAutofit fontScale="92500"/>
          </a:bodyPr>
          <a:lstStyle/>
          <a:p>
            <a:pPr marL="0" indent="0">
              <a:lnSpc>
                <a:spcPct val="100000"/>
              </a:lnSpc>
              <a:spcAft>
                <a:spcPts val="1200"/>
              </a:spcAft>
              <a:buNone/>
            </a:pPr>
            <a:r>
              <a:rPr lang="en-US" dirty="0"/>
              <a:t>True experimental designs (RCTs) are not common in practice, but there are lots of other options:</a:t>
            </a:r>
          </a:p>
          <a:p>
            <a:pPr lvl="1">
              <a:lnSpc>
                <a:spcPct val="100000"/>
              </a:lnSpc>
              <a:spcBef>
                <a:spcPts val="1600"/>
              </a:spcBef>
              <a:spcAft>
                <a:spcPts val="1200"/>
              </a:spcAft>
            </a:pPr>
            <a:r>
              <a:rPr lang="en-US" b="1" dirty="0"/>
              <a:t>Example: </a:t>
            </a:r>
            <a:r>
              <a:rPr lang="en-US" dirty="0"/>
              <a:t>Recruit participants, collect baseline data, implement strategy, and then collect follow-up data</a:t>
            </a:r>
          </a:p>
          <a:p>
            <a:pPr lvl="1">
              <a:lnSpc>
                <a:spcPct val="100000"/>
              </a:lnSpc>
              <a:spcBef>
                <a:spcPts val="1600"/>
              </a:spcBef>
              <a:spcAft>
                <a:spcPts val="1200"/>
              </a:spcAft>
            </a:pPr>
            <a:r>
              <a:rPr lang="en-US" b="1" dirty="0"/>
              <a:t>Example:</a:t>
            </a:r>
            <a:r>
              <a:rPr lang="en-US" dirty="0"/>
              <a:t> Select two worksites that are similar on several indicators</a:t>
            </a:r>
          </a:p>
          <a:p>
            <a:pPr lvl="2">
              <a:lnSpc>
                <a:spcPct val="100000"/>
              </a:lnSpc>
              <a:spcBef>
                <a:spcPts val="0"/>
              </a:spcBef>
              <a:spcAft>
                <a:spcPts val="1200"/>
              </a:spcAft>
            </a:pPr>
            <a:r>
              <a:rPr lang="en-US" dirty="0"/>
              <a:t>Implement strategy in only one neighborhood but collect </a:t>
            </a:r>
            <a:r>
              <a:rPr lang="en-US" dirty="0" smtClean="0"/>
              <a:t>baseline and follow-up data in </a:t>
            </a:r>
            <a:r>
              <a:rPr lang="en-US" dirty="0"/>
              <a:t>both</a:t>
            </a:r>
          </a:p>
          <a:p>
            <a:pPr lvl="1">
              <a:lnSpc>
                <a:spcPct val="100000"/>
              </a:lnSpc>
              <a:spcAft>
                <a:spcPts val="1200"/>
              </a:spcAft>
            </a:pPr>
            <a:endParaRPr lang="en-US" dirty="0"/>
          </a:p>
        </p:txBody>
      </p:sp>
    </p:spTree>
    <p:custDataLst>
      <p:tags r:id="rId1"/>
    </p:custDataLst>
    <p:extLst>
      <p:ext uri="{BB962C8B-B14F-4D97-AF65-F5344CB8AC3E}">
        <p14:creationId xmlns:p14="http://schemas.microsoft.com/office/powerpoint/2010/main" val="34310159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3" name="Rectangle 3"/>
          <p:cNvSpPr>
            <a:spLocks noGrp="1" noChangeArrowheads="1"/>
          </p:cNvSpPr>
          <p:nvPr>
            <p:ph type="body" idx="1"/>
          </p:nvPr>
        </p:nvSpPr>
        <p:spPr/>
        <p:txBody>
          <a:bodyPr/>
          <a:lstStyle/>
          <a:p>
            <a:pPr>
              <a:buClr>
                <a:schemeClr val="tx1"/>
              </a:buClr>
              <a:buFontTx/>
              <a:buNone/>
            </a:pPr>
            <a:r>
              <a:rPr lang="en-US" sz="2489" dirty="0">
                <a:ea typeface="Verdana" panose="020B0604030504040204" pitchFamily="34" charset="0"/>
              </a:rPr>
              <a:t>Evaluation</a:t>
            </a:r>
          </a:p>
        </p:txBody>
      </p:sp>
      <p:sp>
        <p:nvSpPr>
          <p:cNvPr id="20484" name="Rectangle 4"/>
          <p:cNvSpPr>
            <a:spLocks noGrp="1" noChangeArrowheads="1"/>
          </p:cNvSpPr>
          <p:nvPr>
            <p:ph type="body" sz="half" idx="3"/>
          </p:nvPr>
        </p:nvSpPr>
        <p:spPr/>
        <p:txBody>
          <a:bodyPr/>
          <a:lstStyle/>
          <a:p>
            <a:pPr>
              <a:buClr>
                <a:schemeClr val="tx1"/>
              </a:buClr>
              <a:buFontTx/>
              <a:buNone/>
            </a:pPr>
            <a:r>
              <a:rPr lang="en-US" sz="2489" dirty="0">
                <a:ea typeface="Verdana" panose="020B0604030504040204" pitchFamily="34" charset="0"/>
              </a:rPr>
              <a:t>Research</a:t>
            </a:r>
          </a:p>
        </p:txBody>
      </p:sp>
      <p:sp>
        <p:nvSpPr>
          <p:cNvPr id="2" name="Content Placeholder 1"/>
          <p:cNvSpPr>
            <a:spLocks noGrp="1"/>
          </p:cNvSpPr>
          <p:nvPr>
            <p:ph sz="quarter" idx="2"/>
          </p:nvPr>
        </p:nvSpPr>
        <p:spPr/>
        <p:txBody>
          <a:bodyPr/>
          <a:lstStyle/>
          <a:p>
            <a:pPr>
              <a:buClr>
                <a:schemeClr val="tx2"/>
              </a:buClr>
              <a:buFontTx/>
              <a:buChar char="•"/>
            </a:pPr>
            <a:r>
              <a:rPr lang="en-US" sz="2311" dirty="0">
                <a:ea typeface="ＭＳ Ｐゴシック" pitchFamily="28" charset="-128"/>
              </a:rPr>
              <a:t>Controlled by stakeholders</a:t>
            </a:r>
          </a:p>
          <a:p>
            <a:pPr>
              <a:buClr>
                <a:schemeClr val="tx2"/>
              </a:buClr>
              <a:buFontTx/>
              <a:buChar char="•"/>
            </a:pPr>
            <a:r>
              <a:rPr lang="en-US" sz="2311" dirty="0">
                <a:ea typeface="ＭＳ Ｐゴシック" pitchFamily="28" charset="-128"/>
              </a:rPr>
              <a:t>Flexible design</a:t>
            </a:r>
          </a:p>
          <a:p>
            <a:pPr>
              <a:buClr>
                <a:schemeClr val="tx2"/>
              </a:buClr>
              <a:buFontTx/>
              <a:buChar char="•"/>
            </a:pPr>
            <a:r>
              <a:rPr lang="en-US" sz="2311" dirty="0">
                <a:ea typeface="ＭＳ Ｐゴシック" pitchFamily="28" charset="-128"/>
              </a:rPr>
              <a:t>Ongoing</a:t>
            </a:r>
          </a:p>
          <a:p>
            <a:pPr>
              <a:buClr>
                <a:schemeClr val="tx2"/>
              </a:buClr>
              <a:buFontTx/>
              <a:buChar char="•"/>
            </a:pPr>
            <a:r>
              <a:rPr lang="en-US" sz="2311" dirty="0">
                <a:ea typeface="ＭＳ Ｐゴシック" pitchFamily="28" charset="-128"/>
              </a:rPr>
              <a:t>Used to improve programs</a:t>
            </a:r>
          </a:p>
          <a:p>
            <a:endParaRPr lang="en-US" dirty="0"/>
          </a:p>
        </p:txBody>
      </p:sp>
      <p:sp>
        <p:nvSpPr>
          <p:cNvPr id="3" name="Content Placeholder 2"/>
          <p:cNvSpPr>
            <a:spLocks noGrp="1"/>
          </p:cNvSpPr>
          <p:nvPr>
            <p:ph sz="quarter" idx="4"/>
          </p:nvPr>
        </p:nvSpPr>
        <p:spPr/>
        <p:txBody>
          <a:bodyPr/>
          <a:lstStyle/>
          <a:p>
            <a:pPr>
              <a:buClr>
                <a:schemeClr val="tx2"/>
              </a:buClr>
              <a:buFontTx/>
              <a:buChar char="•"/>
            </a:pPr>
            <a:r>
              <a:rPr lang="en-US" sz="2311" dirty="0">
                <a:ea typeface="ＭＳ Ｐゴシック" pitchFamily="28" charset="-128"/>
              </a:rPr>
              <a:t>Controlled by investigator</a:t>
            </a:r>
          </a:p>
          <a:p>
            <a:pPr>
              <a:buClr>
                <a:schemeClr val="tx2"/>
              </a:buClr>
              <a:buFontTx/>
              <a:buChar char="•"/>
            </a:pPr>
            <a:r>
              <a:rPr lang="en-US" sz="2311" dirty="0">
                <a:ea typeface="ＭＳ Ｐゴシック" pitchFamily="28" charset="-128"/>
              </a:rPr>
              <a:t>Tightly controlled design</a:t>
            </a:r>
          </a:p>
          <a:p>
            <a:pPr>
              <a:buClr>
                <a:schemeClr val="tx2"/>
              </a:buClr>
              <a:buFontTx/>
              <a:buChar char="•"/>
            </a:pPr>
            <a:r>
              <a:rPr lang="en-US" sz="2311" dirty="0">
                <a:ea typeface="ＭＳ Ｐゴシック" pitchFamily="28" charset="-128"/>
              </a:rPr>
              <a:t>Specific timeframe</a:t>
            </a:r>
          </a:p>
          <a:p>
            <a:pPr>
              <a:buClr>
                <a:schemeClr val="tx2"/>
              </a:buClr>
              <a:buFontTx/>
              <a:buChar char="•"/>
            </a:pPr>
            <a:r>
              <a:rPr lang="en-US" sz="2311" dirty="0">
                <a:ea typeface="ＭＳ Ｐゴシック" pitchFamily="28" charset="-128"/>
              </a:rPr>
              <a:t>Use to further knowledge</a:t>
            </a:r>
          </a:p>
          <a:p>
            <a:pPr>
              <a:buClr>
                <a:schemeClr val="tx2"/>
              </a:buClr>
            </a:pPr>
            <a:endParaRPr lang="en-US" dirty="0"/>
          </a:p>
        </p:txBody>
      </p:sp>
      <p:sp>
        <p:nvSpPr>
          <p:cNvPr id="20482" name="Rectangle 2"/>
          <p:cNvSpPr>
            <a:spLocks noGrp="1" noChangeArrowheads="1"/>
          </p:cNvSpPr>
          <p:nvPr>
            <p:ph type="title"/>
          </p:nvPr>
        </p:nvSpPr>
        <p:spPr>
          <a:xfrm>
            <a:off x="457200" y="340733"/>
            <a:ext cx="8534400" cy="914400"/>
          </a:xfrm>
        </p:spPr>
        <p:txBody>
          <a:bodyPr>
            <a:normAutofit/>
          </a:bodyPr>
          <a:lstStyle/>
          <a:p>
            <a:pPr algn="l">
              <a:buClr>
                <a:schemeClr val="tx1"/>
              </a:buClr>
            </a:pPr>
            <a:r>
              <a:rPr lang="en-US" sz="4000" dirty="0">
                <a:latin typeface="Arial" panose="020B0604020202020204" pitchFamily="34" charset="0"/>
                <a:ea typeface="ＭＳ Ｐゴシック" pitchFamily="28" charset="-128"/>
                <a:cs typeface="Arial" panose="020B0604020202020204" pitchFamily="34" charset="0"/>
              </a:rPr>
              <a:t>Evaluation </a:t>
            </a:r>
            <a:r>
              <a:rPr lang="en-US" sz="4000" i="1" dirty="0">
                <a:latin typeface="Arial" panose="020B0604020202020204" pitchFamily="34" charset="0"/>
                <a:ea typeface="ＭＳ Ｐゴシック" pitchFamily="28" charset="-128"/>
                <a:cs typeface="Arial" panose="020B0604020202020204" pitchFamily="34" charset="0"/>
              </a:rPr>
              <a:t>versus</a:t>
            </a:r>
            <a:r>
              <a:rPr lang="en-US" sz="4000" dirty="0">
                <a:latin typeface="Arial" panose="020B0604020202020204" pitchFamily="34" charset="0"/>
                <a:ea typeface="ＭＳ Ｐゴシック" pitchFamily="28" charset="-128"/>
                <a:cs typeface="Arial" panose="020B0604020202020204" pitchFamily="34" charset="0"/>
              </a:rPr>
              <a:t> Research</a:t>
            </a:r>
          </a:p>
        </p:txBody>
      </p:sp>
      <p:sp>
        <p:nvSpPr>
          <p:cNvPr id="8" name="Rectangle 7"/>
          <p:cNvSpPr/>
          <p:nvPr/>
        </p:nvSpPr>
        <p:spPr>
          <a:xfrm>
            <a:off x="2233073" y="4928760"/>
            <a:ext cx="4047903" cy="5027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none">
            <a:spAutoFit/>
          </a:bodyPr>
          <a:lstStyle/>
          <a:p>
            <a:r>
              <a:rPr lang="en-US" sz="2667" b="0" dirty="0">
                <a:solidFill>
                  <a:schemeClr val="bg1"/>
                </a:solidFill>
                <a:latin typeface="Arial" panose="020B0604020202020204" pitchFamily="34" charset="0"/>
                <a:ea typeface="Verdana" panose="020B0604030504040204" pitchFamily="34" charset="0"/>
                <a:cs typeface="Arial" panose="020B0604020202020204" pitchFamily="34" charset="0"/>
              </a:rPr>
              <a:t>Improving </a:t>
            </a:r>
            <a:r>
              <a:rPr lang="en-US" sz="2667" b="0" i="1" dirty="0">
                <a:solidFill>
                  <a:schemeClr val="bg1"/>
                </a:solidFill>
                <a:latin typeface="Arial" panose="020B0604020202020204" pitchFamily="34" charset="0"/>
                <a:ea typeface="Verdana" panose="020B0604030504040204" pitchFamily="34" charset="0"/>
                <a:cs typeface="Arial" panose="020B0604020202020204" pitchFamily="34" charset="0"/>
              </a:rPr>
              <a:t>versus</a:t>
            </a:r>
            <a:r>
              <a:rPr lang="en-US" sz="2667" b="0" dirty="0">
                <a:solidFill>
                  <a:schemeClr val="bg1"/>
                </a:solidFill>
                <a:latin typeface="Arial" panose="020B0604020202020204" pitchFamily="34" charset="0"/>
                <a:ea typeface="Verdana" panose="020B0604030504040204" pitchFamily="34" charset="0"/>
                <a:cs typeface="Arial" panose="020B0604020202020204" pitchFamily="34" charset="0"/>
              </a:rPr>
              <a:t> Proving</a:t>
            </a:r>
          </a:p>
        </p:txBody>
      </p:sp>
    </p:spTree>
    <p:custDataLst>
      <p:tags r:id="rId1"/>
    </p:custDataLst>
    <p:extLst>
      <p:ext uri="{BB962C8B-B14F-4D97-AF65-F5344CB8AC3E}">
        <p14:creationId xmlns:p14="http://schemas.microsoft.com/office/powerpoint/2010/main" val="28957241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288479"/>
            <a:ext cx="8763000" cy="1143000"/>
          </a:xfrm>
        </p:spPr>
        <p:txBody>
          <a:bodyPr>
            <a:noAutofit/>
          </a:bodyPr>
          <a:lstStyle/>
          <a:p>
            <a:pPr algn="l"/>
            <a:r>
              <a:rPr lang="en-US" sz="4000" kern="1200" dirty="0">
                <a:latin typeface="Arial" panose="020B0604020202020204" pitchFamily="34" charset="0"/>
                <a:cs typeface="Arial" panose="020B0604020202020204" pitchFamily="34" charset="0"/>
              </a:rPr>
              <a:t>Gather Credible Evidence</a:t>
            </a:r>
          </a:p>
        </p:txBody>
      </p:sp>
      <p:sp>
        <p:nvSpPr>
          <p:cNvPr id="23555" name="Content Placeholder 3"/>
          <p:cNvSpPr>
            <a:spLocks noGrp="1"/>
          </p:cNvSpPr>
          <p:nvPr>
            <p:ph idx="1"/>
          </p:nvPr>
        </p:nvSpPr>
        <p:spPr/>
        <p:txBody>
          <a:bodyPr/>
          <a:lstStyle/>
          <a:p>
            <a:pPr marL="0" indent="0" algn="ctr">
              <a:spcAft>
                <a:spcPts val="1067"/>
              </a:spcAft>
              <a:buNone/>
              <a:defRPr/>
            </a:pPr>
            <a:r>
              <a:rPr lang="en-US" b="1" dirty="0"/>
              <a:t> </a:t>
            </a:r>
          </a:p>
          <a:p>
            <a:pPr marL="0" indent="0" algn="ctr">
              <a:buNone/>
              <a:defRPr/>
            </a:pPr>
            <a:endParaRPr lang="en-US" dirty="0"/>
          </a:p>
          <a:p>
            <a:pPr algn="ctr" eaLnBrk="1" hangingPunct="1">
              <a:defRPr/>
            </a:pPr>
            <a:endParaRPr lang="en-US" sz="889" dirty="0"/>
          </a:p>
          <a:p>
            <a:pPr algn="ctr" eaLnBrk="1" hangingPunct="1">
              <a:defRPr/>
            </a:pPr>
            <a:endParaRPr lang="en-US" dirty="0"/>
          </a:p>
          <a:p>
            <a:pPr lvl="1" algn="ctr" eaLnBrk="1" hangingPunct="1">
              <a:defRPr/>
            </a:pPr>
            <a:endParaRPr lang="en-US" dirty="0"/>
          </a:p>
        </p:txBody>
      </p:sp>
      <p:sp>
        <p:nvSpPr>
          <p:cNvPr id="5" name="Content Placeholder 3"/>
          <p:cNvSpPr txBox="1">
            <a:spLocks/>
          </p:cNvSpPr>
          <p:nvPr/>
        </p:nvSpPr>
        <p:spPr>
          <a:xfrm>
            <a:off x="897467" y="4419600"/>
            <a:ext cx="7332133" cy="1708068"/>
          </a:xfrm>
          <a:prstGeom prst="rect">
            <a:avLst/>
          </a:prstGeom>
        </p:spPr>
        <p:txBody>
          <a:bodyPr/>
          <a:lstStyle>
            <a:lvl1pPr marL="342900" indent="-342900" algn="l" rtl="0" eaLnBrk="1" fontAlgn="base" hangingPunct="1">
              <a:lnSpc>
                <a:spcPct val="70000"/>
              </a:lnSpc>
              <a:spcBef>
                <a:spcPct val="0"/>
              </a:spcBef>
              <a:spcAft>
                <a:spcPct val="20000"/>
              </a:spcAft>
              <a:buChar char="•"/>
              <a:defRPr sz="2400">
                <a:solidFill>
                  <a:schemeClr val="tx1"/>
                </a:solidFill>
                <a:latin typeface="Arial" pitchFamily="34" charset="0"/>
                <a:ea typeface="ＭＳ Ｐゴシック" charset="0"/>
                <a:cs typeface="Arial" pitchFamily="34" charset="0"/>
              </a:defRPr>
            </a:lvl1pPr>
            <a:lvl2pPr marL="742950" indent="-285750" algn="l" rtl="0" eaLnBrk="1" fontAlgn="base" hangingPunct="1">
              <a:lnSpc>
                <a:spcPct val="70000"/>
              </a:lnSpc>
              <a:spcBef>
                <a:spcPct val="0"/>
              </a:spcBef>
              <a:spcAft>
                <a:spcPct val="20000"/>
              </a:spcAft>
              <a:buChar char="–"/>
              <a:defRPr sz="2400">
                <a:solidFill>
                  <a:schemeClr val="tx1"/>
                </a:solidFill>
                <a:latin typeface="Arial" pitchFamily="34" charset="0"/>
                <a:ea typeface="ＭＳ Ｐゴシック" charset="0"/>
                <a:cs typeface="Arial" pitchFamily="34" charset="0"/>
              </a:defRPr>
            </a:lvl2pPr>
            <a:lvl3pPr marL="1143000" indent="-228600" algn="l" rtl="0" eaLnBrk="1" fontAlgn="base" hangingPunct="1">
              <a:lnSpc>
                <a:spcPct val="70000"/>
              </a:lnSpc>
              <a:spcBef>
                <a:spcPct val="0"/>
              </a:spcBef>
              <a:spcAft>
                <a:spcPct val="20000"/>
              </a:spcAft>
              <a:buChar char="•"/>
              <a:defRPr sz="2400">
                <a:solidFill>
                  <a:schemeClr val="tx1"/>
                </a:solidFill>
                <a:latin typeface="Arial" pitchFamily="34" charset="0"/>
                <a:ea typeface="ＭＳ Ｐゴシック" charset="0"/>
                <a:cs typeface="Arial" pitchFamily="34" charset="0"/>
              </a:defRPr>
            </a:lvl3pPr>
            <a:lvl4pPr marL="1600200" indent="-228600" algn="l" rtl="0" eaLnBrk="1" fontAlgn="base" hangingPunct="1">
              <a:lnSpc>
                <a:spcPct val="70000"/>
              </a:lnSpc>
              <a:spcBef>
                <a:spcPct val="0"/>
              </a:spcBef>
              <a:spcAft>
                <a:spcPct val="20000"/>
              </a:spcAft>
              <a:buChar char="–"/>
              <a:defRPr sz="2400">
                <a:solidFill>
                  <a:schemeClr val="tx1"/>
                </a:solidFill>
                <a:latin typeface="Arial" pitchFamily="34" charset="0"/>
                <a:ea typeface="ＭＳ Ｐゴシック" charset="0"/>
                <a:cs typeface="Arial" pitchFamily="34" charset="0"/>
              </a:defRPr>
            </a:lvl4pPr>
            <a:lvl5pPr marL="2057400" indent="-228600" algn="l" rtl="0" eaLnBrk="1" fontAlgn="base" hangingPunct="1">
              <a:lnSpc>
                <a:spcPct val="70000"/>
              </a:lnSpc>
              <a:spcBef>
                <a:spcPct val="0"/>
              </a:spcBef>
              <a:spcAft>
                <a:spcPct val="20000"/>
              </a:spcAft>
              <a:buChar char="»"/>
              <a:defRPr sz="2400">
                <a:solidFill>
                  <a:schemeClr val="tx1"/>
                </a:solidFill>
                <a:latin typeface="Arial" pitchFamily="34" charset="0"/>
                <a:ea typeface="ＭＳ Ｐゴシック" charset="0"/>
                <a:cs typeface="Arial" pitchFamily="34" charset="0"/>
              </a:defRPr>
            </a:lvl5pPr>
            <a:lvl6pPr marL="2514600" indent="-228600" algn="l" rtl="0" eaLnBrk="1" fontAlgn="base" hangingPunct="1">
              <a:lnSpc>
                <a:spcPct val="70000"/>
              </a:lnSpc>
              <a:spcBef>
                <a:spcPct val="0"/>
              </a:spcBef>
              <a:spcAft>
                <a:spcPct val="20000"/>
              </a:spcAft>
              <a:buChar char="»"/>
              <a:defRPr sz="2800">
                <a:solidFill>
                  <a:schemeClr val="tx1"/>
                </a:solidFill>
                <a:latin typeface="+mn-lt"/>
              </a:defRPr>
            </a:lvl6pPr>
            <a:lvl7pPr marL="2971800" indent="-228600" algn="l" rtl="0" eaLnBrk="1" fontAlgn="base" hangingPunct="1">
              <a:lnSpc>
                <a:spcPct val="70000"/>
              </a:lnSpc>
              <a:spcBef>
                <a:spcPct val="0"/>
              </a:spcBef>
              <a:spcAft>
                <a:spcPct val="20000"/>
              </a:spcAft>
              <a:buChar char="»"/>
              <a:defRPr sz="2800">
                <a:solidFill>
                  <a:schemeClr val="tx1"/>
                </a:solidFill>
                <a:latin typeface="+mn-lt"/>
              </a:defRPr>
            </a:lvl7pPr>
            <a:lvl8pPr marL="3429000" indent="-228600" algn="l" rtl="0" eaLnBrk="1" fontAlgn="base" hangingPunct="1">
              <a:lnSpc>
                <a:spcPct val="70000"/>
              </a:lnSpc>
              <a:spcBef>
                <a:spcPct val="0"/>
              </a:spcBef>
              <a:spcAft>
                <a:spcPct val="20000"/>
              </a:spcAft>
              <a:buChar char="»"/>
              <a:defRPr sz="2800">
                <a:solidFill>
                  <a:schemeClr val="tx1"/>
                </a:solidFill>
                <a:latin typeface="+mn-lt"/>
              </a:defRPr>
            </a:lvl8pPr>
            <a:lvl9pPr marL="3886200" indent="-228600" algn="l" rtl="0" eaLnBrk="1" fontAlgn="base" hangingPunct="1">
              <a:lnSpc>
                <a:spcPct val="70000"/>
              </a:lnSpc>
              <a:spcBef>
                <a:spcPct val="0"/>
              </a:spcBef>
              <a:spcAft>
                <a:spcPct val="20000"/>
              </a:spcAft>
              <a:buChar char="»"/>
              <a:defRPr sz="2800">
                <a:solidFill>
                  <a:schemeClr val="tx1"/>
                </a:solidFill>
                <a:latin typeface="+mn-lt"/>
              </a:defRPr>
            </a:lvl9pPr>
          </a:lstStyle>
          <a:p>
            <a:pPr marL="0" indent="0" algn="ctr">
              <a:lnSpc>
                <a:spcPct val="100000"/>
              </a:lnSpc>
              <a:spcAft>
                <a:spcPts val="1200"/>
              </a:spcAft>
              <a:buFont typeface="Wingdings" pitchFamily="2" charset="2"/>
              <a:buNone/>
              <a:defRPr/>
            </a:pPr>
            <a:r>
              <a:rPr lang="en-US" sz="2800" b="1" kern="0" dirty="0">
                <a:solidFill>
                  <a:schemeClr val="accent6"/>
                </a:solidFill>
              </a:rPr>
              <a:t>(not the other way around)</a:t>
            </a:r>
          </a:p>
          <a:p>
            <a:pPr marL="0" indent="0" algn="ctr">
              <a:buFont typeface="Wingdings" pitchFamily="2" charset="2"/>
              <a:buNone/>
              <a:defRPr/>
            </a:pPr>
            <a:endParaRPr lang="en-US" kern="0" dirty="0"/>
          </a:p>
          <a:p>
            <a:pPr algn="ctr">
              <a:defRPr/>
            </a:pPr>
            <a:endParaRPr lang="en-US" sz="1000" kern="0" dirty="0"/>
          </a:p>
          <a:p>
            <a:pPr algn="ctr">
              <a:defRPr/>
            </a:pPr>
            <a:endParaRPr lang="en-US" kern="0" dirty="0"/>
          </a:p>
          <a:p>
            <a:pPr lvl="1" algn="ctr">
              <a:defRPr/>
            </a:pPr>
            <a:endParaRPr lang="en-US" kern="0" dirty="0"/>
          </a:p>
        </p:txBody>
      </p:sp>
      <p:graphicFrame>
        <p:nvGraphicFramePr>
          <p:cNvPr id="3" name="Diagram 2"/>
          <p:cNvGraphicFramePr/>
          <p:nvPr>
            <p:extLst>
              <p:ext uri="{D42A27DB-BD31-4B8C-83A1-F6EECF244321}">
                <p14:modId xmlns:p14="http://schemas.microsoft.com/office/powerpoint/2010/main" val="1262366298"/>
              </p:ext>
            </p:extLst>
          </p:nvPr>
        </p:nvGraphicFramePr>
        <p:xfrm>
          <a:off x="228601" y="762000"/>
          <a:ext cx="8686799" cy="495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591952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Session Objectives</a:t>
            </a:r>
          </a:p>
        </p:txBody>
      </p:sp>
      <p:sp>
        <p:nvSpPr>
          <p:cNvPr id="4100" name="Rectangle 3"/>
          <p:cNvSpPr>
            <a:spLocks noGrp="1" noChangeArrowheads="1"/>
          </p:cNvSpPr>
          <p:nvPr>
            <p:ph idx="1"/>
          </p:nvPr>
        </p:nvSpPr>
        <p:spPr>
          <a:noFill/>
          <a:effectLst>
            <a:softEdge rad="317500"/>
          </a:effectLst>
        </p:spPr>
        <p:txBody>
          <a:bodyPr>
            <a:normAutofit/>
          </a:bodyPr>
          <a:lstStyle/>
          <a:p>
            <a:pPr lvl="0">
              <a:lnSpc>
                <a:spcPct val="100000"/>
              </a:lnSpc>
              <a:spcBef>
                <a:spcPts val="0"/>
              </a:spcBef>
              <a:spcAft>
                <a:spcPts val="1200"/>
              </a:spcAft>
            </a:pPr>
            <a:r>
              <a:rPr lang="en-US" sz="2600" dirty="0"/>
              <a:t>Define different types of evaluation</a:t>
            </a:r>
          </a:p>
          <a:p>
            <a:pPr lvl="0">
              <a:lnSpc>
                <a:spcPct val="100000"/>
              </a:lnSpc>
              <a:spcBef>
                <a:spcPts val="0"/>
              </a:spcBef>
              <a:spcAft>
                <a:spcPts val="1200"/>
              </a:spcAft>
            </a:pPr>
            <a:r>
              <a:rPr lang="en-US" sz="2600" dirty="0"/>
              <a:t>Explain the difference between process and outcome evaluation questions  </a:t>
            </a:r>
          </a:p>
          <a:p>
            <a:pPr lvl="0">
              <a:lnSpc>
                <a:spcPct val="100000"/>
              </a:lnSpc>
              <a:spcBef>
                <a:spcPts val="0"/>
              </a:spcBef>
              <a:spcAft>
                <a:spcPts val="1200"/>
              </a:spcAft>
            </a:pPr>
            <a:r>
              <a:rPr lang="en-US" sz="2600" dirty="0"/>
              <a:t>Identify measurable outcomes that are linked to each program objective </a:t>
            </a:r>
          </a:p>
          <a:p>
            <a:pPr>
              <a:lnSpc>
                <a:spcPct val="100000"/>
              </a:lnSpc>
              <a:spcBef>
                <a:spcPts val="0"/>
              </a:spcBef>
              <a:spcAft>
                <a:spcPts val="1200"/>
              </a:spcAft>
            </a:pPr>
            <a:r>
              <a:rPr lang="en-US" sz="2600" dirty="0"/>
              <a:t>Use methods that match program objectives and activities</a:t>
            </a:r>
            <a:endParaRPr lang="en-US" sz="2600" dirty="0">
              <a:solidFill>
                <a:schemeClr val="tx1"/>
              </a:solidFill>
            </a:endParaRPr>
          </a:p>
        </p:txBody>
      </p:sp>
      <p:pic>
        <p:nvPicPr>
          <p:cNvPr id="4" name="il_fi" descr="Description: http://improveability.files.wordpress.com/2011/04/measuring-tap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78213" y="1374326"/>
            <a:ext cx="1295400" cy="1806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3490572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Title 1"/>
          <p:cNvSpPr>
            <a:spLocks noGrp="1"/>
          </p:cNvSpPr>
          <p:nvPr>
            <p:ph type="title"/>
          </p:nvPr>
        </p:nvSpPr>
        <p:spPr>
          <a:xfrm>
            <a:off x="533400" y="262721"/>
            <a:ext cx="8763000" cy="1143000"/>
          </a:xfrm>
        </p:spPr>
        <p:txBody>
          <a:bodyPr>
            <a:noAutofit/>
          </a:bodyPr>
          <a:lstStyle/>
          <a:p>
            <a:pPr algn="l"/>
            <a:r>
              <a:rPr lang="en-US" sz="4000" kern="1200" dirty="0">
                <a:latin typeface="Arial" panose="020B0604020202020204" pitchFamily="34" charset="0"/>
                <a:cs typeface="Arial" panose="020B0604020202020204" pitchFamily="34" charset="0"/>
              </a:rPr>
              <a:t>Gather Credible </a:t>
            </a:r>
            <a:r>
              <a:rPr lang="en-US" sz="4000" dirty="0">
                <a:latin typeface="Arial" panose="020B0604020202020204" pitchFamily="34" charset="0"/>
                <a:cs typeface="Arial" panose="020B0604020202020204" pitchFamily="34" charset="0"/>
              </a:rPr>
              <a:t>Evidence</a:t>
            </a:r>
            <a:endParaRPr lang="en-US" sz="4000" kern="1200" dirty="0">
              <a:latin typeface="Arial" panose="020B0604020202020204" pitchFamily="34" charset="0"/>
              <a:cs typeface="Arial" panose="020B0604020202020204" pitchFamily="34" charset="0"/>
            </a:endParaRPr>
          </a:p>
        </p:txBody>
      </p:sp>
      <p:sp>
        <p:nvSpPr>
          <p:cNvPr id="23555" name="Content Placeholder 3"/>
          <p:cNvSpPr>
            <a:spLocks noGrp="1"/>
          </p:cNvSpPr>
          <p:nvPr>
            <p:ph sz="quarter" idx="1"/>
          </p:nvPr>
        </p:nvSpPr>
        <p:spPr/>
        <p:txBody>
          <a:bodyPr/>
          <a:lstStyle/>
          <a:p>
            <a:pPr marL="0" indent="0" algn="ctr">
              <a:spcAft>
                <a:spcPts val="1067"/>
              </a:spcAft>
              <a:buNone/>
              <a:defRPr/>
            </a:pPr>
            <a:r>
              <a:rPr lang="en-US" b="1" dirty="0"/>
              <a:t> </a:t>
            </a:r>
          </a:p>
          <a:p>
            <a:pPr marL="0" indent="0" algn="ctr">
              <a:buNone/>
              <a:defRPr/>
            </a:pPr>
            <a:endParaRPr lang="en-US" dirty="0"/>
          </a:p>
          <a:p>
            <a:pPr algn="ctr" eaLnBrk="1" hangingPunct="1">
              <a:defRPr/>
            </a:pPr>
            <a:endParaRPr lang="en-US" sz="889" dirty="0"/>
          </a:p>
          <a:p>
            <a:pPr marL="101601" indent="0" algn="ctr">
              <a:buNone/>
              <a:defRPr/>
            </a:pPr>
            <a:endParaRPr lang="en-US" dirty="0"/>
          </a:p>
          <a:p>
            <a:pPr lvl="1" algn="ctr" eaLnBrk="1" hangingPunct="1">
              <a:defRPr/>
            </a:pPr>
            <a:endParaRPr lang="en-US" dirty="0"/>
          </a:p>
        </p:txBody>
      </p:sp>
      <p:sp>
        <p:nvSpPr>
          <p:cNvPr id="2" name="Rectangle 1"/>
          <p:cNvSpPr/>
          <p:nvPr/>
        </p:nvSpPr>
        <p:spPr>
          <a:xfrm>
            <a:off x="457200" y="2539549"/>
            <a:ext cx="8228149" cy="132363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buClr>
                <a:schemeClr val="tx2"/>
              </a:buClr>
            </a:pPr>
            <a:endParaRPr lang="en-US" sz="2667"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buClr>
                <a:schemeClr val="tx2"/>
              </a:buClr>
            </a:pPr>
            <a:r>
              <a:rPr lang="en-US" sz="2667" dirty="0">
                <a:solidFill>
                  <a:schemeClr val="bg1"/>
                </a:solidFill>
                <a:latin typeface="Verdana" panose="020B0604030504040204" pitchFamily="34" charset="0"/>
                <a:ea typeface="Verdana" panose="020B0604030504040204" pitchFamily="34" charset="0"/>
                <a:cs typeface="Verdana" panose="020B0604030504040204" pitchFamily="34" charset="0"/>
              </a:rPr>
              <a:t>Select measures that are </a:t>
            </a:r>
            <a:r>
              <a:rPr lang="en-US" sz="2667" u="sng" dirty="0">
                <a:solidFill>
                  <a:schemeClr val="bg1"/>
                </a:solidFill>
                <a:latin typeface="Verdana" panose="020B0604030504040204" pitchFamily="34" charset="0"/>
                <a:ea typeface="Verdana" panose="020B0604030504040204" pitchFamily="34" charset="0"/>
                <a:cs typeface="Verdana" panose="020B0604030504040204" pitchFamily="34" charset="0"/>
              </a:rPr>
              <a:t>valid</a:t>
            </a:r>
            <a:r>
              <a:rPr lang="en-US" sz="2667" dirty="0">
                <a:solidFill>
                  <a:schemeClr val="bg1"/>
                </a:solidFill>
                <a:latin typeface="Verdana" panose="020B0604030504040204" pitchFamily="34" charset="0"/>
                <a:ea typeface="Verdana" panose="020B0604030504040204" pitchFamily="34" charset="0"/>
                <a:cs typeface="Verdana" panose="020B0604030504040204" pitchFamily="34" charset="0"/>
              </a:rPr>
              <a:t> and </a:t>
            </a:r>
            <a:r>
              <a:rPr lang="en-US" sz="2667" u="sng" dirty="0">
                <a:solidFill>
                  <a:schemeClr val="bg1"/>
                </a:solidFill>
                <a:latin typeface="Verdana" panose="020B0604030504040204" pitchFamily="34" charset="0"/>
                <a:ea typeface="Verdana" panose="020B0604030504040204" pitchFamily="34" charset="0"/>
                <a:cs typeface="Verdana" panose="020B0604030504040204" pitchFamily="34" charset="0"/>
              </a:rPr>
              <a:t>reliable</a:t>
            </a:r>
          </a:p>
          <a:p>
            <a:pPr algn="ctr">
              <a:buClr>
                <a:schemeClr val="tx2"/>
              </a:buClr>
            </a:pPr>
            <a:endParaRPr lang="en-US" sz="2667" u="sng"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Tree>
    <p:custDataLst>
      <p:tags r:id="rId1"/>
    </p:custDataLst>
    <p:extLst>
      <p:ext uri="{BB962C8B-B14F-4D97-AF65-F5344CB8AC3E}">
        <p14:creationId xmlns:p14="http://schemas.microsoft.com/office/powerpoint/2010/main" val="201882183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505093" y="274638"/>
            <a:ext cx="8763000" cy="1143000"/>
          </a:xfrm>
          <a:noFill/>
        </p:spPr>
        <p:txBody>
          <a:bodyPr>
            <a:normAutofit/>
          </a:bodyPr>
          <a:lstStyle/>
          <a:p>
            <a:pPr algn="l"/>
            <a:r>
              <a:rPr lang="en-US" sz="4000" dirty="0">
                <a:latin typeface="Arial" panose="020B0604020202020204" pitchFamily="34" charset="0"/>
                <a:ea typeface="ＭＳ Ｐゴシック" pitchFamily="28" charset="-128"/>
                <a:cs typeface="Arial" panose="020B0604020202020204" pitchFamily="34" charset="0"/>
              </a:rPr>
              <a:t>Validity</a:t>
            </a:r>
          </a:p>
        </p:txBody>
      </p:sp>
      <p:sp>
        <p:nvSpPr>
          <p:cNvPr id="500739" name="Rectangle 3"/>
          <p:cNvSpPr>
            <a:spLocks noGrp="1" noChangeArrowheads="1"/>
          </p:cNvSpPr>
          <p:nvPr>
            <p:ph sz="quarter" idx="1"/>
          </p:nvPr>
        </p:nvSpPr>
        <p:spPr>
          <a:xfrm>
            <a:off x="301753" y="1803400"/>
            <a:ext cx="4062827" cy="4267200"/>
          </a:xfrm>
          <a:noFill/>
        </p:spPr>
        <p:txBody>
          <a:bodyPr>
            <a:normAutofit/>
          </a:bodyPr>
          <a:lstStyle/>
          <a:p>
            <a:pPr marL="0" lvl="2" indent="0">
              <a:buClr>
                <a:schemeClr val="tx2"/>
              </a:buClr>
              <a:buNone/>
            </a:pPr>
            <a:r>
              <a:rPr lang="en-US" dirty="0">
                <a:ea typeface="ＭＳ Ｐゴシック" pitchFamily="28" charset="-128"/>
              </a:rPr>
              <a:t>To what extent are you are measuring what you intended to measure?</a:t>
            </a:r>
          </a:p>
          <a:p>
            <a:pPr marL="0" indent="0">
              <a:buClr>
                <a:schemeClr val="tx1"/>
              </a:buClr>
              <a:buNone/>
            </a:pPr>
            <a:endParaRPr lang="en-US" dirty="0">
              <a:ea typeface="ＭＳ Ｐゴシック" pitchFamily="28" charset="-128"/>
            </a:endParaRPr>
          </a:p>
          <a:p>
            <a:pPr marL="0" indent="0">
              <a:buClr>
                <a:schemeClr val="tx1"/>
              </a:buClr>
              <a:buNone/>
            </a:pPr>
            <a:r>
              <a:rPr lang="en-US" dirty="0">
                <a:ea typeface="ＭＳ Ｐゴシック" pitchFamily="28" charset="-128"/>
              </a:rPr>
              <a:t>Example:</a:t>
            </a:r>
          </a:p>
          <a:p>
            <a:pPr marL="243843" lvl="1" indent="0">
              <a:buClr>
                <a:schemeClr val="tx1"/>
              </a:buClr>
              <a:buNone/>
            </a:pPr>
            <a:r>
              <a:rPr lang="en-US" sz="2133" dirty="0">
                <a:solidFill>
                  <a:schemeClr val="tx2"/>
                </a:solidFill>
                <a:ea typeface="ＭＳ Ｐゴシック" pitchFamily="28" charset="-128"/>
              </a:rPr>
              <a:t>Self-reported rate of smoking among pregnant women compared with testing their cotinine levels</a:t>
            </a:r>
          </a:p>
        </p:txBody>
      </p:sp>
      <p:cxnSp>
        <p:nvCxnSpPr>
          <p:cNvPr id="18" name="Straight Arrow Connector 17"/>
          <p:cNvCxnSpPr/>
          <p:nvPr/>
        </p:nvCxnSpPr>
        <p:spPr>
          <a:xfrm flipV="1">
            <a:off x="5008534" y="3134372"/>
            <a:ext cx="34391" cy="72238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4718025" y="2457066"/>
            <a:ext cx="1284944" cy="1466068"/>
            <a:chOff x="5307778" y="2335575"/>
            <a:chExt cx="1445562" cy="1649326"/>
          </a:xfrm>
        </p:grpSpPr>
        <p:grpSp>
          <p:nvGrpSpPr>
            <p:cNvPr id="4" name="Group 3"/>
            <p:cNvGrpSpPr/>
            <p:nvPr/>
          </p:nvGrpSpPr>
          <p:grpSpPr>
            <a:xfrm>
              <a:off x="5497417" y="2335575"/>
              <a:ext cx="1255923" cy="1200839"/>
              <a:chOff x="5860974" y="4230476"/>
              <a:chExt cx="1255923" cy="1200839"/>
            </a:xfrm>
            <a:effectLst>
              <a:outerShdw blurRad="50800" dist="38100" dir="2700000" algn="tl" rotWithShape="0">
                <a:prstClr val="black">
                  <a:alpha val="40000"/>
                </a:prstClr>
              </a:outerShdw>
            </a:effectLst>
          </p:grpSpPr>
          <p:sp>
            <p:nvSpPr>
              <p:cNvPr id="3" name="Oval 2"/>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Oval 6"/>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 name="Oval 8"/>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Oval 7"/>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11" name="Straight Arrow Connector 10"/>
            <p:cNvCxnSpPr/>
            <p:nvPr/>
          </p:nvCxnSpPr>
          <p:spPr>
            <a:xfrm flipV="1">
              <a:off x="5307778" y="3066703"/>
              <a:ext cx="370499" cy="73411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5684172" y="3163058"/>
              <a:ext cx="178758" cy="821843"/>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6161304" y="2457067"/>
            <a:ext cx="1116376" cy="1360519"/>
            <a:chOff x="6931466" y="2335575"/>
            <a:chExt cx="1255923" cy="1530584"/>
          </a:xfrm>
        </p:grpSpPr>
        <p:grpSp>
          <p:nvGrpSpPr>
            <p:cNvPr id="24" name="Group 23"/>
            <p:cNvGrpSpPr/>
            <p:nvPr/>
          </p:nvGrpSpPr>
          <p:grpSpPr>
            <a:xfrm>
              <a:off x="6931466" y="2335575"/>
              <a:ext cx="1255923" cy="1200839"/>
              <a:chOff x="5860974" y="4230476"/>
              <a:chExt cx="1255923" cy="1200839"/>
            </a:xfrm>
            <a:effectLst>
              <a:outerShdw blurRad="50800" dist="38100" dir="2700000" algn="tl" rotWithShape="0">
                <a:prstClr val="black">
                  <a:alpha val="40000"/>
                </a:prstClr>
              </a:outerShdw>
            </a:effectLst>
          </p:grpSpPr>
          <p:sp>
            <p:nvSpPr>
              <p:cNvPr id="25" name="Oval 24"/>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Oval 25"/>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7" name="Oval 26"/>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Oval 27"/>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29" name="Straight Arrow Connector 28"/>
            <p:cNvCxnSpPr/>
            <p:nvPr/>
          </p:nvCxnSpPr>
          <p:spPr>
            <a:xfrm flipV="1">
              <a:off x="7197932" y="2868264"/>
              <a:ext cx="407752" cy="932556"/>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7559428" y="2899104"/>
              <a:ext cx="41270" cy="901716"/>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7611579" y="2964618"/>
              <a:ext cx="154018" cy="901541"/>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47" name="TextBox 46"/>
          <p:cNvSpPr txBox="1"/>
          <p:nvPr/>
        </p:nvSpPr>
        <p:spPr>
          <a:xfrm>
            <a:off x="4820846" y="391865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Reliable</a:t>
            </a:r>
          </a:p>
          <a:p>
            <a:pPr algn="ctr"/>
            <a:r>
              <a:rPr lang="en-US" sz="1244" dirty="0">
                <a:latin typeface="Verdana" panose="020B0604030504040204" pitchFamily="34" charset="0"/>
                <a:ea typeface="Verdana" panose="020B0604030504040204" pitchFamily="34" charset="0"/>
                <a:cs typeface="Verdana" panose="020B0604030504040204" pitchFamily="34" charset="0"/>
              </a:rPr>
              <a:t>but not valid</a:t>
            </a:r>
          </a:p>
        </p:txBody>
      </p:sp>
      <p:sp>
        <p:nvSpPr>
          <p:cNvPr id="59" name="TextBox 58"/>
          <p:cNvSpPr txBox="1"/>
          <p:nvPr/>
        </p:nvSpPr>
        <p:spPr>
          <a:xfrm>
            <a:off x="6057358" y="392790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Reliable </a:t>
            </a:r>
            <a:r>
              <a:rPr lang="en-US" sz="1244" dirty="0">
                <a:solidFill>
                  <a:srgbClr val="FF00FF"/>
                </a:solidFill>
                <a:latin typeface="Verdana" panose="020B0604030504040204" pitchFamily="34" charset="0"/>
                <a:ea typeface="Verdana" panose="020B0604030504040204" pitchFamily="34" charset="0"/>
                <a:cs typeface="Verdana" panose="020B0604030504040204" pitchFamily="34" charset="0"/>
              </a:rPr>
              <a:t/>
            </a:r>
            <a:br>
              <a:rPr lang="en-US" sz="1244" dirty="0">
                <a:solidFill>
                  <a:srgbClr val="FF00FF"/>
                </a:solidFill>
                <a:latin typeface="Verdana" panose="020B0604030504040204" pitchFamily="34" charset="0"/>
                <a:ea typeface="Verdana" panose="020B0604030504040204" pitchFamily="34" charset="0"/>
                <a:cs typeface="Verdana" panose="020B0604030504040204" pitchFamily="34" charset="0"/>
              </a:rPr>
            </a:br>
            <a:r>
              <a:rPr lang="en-US" sz="1244" dirty="0">
                <a:latin typeface="Verdana" panose="020B0604030504040204" pitchFamily="34" charset="0"/>
                <a:ea typeface="Verdana" panose="020B0604030504040204" pitchFamily="34" charset="0"/>
                <a:cs typeface="Verdana" panose="020B0604030504040204" pitchFamily="34" charset="0"/>
              </a:rPr>
              <a:t>and valid</a:t>
            </a:r>
          </a:p>
        </p:txBody>
      </p:sp>
      <p:grpSp>
        <p:nvGrpSpPr>
          <p:cNvPr id="5" name="Group 4"/>
          <p:cNvGrpSpPr/>
          <p:nvPr/>
        </p:nvGrpSpPr>
        <p:grpSpPr>
          <a:xfrm>
            <a:off x="7217070" y="2457067"/>
            <a:ext cx="1341171" cy="1372278"/>
            <a:chOff x="8119203" y="2335575"/>
            <a:chExt cx="1508817" cy="1543813"/>
          </a:xfrm>
        </p:grpSpPr>
        <p:grpSp>
          <p:nvGrpSpPr>
            <p:cNvPr id="32" name="Group 31"/>
            <p:cNvGrpSpPr/>
            <p:nvPr/>
          </p:nvGrpSpPr>
          <p:grpSpPr>
            <a:xfrm>
              <a:off x="8372097" y="2335575"/>
              <a:ext cx="1255923" cy="1200839"/>
              <a:chOff x="5860974" y="4230476"/>
              <a:chExt cx="1255923" cy="1200839"/>
            </a:xfrm>
            <a:effectLst>
              <a:outerShdw blurRad="50800" dist="38100" dir="2700000" algn="tl" rotWithShape="0">
                <a:prstClr val="black">
                  <a:alpha val="40000"/>
                </a:prstClr>
              </a:outerShdw>
            </a:effectLst>
          </p:grpSpPr>
          <p:sp>
            <p:nvSpPr>
              <p:cNvPr id="33" name="Oval 32"/>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4" name="Oval 33"/>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5" name="Oval 34"/>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6" name="Oval 35"/>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37" name="Straight Arrow Connector 36"/>
            <p:cNvCxnSpPr/>
            <p:nvPr/>
          </p:nvCxnSpPr>
          <p:spPr>
            <a:xfrm flipV="1">
              <a:off x="8119203" y="2982903"/>
              <a:ext cx="370499" cy="73411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9076967" y="3066703"/>
              <a:ext cx="38690" cy="812685"/>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flipV="1">
              <a:off x="9297333" y="2525072"/>
              <a:ext cx="265355" cy="1275748"/>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60" name="TextBox 59"/>
          <p:cNvSpPr txBox="1"/>
          <p:nvPr/>
        </p:nvSpPr>
        <p:spPr>
          <a:xfrm>
            <a:off x="7376118" y="392790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Unreliable and not valid</a:t>
            </a:r>
          </a:p>
        </p:txBody>
      </p:sp>
    </p:spTree>
    <p:custDataLst>
      <p:tags r:id="rId1"/>
    </p:custDataLst>
    <p:extLst>
      <p:ext uri="{BB962C8B-B14F-4D97-AF65-F5344CB8AC3E}">
        <p14:creationId xmlns:p14="http://schemas.microsoft.com/office/powerpoint/2010/main" val="42755065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505093" y="256975"/>
            <a:ext cx="8763000" cy="1143000"/>
          </a:xfrm>
          <a:noFill/>
        </p:spPr>
        <p:txBody>
          <a:bodyPr>
            <a:normAutofit/>
          </a:bodyPr>
          <a:lstStyle/>
          <a:p>
            <a:pPr algn="l"/>
            <a:r>
              <a:rPr lang="en-US" sz="4000" dirty="0">
                <a:latin typeface="Arial" panose="020B0604020202020204" pitchFamily="34" charset="0"/>
                <a:ea typeface="ＭＳ Ｐゴシック" pitchFamily="28" charset="-128"/>
                <a:cs typeface="Arial" panose="020B0604020202020204" pitchFamily="34" charset="0"/>
              </a:rPr>
              <a:t>Reliability</a:t>
            </a:r>
          </a:p>
        </p:txBody>
      </p:sp>
      <p:sp>
        <p:nvSpPr>
          <p:cNvPr id="500739" name="Rectangle 3"/>
          <p:cNvSpPr>
            <a:spLocks noGrp="1" noChangeArrowheads="1"/>
          </p:cNvSpPr>
          <p:nvPr>
            <p:ph sz="quarter" idx="1"/>
          </p:nvPr>
        </p:nvSpPr>
        <p:spPr>
          <a:xfrm>
            <a:off x="301753" y="1803400"/>
            <a:ext cx="4004603" cy="4267200"/>
          </a:xfrm>
          <a:noFill/>
        </p:spPr>
        <p:txBody>
          <a:bodyPr>
            <a:normAutofit/>
          </a:bodyPr>
          <a:lstStyle/>
          <a:p>
            <a:pPr marL="0" indent="0">
              <a:buClr>
                <a:schemeClr val="tx2"/>
              </a:buClr>
              <a:buNone/>
            </a:pPr>
            <a:r>
              <a:rPr lang="en-US" dirty="0">
                <a:ea typeface="ＭＳ Ｐゴシック" pitchFamily="28" charset="-128"/>
              </a:rPr>
              <a:t>Is </a:t>
            </a:r>
            <a:r>
              <a:rPr lang="en-US" dirty="0" smtClean="0">
                <a:ea typeface="ＭＳ Ｐゴシック" pitchFamily="28" charset="-128"/>
              </a:rPr>
              <a:t>the measurement </a:t>
            </a:r>
            <a:r>
              <a:rPr lang="en-US" dirty="0">
                <a:ea typeface="ＭＳ Ｐゴシック" pitchFamily="28" charset="-128"/>
              </a:rPr>
              <a:t>being conducted consistently?</a:t>
            </a:r>
          </a:p>
          <a:p>
            <a:pPr marL="101601" indent="0">
              <a:buClr>
                <a:schemeClr val="tx1"/>
              </a:buClr>
              <a:buNone/>
            </a:pPr>
            <a:endParaRPr lang="en-US" dirty="0">
              <a:ea typeface="ＭＳ Ｐゴシック" pitchFamily="28" charset="-128"/>
            </a:endParaRPr>
          </a:p>
          <a:p>
            <a:pPr marL="0" indent="0">
              <a:buClr>
                <a:schemeClr val="tx1"/>
              </a:buClr>
              <a:buNone/>
            </a:pPr>
            <a:r>
              <a:rPr lang="en-US" dirty="0">
                <a:ea typeface="ＭＳ Ｐゴシック" pitchFamily="28" charset="-128"/>
              </a:rPr>
              <a:t>Example:</a:t>
            </a:r>
          </a:p>
          <a:p>
            <a:pPr marL="243843" lvl="2" indent="0">
              <a:buClr>
                <a:schemeClr val="tx1"/>
              </a:buClr>
              <a:buNone/>
            </a:pPr>
            <a:r>
              <a:rPr lang="en-US" sz="2133" dirty="0">
                <a:solidFill>
                  <a:schemeClr val="tx2"/>
                </a:solidFill>
                <a:ea typeface="ＭＳ Ｐゴシック" pitchFamily="28" charset="-128"/>
              </a:rPr>
              <a:t>Two staff members are collecting observation data on physical activity at a playground. Are they doing it the same way?</a:t>
            </a:r>
          </a:p>
        </p:txBody>
      </p:sp>
      <p:grpSp>
        <p:nvGrpSpPr>
          <p:cNvPr id="6" name="Group 5"/>
          <p:cNvGrpSpPr/>
          <p:nvPr/>
        </p:nvGrpSpPr>
        <p:grpSpPr>
          <a:xfrm>
            <a:off x="4886593" y="2457067"/>
            <a:ext cx="1116376" cy="1067412"/>
            <a:chOff x="5860974" y="4230476"/>
            <a:chExt cx="1255923" cy="1200839"/>
          </a:xfrm>
          <a:effectLst>
            <a:outerShdw blurRad="50800" dist="38100" dir="2700000" algn="tl" rotWithShape="0">
              <a:prstClr val="black">
                <a:alpha val="40000"/>
              </a:prstClr>
            </a:outerShdw>
          </a:effectLst>
        </p:grpSpPr>
        <p:sp>
          <p:nvSpPr>
            <p:cNvPr id="7" name="Oval 6"/>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Oval 7"/>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9" name="Oval 8"/>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0" name="Oval 9"/>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11" name="Straight Arrow Connector 10"/>
          <p:cNvCxnSpPr/>
          <p:nvPr/>
        </p:nvCxnSpPr>
        <p:spPr>
          <a:xfrm flipV="1">
            <a:off x="4718026" y="3106959"/>
            <a:ext cx="329332" cy="652548"/>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5008534" y="3134372"/>
            <a:ext cx="34391" cy="72238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5052597" y="3192608"/>
            <a:ext cx="158896" cy="73052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6161304" y="2457067"/>
            <a:ext cx="1116376" cy="1067412"/>
            <a:chOff x="5860974" y="4230476"/>
            <a:chExt cx="1255923" cy="1200839"/>
          </a:xfrm>
          <a:effectLst>
            <a:outerShdw blurRad="50800" dist="38100" dir="2700000" algn="tl" rotWithShape="0">
              <a:prstClr val="black">
                <a:alpha val="40000"/>
              </a:prstClr>
            </a:outerShdw>
          </a:effectLst>
        </p:grpSpPr>
        <p:sp>
          <p:nvSpPr>
            <p:cNvPr id="15" name="Oval 14"/>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6" name="Oval 15"/>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7" name="Oval 16"/>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8" name="Oval 17"/>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19" name="Straight Arrow Connector 18"/>
          <p:cNvCxnSpPr/>
          <p:nvPr/>
        </p:nvCxnSpPr>
        <p:spPr>
          <a:xfrm flipV="1">
            <a:off x="6398162" y="2930568"/>
            <a:ext cx="362446" cy="828939"/>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719492" y="2957982"/>
            <a:ext cx="36684" cy="801525"/>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6765848" y="3016216"/>
            <a:ext cx="136905" cy="801370"/>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2" name="Group 21"/>
          <p:cNvGrpSpPr/>
          <p:nvPr/>
        </p:nvGrpSpPr>
        <p:grpSpPr>
          <a:xfrm>
            <a:off x="7441864" y="2457067"/>
            <a:ext cx="1116376" cy="1067412"/>
            <a:chOff x="5860974" y="4230476"/>
            <a:chExt cx="1255923" cy="1200839"/>
          </a:xfrm>
          <a:effectLst>
            <a:outerShdw blurRad="50800" dist="38100" dir="2700000" algn="tl" rotWithShape="0">
              <a:prstClr val="black">
                <a:alpha val="40000"/>
              </a:prstClr>
            </a:outerShdw>
          </a:effectLst>
        </p:grpSpPr>
        <p:sp>
          <p:nvSpPr>
            <p:cNvPr id="23" name="Oval 22"/>
            <p:cNvSpPr/>
            <p:nvPr/>
          </p:nvSpPr>
          <p:spPr>
            <a:xfrm>
              <a:off x="5860974" y="4230476"/>
              <a:ext cx="1255923" cy="1200839"/>
            </a:xfrm>
            <a:prstGeom prst="ellipse">
              <a:avLst/>
            </a:prstGeom>
            <a:solidFill>
              <a:schemeClr val="bg1">
                <a:lumMod val="95000"/>
              </a:schemeClr>
            </a:solidFill>
            <a:ln w="1047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Oval 23"/>
            <p:cNvSpPr/>
            <p:nvPr/>
          </p:nvSpPr>
          <p:spPr>
            <a:xfrm>
              <a:off x="6041834" y="4403403"/>
              <a:ext cx="894202" cy="854983"/>
            </a:xfrm>
            <a:prstGeom prst="ellipse">
              <a:avLst/>
            </a:prstGeom>
            <a:solidFill>
              <a:srgbClr val="FF0000"/>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Oval 24"/>
            <p:cNvSpPr/>
            <p:nvPr/>
          </p:nvSpPr>
          <p:spPr>
            <a:xfrm>
              <a:off x="6167595" y="4538949"/>
              <a:ext cx="637694" cy="609725"/>
            </a:xfrm>
            <a:prstGeom prst="ellipse">
              <a:avLst/>
            </a:prstGeom>
            <a:solidFill>
              <a:schemeClr val="bg1">
                <a:lumMod val="95000"/>
              </a:schemeClr>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Oval 25"/>
            <p:cNvSpPr/>
            <p:nvPr/>
          </p:nvSpPr>
          <p:spPr>
            <a:xfrm>
              <a:off x="6336076" y="4700133"/>
              <a:ext cx="305718" cy="29231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27" name="Straight Arrow Connector 26"/>
          <p:cNvCxnSpPr/>
          <p:nvPr/>
        </p:nvCxnSpPr>
        <p:spPr>
          <a:xfrm flipV="1">
            <a:off x="7217070" y="3032470"/>
            <a:ext cx="329332" cy="652548"/>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8068415" y="3106959"/>
            <a:ext cx="34391" cy="722387"/>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8264297" y="2625509"/>
            <a:ext cx="235871" cy="1133998"/>
          </a:xfrm>
          <a:prstGeom prst="straightConnector1">
            <a:avLst/>
          </a:prstGeom>
          <a:ln w="1905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820846" y="391865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Reliable</a:t>
            </a:r>
          </a:p>
          <a:p>
            <a:pPr algn="ctr"/>
            <a:r>
              <a:rPr lang="en-US" sz="1244" dirty="0">
                <a:latin typeface="Verdana" panose="020B0604030504040204" pitchFamily="34" charset="0"/>
                <a:ea typeface="Verdana" panose="020B0604030504040204" pitchFamily="34" charset="0"/>
                <a:cs typeface="Verdana" panose="020B0604030504040204" pitchFamily="34" charset="0"/>
              </a:rPr>
              <a:t>but not valid</a:t>
            </a:r>
          </a:p>
        </p:txBody>
      </p:sp>
      <p:sp>
        <p:nvSpPr>
          <p:cNvPr id="31" name="TextBox 30"/>
          <p:cNvSpPr txBox="1"/>
          <p:nvPr/>
        </p:nvSpPr>
        <p:spPr>
          <a:xfrm>
            <a:off x="6057358" y="392790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Reliable </a:t>
            </a:r>
            <a:r>
              <a:rPr lang="en-US" sz="1244" dirty="0">
                <a:solidFill>
                  <a:srgbClr val="FF00FF"/>
                </a:solidFill>
                <a:latin typeface="Verdana" panose="020B0604030504040204" pitchFamily="34" charset="0"/>
                <a:ea typeface="Verdana" panose="020B0604030504040204" pitchFamily="34" charset="0"/>
                <a:cs typeface="Verdana" panose="020B0604030504040204" pitchFamily="34" charset="0"/>
              </a:rPr>
              <a:t/>
            </a:r>
            <a:br>
              <a:rPr lang="en-US" sz="1244" dirty="0">
                <a:solidFill>
                  <a:srgbClr val="FF00FF"/>
                </a:solidFill>
                <a:latin typeface="Verdana" panose="020B0604030504040204" pitchFamily="34" charset="0"/>
                <a:ea typeface="Verdana" panose="020B0604030504040204" pitchFamily="34" charset="0"/>
                <a:cs typeface="Verdana" panose="020B0604030504040204" pitchFamily="34" charset="0"/>
              </a:rPr>
            </a:br>
            <a:r>
              <a:rPr lang="en-US" sz="1244" dirty="0">
                <a:latin typeface="Verdana" panose="020B0604030504040204" pitchFamily="34" charset="0"/>
                <a:ea typeface="Verdana" panose="020B0604030504040204" pitchFamily="34" charset="0"/>
                <a:cs typeface="Verdana" panose="020B0604030504040204" pitchFamily="34" charset="0"/>
              </a:rPr>
              <a:t>and valid</a:t>
            </a:r>
          </a:p>
        </p:txBody>
      </p:sp>
      <p:sp>
        <p:nvSpPr>
          <p:cNvPr id="32" name="TextBox 31"/>
          <p:cNvSpPr txBox="1"/>
          <p:nvPr/>
        </p:nvSpPr>
        <p:spPr>
          <a:xfrm>
            <a:off x="7376118" y="3927904"/>
            <a:ext cx="1243436" cy="475258"/>
          </a:xfrm>
          <a:prstGeom prst="rect">
            <a:avLst/>
          </a:prstGeom>
          <a:noFill/>
        </p:spPr>
        <p:txBody>
          <a:bodyPr wrap="square" rtlCol="0">
            <a:spAutoFit/>
          </a:bodyPr>
          <a:lstStyle/>
          <a:p>
            <a:pPr algn="ctr"/>
            <a:r>
              <a:rPr lang="en-US" sz="1244" dirty="0">
                <a:latin typeface="Verdana" panose="020B0604030504040204" pitchFamily="34" charset="0"/>
                <a:ea typeface="Verdana" panose="020B0604030504040204" pitchFamily="34" charset="0"/>
                <a:cs typeface="Verdana" panose="020B0604030504040204" pitchFamily="34" charset="0"/>
              </a:rPr>
              <a:t>Unreliable and not valid</a:t>
            </a:r>
          </a:p>
        </p:txBody>
      </p:sp>
    </p:spTree>
    <p:custDataLst>
      <p:tags r:id="rId1"/>
    </p:custDataLst>
    <p:extLst>
      <p:ext uri="{BB962C8B-B14F-4D97-AF65-F5344CB8AC3E}">
        <p14:creationId xmlns:p14="http://schemas.microsoft.com/office/powerpoint/2010/main" val="30958923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Autofit/>
          </a:bodyPr>
          <a:lstStyle/>
          <a:p>
            <a:pPr algn="l">
              <a:defRPr/>
            </a:pPr>
            <a:r>
              <a:rPr lang="en-US" sz="4000" kern="1200" dirty="0">
                <a:latin typeface="Arial" panose="020B0604020202020204" pitchFamily="34" charset="0"/>
                <a:cs typeface="Arial" panose="020B0604020202020204" pitchFamily="34" charset="0"/>
              </a:rPr>
              <a:t>Gather Credible Evidence</a:t>
            </a:r>
          </a:p>
        </p:txBody>
      </p:sp>
      <p:sp>
        <p:nvSpPr>
          <p:cNvPr id="27651" name="Content Placeholder 2"/>
          <p:cNvSpPr>
            <a:spLocks noGrp="1"/>
          </p:cNvSpPr>
          <p:nvPr>
            <p:ph idx="1"/>
          </p:nvPr>
        </p:nvSpPr>
        <p:spPr>
          <a:noFill/>
          <a:effectLst>
            <a:softEdge rad="317500"/>
          </a:effectLst>
        </p:spPr>
        <p:txBody>
          <a:bodyPr>
            <a:normAutofit/>
          </a:bodyPr>
          <a:lstStyle/>
          <a:p>
            <a:pPr>
              <a:lnSpc>
                <a:spcPct val="100000"/>
              </a:lnSpc>
              <a:spcBef>
                <a:spcPts val="600"/>
              </a:spcBef>
            </a:pPr>
            <a:r>
              <a:rPr lang="en-US" dirty="0"/>
              <a:t>Look for existing data </a:t>
            </a:r>
          </a:p>
          <a:p>
            <a:pPr lvl="1">
              <a:lnSpc>
                <a:spcPct val="100000"/>
              </a:lnSpc>
              <a:spcBef>
                <a:spcPts val="600"/>
              </a:spcBef>
            </a:pPr>
            <a:r>
              <a:rPr lang="en-US" sz="2400" dirty="0"/>
              <a:t>If there are no data available – collect your own</a:t>
            </a:r>
          </a:p>
          <a:p>
            <a:pPr>
              <a:lnSpc>
                <a:spcPct val="100000"/>
              </a:lnSpc>
              <a:spcBef>
                <a:spcPts val="1200"/>
              </a:spcBef>
            </a:pPr>
            <a:r>
              <a:rPr lang="en-US" dirty="0"/>
              <a:t>Look for existing data collection tools</a:t>
            </a:r>
          </a:p>
          <a:p>
            <a:pPr lvl="1">
              <a:lnSpc>
                <a:spcPct val="100000"/>
              </a:lnSpc>
              <a:spcBef>
                <a:spcPts val="600"/>
              </a:spcBef>
            </a:pPr>
            <a:r>
              <a:rPr lang="en-US" sz="2400" dirty="0"/>
              <a:t>If there are no existing tools – create your own</a:t>
            </a:r>
          </a:p>
          <a:p>
            <a:pPr>
              <a:lnSpc>
                <a:spcPct val="100000"/>
              </a:lnSpc>
              <a:spcBef>
                <a:spcPts val="1200"/>
              </a:spcBef>
            </a:pPr>
            <a:r>
              <a:rPr lang="en-US" dirty="0"/>
              <a:t>Data collection plan</a:t>
            </a:r>
          </a:p>
          <a:p>
            <a:pPr lvl="1">
              <a:lnSpc>
                <a:spcPct val="100000"/>
              </a:lnSpc>
              <a:spcBef>
                <a:spcPts val="600"/>
              </a:spcBef>
            </a:pPr>
            <a:r>
              <a:rPr lang="en-US" sz="2400" dirty="0"/>
              <a:t>Who will </a:t>
            </a:r>
            <a:r>
              <a:rPr lang="en-US" sz="2400" dirty="0" smtClean="0"/>
              <a:t>collect the information? </a:t>
            </a:r>
            <a:endParaRPr lang="en-US" sz="2400" dirty="0"/>
          </a:p>
          <a:p>
            <a:pPr lvl="1">
              <a:lnSpc>
                <a:spcPct val="100000"/>
              </a:lnSpc>
              <a:spcBef>
                <a:spcPts val="600"/>
              </a:spcBef>
            </a:pPr>
            <a:r>
              <a:rPr lang="en-US" sz="2400" dirty="0"/>
              <a:t>How will it be collected?</a:t>
            </a:r>
          </a:p>
          <a:p>
            <a:pPr lvl="1">
              <a:lnSpc>
                <a:spcPct val="100000"/>
              </a:lnSpc>
              <a:spcBef>
                <a:spcPts val="600"/>
              </a:spcBef>
            </a:pPr>
            <a:r>
              <a:rPr lang="en-US" sz="2400" dirty="0"/>
              <a:t>When and </a:t>
            </a:r>
            <a:r>
              <a:rPr lang="en-US" sz="2400" dirty="0" smtClean="0"/>
              <a:t>how </a:t>
            </a:r>
            <a:r>
              <a:rPr lang="en-US" sz="2400" dirty="0"/>
              <a:t>often will it be collected?</a:t>
            </a:r>
            <a:r>
              <a:rPr lang="en-US" sz="2200" dirty="0"/>
              <a:t>	</a:t>
            </a:r>
          </a:p>
          <a:p>
            <a:pPr>
              <a:lnSpc>
                <a:spcPct val="100000"/>
              </a:lnSpc>
              <a:spcAft>
                <a:spcPts val="1200"/>
              </a:spcAft>
            </a:pPr>
            <a:endParaRPr lang="en-US" dirty="0"/>
          </a:p>
        </p:txBody>
      </p:sp>
    </p:spTree>
    <p:custDataLst>
      <p:tags r:id="rId1"/>
    </p:custDataLst>
    <p:extLst>
      <p:ext uri="{BB962C8B-B14F-4D97-AF65-F5344CB8AC3E}">
        <p14:creationId xmlns:p14="http://schemas.microsoft.com/office/powerpoint/2010/main" val="2551927855"/>
      </p:ext>
    </p:extLst>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457200" y="249842"/>
            <a:ext cx="8763000" cy="1143000"/>
          </a:xfrm>
        </p:spPr>
        <p:txBody>
          <a:bodyPr>
            <a:noAutofit/>
          </a:bodyPr>
          <a:lstStyle/>
          <a:p>
            <a:pPr algn="l"/>
            <a:r>
              <a:rPr lang="en-US" sz="3600" dirty="0">
                <a:latin typeface="Arial" panose="020B0604020202020204" pitchFamily="34" charset="0"/>
                <a:cs typeface="Arial" panose="020B0604020202020204" pitchFamily="34" charset="0"/>
              </a:rPr>
              <a:t>Gather Credible Evidence: </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Look For Existing Data</a:t>
            </a:r>
          </a:p>
        </p:txBody>
      </p:sp>
      <p:sp>
        <p:nvSpPr>
          <p:cNvPr id="3" name="Content Placeholder 2"/>
          <p:cNvSpPr>
            <a:spLocks noGrp="1"/>
          </p:cNvSpPr>
          <p:nvPr>
            <p:ph idx="1"/>
          </p:nvPr>
        </p:nvSpPr>
        <p:spPr>
          <a:xfrm>
            <a:off x="3962400" y="1725561"/>
            <a:ext cx="4551505" cy="4525963"/>
          </a:xfrm>
          <a:noFill/>
        </p:spPr>
        <p:txBody>
          <a:bodyPr/>
          <a:lstStyle/>
          <a:p>
            <a:pPr marL="0" indent="0">
              <a:spcAft>
                <a:spcPts val="533"/>
              </a:spcAft>
              <a:buNone/>
              <a:defRPr/>
            </a:pPr>
            <a:r>
              <a:rPr lang="en-US" sz="2933" dirty="0"/>
              <a:t>Sources of existing data:</a:t>
            </a:r>
          </a:p>
          <a:p>
            <a:pPr>
              <a:spcAft>
                <a:spcPts val="533"/>
              </a:spcAft>
              <a:defRPr/>
            </a:pPr>
            <a:r>
              <a:rPr lang="en-US" dirty="0"/>
              <a:t>Patient or client records</a:t>
            </a:r>
          </a:p>
          <a:p>
            <a:pPr>
              <a:spcAft>
                <a:spcPts val="533"/>
              </a:spcAft>
              <a:defRPr/>
            </a:pPr>
            <a:r>
              <a:rPr lang="en-US" dirty="0"/>
              <a:t>Surveillance data</a:t>
            </a:r>
          </a:p>
          <a:p>
            <a:pPr>
              <a:spcAft>
                <a:spcPts val="533"/>
              </a:spcAft>
              <a:defRPr/>
            </a:pPr>
            <a:r>
              <a:rPr lang="en-US" dirty="0"/>
              <a:t>Other survey data</a:t>
            </a:r>
          </a:p>
          <a:p>
            <a:pPr>
              <a:spcAft>
                <a:spcPts val="533"/>
              </a:spcAft>
              <a:defRPr/>
            </a:pPr>
            <a:r>
              <a:rPr lang="en-US" dirty="0"/>
              <a:t>Other?</a:t>
            </a:r>
          </a:p>
          <a:p>
            <a:endParaRPr lang="en-US" dirty="0"/>
          </a:p>
        </p:txBody>
      </p:sp>
      <p:pic>
        <p:nvPicPr>
          <p:cNvPr id="8" name="Picture 2" descr="C:\Users\kcpoole\AppData\Local\Microsoft\Windows\Temporary Internet Files\Content.IE5\18K2TREW\MP900422458[1].jpg"/>
          <p:cNvPicPr>
            <a:picLocks noChangeAspect="1" noChangeArrowheads="1"/>
          </p:cNvPicPr>
          <p:nvPr/>
        </p:nvPicPr>
        <p:blipFill>
          <a:blip r:embed="rId4" cstate="print"/>
          <a:srcRect/>
          <a:stretch>
            <a:fillRect/>
          </a:stretch>
        </p:blipFill>
        <p:spPr bwMode="auto">
          <a:xfrm>
            <a:off x="457200" y="1725561"/>
            <a:ext cx="2971800" cy="3743079"/>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14223117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Challenges with Using Existing Data</a:t>
            </a:r>
          </a:p>
        </p:txBody>
      </p:sp>
      <p:sp>
        <p:nvSpPr>
          <p:cNvPr id="3" name="Content Placeholder 2"/>
          <p:cNvSpPr>
            <a:spLocks noGrp="1"/>
          </p:cNvSpPr>
          <p:nvPr>
            <p:ph idx="1"/>
          </p:nvPr>
        </p:nvSpPr>
        <p:spPr>
          <a:noFill/>
        </p:spPr>
        <p:txBody>
          <a:bodyPr/>
          <a:lstStyle/>
          <a:p>
            <a:pPr>
              <a:lnSpc>
                <a:spcPct val="90000"/>
              </a:lnSpc>
              <a:spcBef>
                <a:spcPts val="0"/>
              </a:spcBef>
              <a:spcAft>
                <a:spcPts val="1600"/>
              </a:spcAft>
              <a:buSzPct val="100000"/>
              <a:defRPr/>
            </a:pPr>
            <a:r>
              <a:rPr lang="en-US" dirty="0"/>
              <a:t>May not cover your specific population/location</a:t>
            </a:r>
          </a:p>
          <a:p>
            <a:pPr>
              <a:lnSpc>
                <a:spcPct val="90000"/>
              </a:lnSpc>
              <a:spcBef>
                <a:spcPts val="0"/>
              </a:spcBef>
              <a:spcAft>
                <a:spcPts val="1600"/>
              </a:spcAft>
              <a:buSzPct val="100000"/>
              <a:defRPr/>
            </a:pPr>
            <a:r>
              <a:rPr lang="en-US" dirty="0"/>
              <a:t>Might not ask the “right” questions</a:t>
            </a:r>
          </a:p>
          <a:p>
            <a:pPr>
              <a:lnSpc>
                <a:spcPct val="90000"/>
              </a:lnSpc>
              <a:spcBef>
                <a:spcPts val="0"/>
              </a:spcBef>
              <a:spcAft>
                <a:spcPts val="1600"/>
              </a:spcAft>
              <a:buSzPct val="100000"/>
              <a:defRPr/>
            </a:pPr>
            <a:r>
              <a:rPr lang="en-US" dirty="0"/>
              <a:t>Hard to attribute changes in </a:t>
            </a:r>
            <a:r>
              <a:rPr lang="en-US" dirty="0" smtClean="0"/>
              <a:t>the results </a:t>
            </a:r>
            <a:r>
              <a:rPr lang="en-US" dirty="0"/>
              <a:t>to your initiative</a:t>
            </a:r>
          </a:p>
          <a:p>
            <a:pPr>
              <a:lnSpc>
                <a:spcPct val="90000"/>
              </a:lnSpc>
              <a:spcBef>
                <a:spcPts val="0"/>
              </a:spcBef>
              <a:spcAft>
                <a:spcPts val="1600"/>
              </a:spcAft>
              <a:buSzPct val="100000"/>
              <a:defRPr/>
            </a:pPr>
            <a:r>
              <a:rPr lang="en-US" dirty="0"/>
              <a:t>Long time required to see changes</a:t>
            </a:r>
          </a:p>
          <a:p>
            <a:pPr>
              <a:defRPr/>
            </a:pPr>
            <a:endParaRPr lang="en-US" dirty="0">
              <a:latin typeface="+mn-lt"/>
            </a:endParaRPr>
          </a:p>
        </p:txBody>
      </p:sp>
    </p:spTree>
    <p:custDataLst>
      <p:tags r:id="rId1"/>
    </p:custDataLst>
    <p:extLst>
      <p:ext uri="{BB962C8B-B14F-4D97-AF65-F5344CB8AC3E}">
        <p14:creationId xmlns:p14="http://schemas.microsoft.com/office/powerpoint/2010/main" val="20271163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94763" y="274638"/>
            <a:ext cx="8763000" cy="1143000"/>
          </a:xfrm>
        </p:spPr>
        <p:txBody>
          <a:bodyPr>
            <a:noAutofit/>
          </a:bodyPr>
          <a:lstStyle/>
          <a:p>
            <a:pPr algn="l"/>
            <a:r>
              <a:rPr lang="en-US" sz="3600" dirty="0">
                <a:latin typeface="Arial" panose="020B0604020202020204" pitchFamily="34" charset="0"/>
                <a:cs typeface="Arial" panose="020B0604020202020204" pitchFamily="34" charset="0"/>
              </a:rPr>
              <a:t>Gather Credible Evidence: </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Use Tracking Logs or Inventories</a:t>
            </a:r>
          </a:p>
        </p:txBody>
      </p:sp>
      <p:sp>
        <p:nvSpPr>
          <p:cNvPr id="34819" name="Content Placeholder 2"/>
          <p:cNvSpPr>
            <a:spLocks noGrp="1"/>
          </p:cNvSpPr>
          <p:nvPr>
            <p:ph idx="1"/>
          </p:nvPr>
        </p:nvSpPr>
        <p:spPr>
          <a:noFill/>
        </p:spPr>
        <p:txBody>
          <a:bodyPr/>
          <a:lstStyle/>
          <a:p>
            <a:pPr>
              <a:lnSpc>
                <a:spcPct val="90000"/>
              </a:lnSpc>
              <a:spcBef>
                <a:spcPts val="1600"/>
              </a:spcBef>
              <a:spcAft>
                <a:spcPts val="1067"/>
              </a:spcAft>
            </a:pPr>
            <a:r>
              <a:rPr lang="en-US" dirty="0"/>
              <a:t>Ongoing or retrospective review of records</a:t>
            </a:r>
          </a:p>
          <a:p>
            <a:pPr>
              <a:lnSpc>
                <a:spcPct val="90000"/>
              </a:lnSpc>
              <a:spcAft>
                <a:spcPts val="1067"/>
              </a:spcAft>
              <a:defRPr/>
            </a:pPr>
            <a:r>
              <a:rPr lang="en-US" dirty="0"/>
              <a:t>Useful for </a:t>
            </a:r>
            <a:r>
              <a:rPr lang="en-US" dirty="0" smtClean="0"/>
              <a:t>process evaluation</a:t>
            </a:r>
            <a:r>
              <a:rPr lang="en-US" dirty="0"/>
              <a:t>:</a:t>
            </a:r>
          </a:p>
          <a:p>
            <a:pPr lvl="1">
              <a:lnSpc>
                <a:spcPct val="90000"/>
              </a:lnSpc>
              <a:spcAft>
                <a:spcPts val="1067"/>
              </a:spcAft>
              <a:defRPr/>
            </a:pPr>
            <a:r>
              <a:rPr lang="en-US" dirty="0"/>
              <a:t>Attendance at events</a:t>
            </a:r>
          </a:p>
          <a:p>
            <a:pPr lvl="1">
              <a:lnSpc>
                <a:spcPct val="90000"/>
              </a:lnSpc>
              <a:spcAft>
                <a:spcPts val="1067"/>
              </a:spcAft>
              <a:defRPr/>
            </a:pPr>
            <a:r>
              <a:rPr lang="en-US" dirty="0"/>
              <a:t>Completion of a series of steps (reminder to get colorectal cancer screening, completion of screening, schedule diagnostic test, etc.)</a:t>
            </a:r>
          </a:p>
          <a:p>
            <a:pPr lvl="1">
              <a:lnSpc>
                <a:spcPct val="90000"/>
              </a:lnSpc>
              <a:spcAft>
                <a:spcPts val="1067"/>
              </a:spcAft>
              <a:defRPr/>
            </a:pPr>
            <a:r>
              <a:rPr lang="en-US" dirty="0"/>
              <a:t>Distribution of promotional materials (dates, number distributed, to whom)</a:t>
            </a:r>
          </a:p>
          <a:p>
            <a:pPr lvl="1">
              <a:lnSpc>
                <a:spcPct val="90000"/>
              </a:lnSpc>
              <a:spcAft>
                <a:spcPts val="1067"/>
              </a:spcAft>
              <a:defRPr/>
            </a:pPr>
            <a:endParaRPr lang="en-US" dirty="0"/>
          </a:p>
          <a:p>
            <a:pPr eaLnBrk="1" hangingPunct="1"/>
            <a:endParaRPr lang="en-US" dirty="0"/>
          </a:p>
          <a:p>
            <a:pPr eaLnBrk="1" hangingPunct="1"/>
            <a:endParaRPr lang="en-US" dirty="0"/>
          </a:p>
          <a:p>
            <a:pPr eaLnBrk="1" hangingPunct="1"/>
            <a:endParaRPr lang="en-US" dirty="0"/>
          </a:p>
        </p:txBody>
      </p:sp>
    </p:spTree>
    <p:custDataLst>
      <p:tags r:id="rId1"/>
    </p:custDataLst>
    <p:extLst>
      <p:ext uri="{BB962C8B-B14F-4D97-AF65-F5344CB8AC3E}">
        <p14:creationId xmlns:p14="http://schemas.microsoft.com/office/powerpoint/2010/main" val="35595382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28600" y="236963"/>
            <a:ext cx="8763000" cy="1143000"/>
          </a:xfrm>
        </p:spPr>
        <p:txBody>
          <a:bodyPr>
            <a:noAutofit/>
          </a:bodyPr>
          <a:lstStyle/>
          <a:p>
            <a:pPr eaLnBrk="1" hangingPunct="1"/>
            <a:r>
              <a:rPr lang="en-US" sz="4000" dirty="0">
                <a:latin typeface="Arial" panose="020B0604020202020204" pitchFamily="34" charset="0"/>
                <a:cs typeface="Arial" panose="020B0604020202020204" pitchFamily="34" charset="0"/>
              </a:rPr>
              <a:t>Gather Credible Evidence: Methods</a:t>
            </a:r>
          </a:p>
        </p:txBody>
      </p:sp>
      <p:sp>
        <p:nvSpPr>
          <p:cNvPr id="62467" name="Content Placeholder 2"/>
          <p:cNvSpPr>
            <a:spLocks noGrp="1"/>
          </p:cNvSpPr>
          <p:nvPr>
            <p:ph idx="1"/>
          </p:nvPr>
        </p:nvSpPr>
        <p:spPr>
          <a:xfrm>
            <a:off x="457200" y="1600200"/>
            <a:ext cx="8305800" cy="4525963"/>
          </a:xfrm>
          <a:noFill/>
        </p:spPr>
        <p:txBody>
          <a:bodyPr>
            <a:normAutofit/>
          </a:bodyPr>
          <a:lstStyle/>
          <a:p>
            <a:pPr>
              <a:lnSpc>
                <a:spcPct val="90000"/>
              </a:lnSpc>
              <a:spcAft>
                <a:spcPts val="889"/>
              </a:spcAft>
            </a:pPr>
            <a:r>
              <a:rPr lang="en-US" dirty="0"/>
              <a:t>Tracking logs and inventories</a:t>
            </a:r>
          </a:p>
          <a:p>
            <a:pPr>
              <a:lnSpc>
                <a:spcPct val="90000"/>
              </a:lnSpc>
              <a:spcAft>
                <a:spcPts val="889"/>
              </a:spcAft>
            </a:pPr>
            <a:r>
              <a:rPr lang="en-US" b="1" dirty="0"/>
              <a:t>Print, online, phone, or in person surveys </a:t>
            </a:r>
          </a:p>
          <a:p>
            <a:pPr>
              <a:lnSpc>
                <a:spcPct val="90000"/>
              </a:lnSpc>
              <a:spcAft>
                <a:spcPts val="889"/>
              </a:spcAft>
            </a:pPr>
            <a:r>
              <a:rPr lang="en-US" dirty="0"/>
              <a:t>Qualitative interviews or conversations</a:t>
            </a:r>
          </a:p>
          <a:p>
            <a:pPr>
              <a:lnSpc>
                <a:spcPct val="90000"/>
              </a:lnSpc>
              <a:spcAft>
                <a:spcPts val="889"/>
              </a:spcAft>
            </a:pPr>
            <a:r>
              <a:rPr lang="en-US" dirty="0"/>
              <a:t>Observations or audits</a:t>
            </a:r>
          </a:p>
          <a:p>
            <a:pPr>
              <a:lnSpc>
                <a:spcPct val="90000"/>
              </a:lnSpc>
              <a:spcAft>
                <a:spcPts val="889"/>
              </a:spcAft>
            </a:pPr>
            <a:r>
              <a:rPr lang="en-US" dirty="0"/>
              <a:t>GIS maps</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3200" t="19369" r="20000"/>
          <a:stretch/>
        </p:blipFill>
        <p:spPr>
          <a:xfrm>
            <a:off x="764279" y="4570635"/>
            <a:ext cx="1896230" cy="1325880"/>
          </a:xfrm>
          <a:prstGeom prst="rect">
            <a:avLst/>
          </a:prstGeom>
          <a:ln w="127000" cap="sq">
            <a:noFill/>
            <a:miter lim="800000"/>
          </a:ln>
          <a:effectLst>
            <a:outerShdw blurRad="57150" dist="50800" dir="2700000" algn="tl" rotWithShape="0">
              <a:srgbClr val="000000">
                <a:alpha val="40000"/>
              </a:srgbClr>
            </a:outerShdw>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8000" y="4540644"/>
            <a:ext cx="1268056" cy="1431510"/>
          </a:xfrm>
          <a:prstGeom prst="rect">
            <a:avLst/>
          </a:prstGeom>
          <a:ln w="127000" cap="sq">
            <a:no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00600" y="4600132"/>
            <a:ext cx="1988821" cy="1325880"/>
          </a:xfrm>
          <a:prstGeom prst="rect">
            <a:avLst/>
          </a:prstGeom>
          <a:ln w="127000" cap="sq">
            <a:noFill/>
            <a:miter lim="800000"/>
          </a:ln>
          <a:effectLst>
            <a:outerShdw blurRad="57150" dist="50800" dir="2700000" algn="tl" rotWithShape="0">
              <a:srgbClr val="000000">
                <a:alpha val="40000"/>
              </a:srgbClr>
            </a:outerShdw>
          </a:effectLst>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43200" y="4587259"/>
            <a:ext cx="1998223" cy="1325880"/>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34966992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763000" cy="1143000"/>
          </a:xfrm>
        </p:spPr>
        <p:txBody>
          <a:bodyPr>
            <a:noAutofit/>
          </a:bodyPr>
          <a:lstStyle/>
          <a:p>
            <a:pPr algn="l" eaLnBrk="1" hangingPunct="1"/>
            <a:r>
              <a:rPr lang="en-US" sz="3600" dirty="0">
                <a:latin typeface="Arial" panose="020B0604020202020204" pitchFamily="34" charset="0"/>
                <a:cs typeface="Arial" panose="020B0604020202020204" pitchFamily="34" charset="0"/>
              </a:rPr>
              <a:t>Gather Credible Evidence: </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Use Survey Methods</a:t>
            </a:r>
          </a:p>
        </p:txBody>
      </p:sp>
      <p:sp>
        <p:nvSpPr>
          <p:cNvPr id="62467" name="Content Placeholder 2"/>
          <p:cNvSpPr>
            <a:spLocks noGrp="1"/>
          </p:cNvSpPr>
          <p:nvPr>
            <p:ph idx="1"/>
          </p:nvPr>
        </p:nvSpPr>
        <p:spPr>
          <a:xfrm>
            <a:off x="457200" y="1600200"/>
            <a:ext cx="4800600" cy="4525963"/>
          </a:xfrm>
          <a:noFill/>
        </p:spPr>
        <p:txBody>
          <a:bodyPr>
            <a:normAutofit fontScale="85000" lnSpcReduction="20000"/>
          </a:bodyPr>
          <a:lstStyle/>
          <a:p>
            <a:pPr>
              <a:lnSpc>
                <a:spcPct val="120000"/>
              </a:lnSpc>
              <a:spcBef>
                <a:spcPts val="1200"/>
              </a:spcBef>
            </a:pPr>
            <a:r>
              <a:rPr lang="en-US" dirty="0"/>
              <a:t>Hand to participants at end of group training to assess satisfaction and changes </a:t>
            </a:r>
            <a:r>
              <a:rPr lang="en-US" dirty="0" smtClean="0"/>
              <a:t>in </a:t>
            </a:r>
            <a:r>
              <a:rPr lang="en-US" dirty="0"/>
              <a:t>attitudes and knowledge</a:t>
            </a:r>
          </a:p>
          <a:p>
            <a:pPr>
              <a:lnSpc>
                <a:spcPct val="120000"/>
              </a:lnSpc>
              <a:spcBef>
                <a:spcPts val="1200"/>
              </a:spcBef>
            </a:pPr>
            <a:r>
              <a:rPr lang="en-US" dirty="0"/>
              <a:t>Mail surveys to </a:t>
            </a:r>
            <a:r>
              <a:rPr lang="en-US" dirty="0" smtClean="0"/>
              <a:t>patients </a:t>
            </a:r>
            <a:r>
              <a:rPr lang="en-US" dirty="0"/>
              <a:t>to assess changes in screening behaviors</a:t>
            </a:r>
          </a:p>
          <a:p>
            <a:pPr>
              <a:lnSpc>
                <a:spcPct val="120000"/>
              </a:lnSpc>
              <a:spcBef>
                <a:spcPts val="1200"/>
              </a:spcBef>
            </a:pPr>
            <a:r>
              <a:rPr lang="en-US" dirty="0"/>
              <a:t>Email clinic supervisors to assess if and how new screening tests were implemented</a:t>
            </a: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3200" t="19369" r="20000"/>
          <a:stretch/>
        </p:blipFill>
        <p:spPr>
          <a:xfrm>
            <a:off x="5255342" y="1752600"/>
            <a:ext cx="3423988" cy="2394117"/>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29425138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48614"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Challenges - Surveys</a:t>
            </a:r>
          </a:p>
        </p:txBody>
      </p:sp>
      <p:sp>
        <p:nvSpPr>
          <p:cNvPr id="39939" name="Content Placeholder 2"/>
          <p:cNvSpPr>
            <a:spLocks noGrp="1"/>
          </p:cNvSpPr>
          <p:nvPr>
            <p:ph idx="1"/>
          </p:nvPr>
        </p:nvSpPr>
        <p:spPr>
          <a:xfrm>
            <a:off x="457200" y="1600200"/>
            <a:ext cx="8534400" cy="4525963"/>
          </a:xfrm>
          <a:noFill/>
        </p:spPr>
        <p:txBody>
          <a:bodyPr>
            <a:normAutofit lnSpcReduction="10000"/>
          </a:bodyPr>
          <a:lstStyle/>
          <a:p>
            <a:pPr marL="0" indent="0">
              <a:spcBef>
                <a:spcPts val="600"/>
              </a:spcBef>
              <a:buNone/>
            </a:pPr>
            <a:r>
              <a:rPr lang="en-US" dirty="0" smtClean="0"/>
              <a:t>Collecting </a:t>
            </a:r>
            <a:r>
              <a:rPr lang="en-US" dirty="0"/>
              <a:t>accurate data </a:t>
            </a:r>
            <a:r>
              <a:rPr lang="en-US" dirty="0" smtClean="0"/>
              <a:t>can be challenging as respondents may </a:t>
            </a:r>
            <a:r>
              <a:rPr lang="en-US" dirty="0"/>
              <a:t>not:</a:t>
            </a:r>
          </a:p>
          <a:p>
            <a:pPr lvl="1">
              <a:spcBef>
                <a:spcPts val="600"/>
              </a:spcBef>
            </a:pPr>
            <a:r>
              <a:rPr lang="en-US" sz="1933" dirty="0"/>
              <a:t>Interpret questions as intended</a:t>
            </a:r>
          </a:p>
          <a:p>
            <a:pPr lvl="1">
              <a:spcBef>
                <a:spcPts val="600"/>
              </a:spcBef>
            </a:pPr>
            <a:r>
              <a:rPr lang="en-US" sz="1933" dirty="0"/>
              <a:t>Accurately self-report </a:t>
            </a:r>
          </a:p>
          <a:p>
            <a:pPr marL="0" indent="0">
              <a:spcBef>
                <a:spcPts val="1200"/>
              </a:spcBef>
              <a:buNone/>
            </a:pPr>
            <a:r>
              <a:rPr lang="en-US" dirty="0" smtClean="0"/>
              <a:t>Methods can be strengthened by:</a:t>
            </a:r>
            <a:endParaRPr lang="en-US" dirty="0"/>
          </a:p>
          <a:p>
            <a:pPr lvl="1">
              <a:spcBef>
                <a:spcPts val="600"/>
              </a:spcBef>
            </a:pPr>
            <a:r>
              <a:rPr lang="en-US" sz="2133" dirty="0" smtClean="0"/>
              <a:t>Using </a:t>
            </a:r>
            <a:r>
              <a:rPr lang="en-US" sz="2133" dirty="0"/>
              <a:t>existing surveys that have been assessed </a:t>
            </a:r>
          </a:p>
          <a:p>
            <a:pPr lvl="1">
              <a:spcBef>
                <a:spcPts val="600"/>
              </a:spcBef>
            </a:pPr>
            <a:r>
              <a:rPr lang="en-US" sz="2133" dirty="0" smtClean="0"/>
              <a:t>Drawing </a:t>
            </a:r>
            <a:r>
              <a:rPr lang="en-US" sz="2133" dirty="0"/>
              <a:t>questions from existing surveys (e.g., BRFSS)</a:t>
            </a:r>
          </a:p>
          <a:p>
            <a:pPr lvl="1">
              <a:spcBef>
                <a:spcPts val="600"/>
              </a:spcBef>
            </a:pPr>
            <a:r>
              <a:rPr lang="en-US" sz="2133" dirty="0"/>
              <a:t>Pilot </a:t>
            </a:r>
            <a:r>
              <a:rPr lang="en-US" sz="2133" dirty="0" smtClean="0"/>
              <a:t>testing </a:t>
            </a:r>
            <a:r>
              <a:rPr lang="en-US" sz="2133" dirty="0"/>
              <a:t>in the target population</a:t>
            </a:r>
          </a:p>
          <a:p>
            <a:pPr lvl="1">
              <a:spcBef>
                <a:spcPts val="600"/>
              </a:spcBef>
            </a:pPr>
            <a:r>
              <a:rPr lang="en-US" sz="2133" dirty="0" smtClean="0"/>
              <a:t>Assessing </a:t>
            </a:r>
            <a:r>
              <a:rPr lang="en-US" sz="2133" dirty="0"/>
              <a:t>accuracy (compare self-reported and actual implementation)</a:t>
            </a:r>
          </a:p>
          <a:p>
            <a:pPr lvl="1">
              <a:spcBef>
                <a:spcPts val="600"/>
              </a:spcBef>
            </a:pPr>
            <a:r>
              <a:rPr lang="en-US" sz="2133" dirty="0" smtClean="0"/>
              <a:t>Partnering </a:t>
            </a:r>
            <a:r>
              <a:rPr lang="en-US" sz="2133" dirty="0"/>
              <a:t>with survey experts</a:t>
            </a:r>
          </a:p>
        </p:txBody>
      </p:sp>
    </p:spTree>
    <p:custDataLst>
      <p:tags r:id="rId1"/>
    </p:custDataLst>
    <p:extLst>
      <p:ext uri="{BB962C8B-B14F-4D97-AF65-F5344CB8AC3E}">
        <p14:creationId xmlns:p14="http://schemas.microsoft.com/office/powerpoint/2010/main" val="14893908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533400" y="274638"/>
            <a:ext cx="8763000" cy="1143000"/>
          </a:xfrm>
        </p:spPr>
        <p:txBody>
          <a:bodyPr>
            <a:noAutofit/>
          </a:bodyPr>
          <a:lstStyle/>
          <a:p>
            <a:pPr algn="l"/>
            <a:r>
              <a:rPr lang="en-US" sz="4000" dirty="0">
                <a:latin typeface="Arial" panose="020B0604020202020204" pitchFamily="34" charset="0"/>
                <a:cs typeface="Arial" panose="020B0604020202020204" pitchFamily="34" charset="0"/>
              </a:rPr>
              <a:t>Why Evaluate?</a:t>
            </a:r>
          </a:p>
        </p:txBody>
      </p:sp>
      <p:sp>
        <p:nvSpPr>
          <p:cNvPr id="29699" name="Content Placeholder 2"/>
          <p:cNvSpPr>
            <a:spLocks noGrp="1"/>
          </p:cNvSpPr>
          <p:nvPr>
            <p:ph idx="1"/>
          </p:nvPr>
        </p:nvSpPr>
        <p:spPr>
          <a:xfrm>
            <a:off x="304800" y="1524000"/>
            <a:ext cx="8534400" cy="4525963"/>
          </a:xfrm>
          <a:solidFill>
            <a:schemeClr val="bg1"/>
          </a:solidFill>
          <a:effectLst>
            <a:softEdge rad="317500"/>
          </a:effectLst>
        </p:spPr>
        <p:txBody>
          <a:bodyPr>
            <a:normAutofit/>
          </a:bodyPr>
          <a:lstStyle/>
          <a:p>
            <a:pPr eaLnBrk="1" hangingPunct="1">
              <a:lnSpc>
                <a:spcPct val="100000"/>
              </a:lnSpc>
              <a:spcAft>
                <a:spcPts val="1600"/>
              </a:spcAft>
            </a:pPr>
            <a:r>
              <a:rPr lang="en-US" sz="2600" dirty="0">
                <a:solidFill>
                  <a:schemeClr val="tx1"/>
                </a:solidFill>
              </a:rPr>
              <a:t>Communicate findings to staff, partners, and funders</a:t>
            </a:r>
          </a:p>
          <a:p>
            <a:pPr eaLnBrk="1" hangingPunct="1">
              <a:lnSpc>
                <a:spcPct val="100000"/>
              </a:lnSpc>
              <a:spcAft>
                <a:spcPts val="1600"/>
              </a:spcAft>
            </a:pPr>
            <a:r>
              <a:rPr lang="en-US" sz="2600" dirty="0">
                <a:solidFill>
                  <a:schemeClr val="tx1"/>
                </a:solidFill>
              </a:rPr>
              <a:t>Share with others what you did, how you did it, and what did/did not work for you</a:t>
            </a:r>
          </a:p>
          <a:p>
            <a:pPr eaLnBrk="1" hangingPunct="1">
              <a:lnSpc>
                <a:spcPct val="100000"/>
              </a:lnSpc>
              <a:spcAft>
                <a:spcPts val="1600"/>
              </a:spcAft>
            </a:pPr>
            <a:r>
              <a:rPr lang="en-US" sz="2600" dirty="0">
                <a:solidFill>
                  <a:schemeClr val="tx1"/>
                </a:solidFill>
              </a:rPr>
              <a:t>When findings indicate that objectives were </a:t>
            </a:r>
            <a:r>
              <a:rPr lang="en-US" sz="2600" u="sng" dirty="0">
                <a:solidFill>
                  <a:schemeClr val="tx1"/>
                </a:solidFill>
              </a:rPr>
              <a:t>not</a:t>
            </a:r>
            <a:r>
              <a:rPr lang="en-US" sz="2600" dirty="0">
                <a:solidFill>
                  <a:schemeClr val="tx1"/>
                </a:solidFill>
              </a:rPr>
              <a:t> met, explore and address the reasons</a:t>
            </a:r>
          </a:p>
          <a:p>
            <a:pPr eaLnBrk="1" hangingPunct="1">
              <a:lnSpc>
                <a:spcPct val="100000"/>
              </a:lnSpc>
              <a:spcAft>
                <a:spcPts val="1600"/>
              </a:spcAft>
            </a:pPr>
            <a:r>
              <a:rPr lang="en-US" sz="2600" dirty="0">
                <a:solidFill>
                  <a:schemeClr val="tx1"/>
                </a:solidFill>
              </a:rPr>
              <a:t>When findings indicate objectives were met, celebrate!     </a:t>
            </a:r>
          </a:p>
        </p:txBody>
      </p:sp>
    </p:spTree>
    <p:custDataLst>
      <p:tags r:id="rId1"/>
    </p:custDataLst>
    <p:extLst>
      <p:ext uri="{BB962C8B-B14F-4D97-AF65-F5344CB8AC3E}">
        <p14:creationId xmlns:p14="http://schemas.microsoft.com/office/powerpoint/2010/main" val="19313753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Challenges - Surveys</a:t>
            </a:r>
          </a:p>
        </p:txBody>
      </p:sp>
      <p:sp>
        <p:nvSpPr>
          <p:cNvPr id="3" name="Content Placeholder 2"/>
          <p:cNvSpPr>
            <a:spLocks noGrp="1"/>
          </p:cNvSpPr>
          <p:nvPr>
            <p:ph idx="1"/>
          </p:nvPr>
        </p:nvSpPr>
        <p:spPr>
          <a:noFill/>
        </p:spPr>
        <p:txBody>
          <a:bodyPr>
            <a:normAutofit/>
          </a:bodyPr>
          <a:lstStyle/>
          <a:p>
            <a:pPr marL="0" indent="0">
              <a:spcBef>
                <a:spcPts val="600"/>
              </a:spcBef>
              <a:buNone/>
              <a:defRPr/>
            </a:pPr>
            <a:r>
              <a:rPr lang="en-US" dirty="0"/>
              <a:t>Sampling </a:t>
            </a:r>
            <a:r>
              <a:rPr lang="en-US" dirty="0" smtClean="0"/>
              <a:t>errors can occur because participants </a:t>
            </a:r>
            <a:r>
              <a:rPr lang="en-US" dirty="0"/>
              <a:t>may not be</a:t>
            </a:r>
          </a:p>
          <a:p>
            <a:pPr lvl="1">
              <a:spcBef>
                <a:spcPts val="600"/>
              </a:spcBef>
              <a:defRPr/>
            </a:pPr>
            <a:r>
              <a:rPr lang="en-US" sz="2133" dirty="0"/>
              <a:t>Representative of priority population, stakeholders or implementers </a:t>
            </a:r>
          </a:p>
          <a:p>
            <a:pPr lvl="1">
              <a:spcBef>
                <a:spcPts val="600"/>
              </a:spcBef>
              <a:defRPr/>
            </a:pPr>
            <a:r>
              <a:rPr lang="en-US" sz="2133" dirty="0"/>
              <a:t>Similar in the pre- and post-test samples</a:t>
            </a:r>
          </a:p>
          <a:p>
            <a:pPr marL="0" indent="0">
              <a:spcBef>
                <a:spcPts val="1200"/>
              </a:spcBef>
              <a:buNone/>
              <a:defRPr/>
            </a:pPr>
            <a:r>
              <a:rPr lang="en-US" dirty="0" smtClean="0"/>
              <a:t>Methods can be Strengthened by: </a:t>
            </a:r>
            <a:endParaRPr lang="en-US" dirty="0"/>
          </a:p>
          <a:p>
            <a:pPr lvl="1">
              <a:spcBef>
                <a:spcPts val="600"/>
              </a:spcBef>
              <a:defRPr/>
            </a:pPr>
            <a:r>
              <a:rPr lang="en-US" sz="2133" dirty="0" smtClean="0"/>
              <a:t>Assessing </a:t>
            </a:r>
            <a:r>
              <a:rPr lang="en-US" sz="2133" dirty="0"/>
              <a:t>and </a:t>
            </a:r>
            <a:r>
              <a:rPr lang="en-US" sz="2133" dirty="0" smtClean="0"/>
              <a:t>reporting the </a:t>
            </a:r>
            <a:r>
              <a:rPr lang="en-US" sz="2133" dirty="0"/>
              <a:t>% who responded </a:t>
            </a:r>
          </a:p>
          <a:p>
            <a:pPr lvl="1">
              <a:spcBef>
                <a:spcPts val="600"/>
              </a:spcBef>
              <a:defRPr/>
            </a:pPr>
            <a:r>
              <a:rPr lang="en-US" sz="2133" dirty="0" smtClean="0"/>
              <a:t>Assessing </a:t>
            </a:r>
            <a:r>
              <a:rPr lang="en-US" sz="2133" dirty="0"/>
              <a:t>and </a:t>
            </a:r>
            <a:r>
              <a:rPr lang="en-US" sz="2133" dirty="0" smtClean="0"/>
              <a:t>reporting </a:t>
            </a:r>
            <a:r>
              <a:rPr lang="en-US" sz="2133" dirty="0"/>
              <a:t>differences between those who did and did </a:t>
            </a:r>
            <a:r>
              <a:rPr lang="en-US" sz="2133" u="sng" dirty="0"/>
              <a:t>not</a:t>
            </a:r>
            <a:r>
              <a:rPr lang="en-US" sz="2133" dirty="0"/>
              <a:t> respond</a:t>
            </a:r>
          </a:p>
          <a:p>
            <a:pPr lvl="1">
              <a:spcBef>
                <a:spcPts val="600"/>
              </a:spcBef>
              <a:defRPr/>
            </a:pPr>
            <a:r>
              <a:rPr lang="en-US" sz="2133" dirty="0" smtClean="0"/>
              <a:t>Collecting </a:t>
            </a:r>
            <a:r>
              <a:rPr lang="en-US" sz="2133" dirty="0"/>
              <a:t>data from a randomly selected subsample</a:t>
            </a:r>
          </a:p>
          <a:p>
            <a:endParaRPr lang="en-US" dirty="0"/>
          </a:p>
        </p:txBody>
      </p:sp>
    </p:spTree>
    <p:custDataLst>
      <p:tags r:id="rId1"/>
    </p:custDataLst>
    <p:extLst>
      <p:ext uri="{BB962C8B-B14F-4D97-AF65-F5344CB8AC3E}">
        <p14:creationId xmlns:p14="http://schemas.microsoft.com/office/powerpoint/2010/main" val="3441814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489397" y="262721"/>
            <a:ext cx="8763000" cy="1143000"/>
          </a:xfrm>
        </p:spPr>
        <p:txBody>
          <a:bodyPr>
            <a:noAutofit/>
          </a:bodyPr>
          <a:lstStyle/>
          <a:p>
            <a:pPr algn="l"/>
            <a:r>
              <a:rPr lang="en-US" sz="3600" dirty="0">
                <a:latin typeface="Arial" panose="020B0604020202020204" pitchFamily="34" charset="0"/>
                <a:cs typeface="Arial" panose="020B0604020202020204" pitchFamily="34" charset="0"/>
              </a:rPr>
              <a:t>Gather Credible Evidence: </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Use Qualitative Methods</a:t>
            </a:r>
          </a:p>
        </p:txBody>
      </p:sp>
      <p:sp>
        <p:nvSpPr>
          <p:cNvPr id="44035" name="Content Placeholder 2"/>
          <p:cNvSpPr>
            <a:spLocks noGrp="1"/>
          </p:cNvSpPr>
          <p:nvPr>
            <p:ph idx="1"/>
          </p:nvPr>
        </p:nvSpPr>
        <p:spPr>
          <a:noFill/>
        </p:spPr>
        <p:txBody>
          <a:bodyPr>
            <a:normAutofit/>
          </a:bodyPr>
          <a:lstStyle/>
          <a:p>
            <a:pPr>
              <a:spcAft>
                <a:spcPts val="889"/>
              </a:spcAft>
            </a:pPr>
            <a:r>
              <a:rPr lang="en-US" dirty="0" smtClean="0"/>
              <a:t>Conduct interviews </a:t>
            </a:r>
            <a:r>
              <a:rPr lang="en-US" dirty="0"/>
              <a:t>or </a:t>
            </a:r>
            <a:r>
              <a:rPr lang="en-US" dirty="0" smtClean="0"/>
              <a:t>hold conversations </a:t>
            </a:r>
            <a:r>
              <a:rPr lang="en-US" dirty="0"/>
              <a:t>with key informants</a:t>
            </a:r>
          </a:p>
          <a:p>
            <a:pPr lvl="1">
              <a:lnSpc>
                <a:spcPct val="110000"/>
              </a:lnSpc>
              <a:spcBef>
                <a:spcPts val="0"/>
              </a:spcBef>
              <a:spcAft>
                <a:spcPts val="533"/>
              </a:spcAft>
            </a:pPr>
            <a:r>
              <a:rPr lang="en-US" sz="2000" dirty="0"/>
              <a:t>Questions are open ended </a:t>
            </a:r>
          </a:p>
          <a:p>
            <a:pPr lvl="1">
              <a:lnSpc>
                <a:spcPct val="110000"/>
              </a:lnSpc>
              <a:spcBef>
                <a:spcPts val="0"/>
              </a:spcBef>
              <a:spcAft>
                <a:spcPts val="533"/>
              </a:spcAft>
            </a:pPr>
            <a:r>
              <a:rPr lang="en-US" sz="2000" dirty="0"/>
              <a:t>Conducted individually or in groups of similar people</a:t>
            </a:r>
          </a:p>
          <a:p>
            <a:pPr lvl="1" eaLnBrk="1" hangingPunct="1">
              <a:buFont typeface="Wingdings" pitchFamily="2" charset="2"/>
              <a:buNone/>
            </a:pPr>
            <a:endParaRPr lang="en-US" dirty="0"/>
          </a:p>
          <a:p>
            <a:pPr eaLnBrk="1" hangingPunct="1"/>
            <a:endParaRPr lang="en-US" dirty="0"/>
          </a:p>
        </p:txBody>
      </p:sp>
      <p:sp>
        <p:nvSpPr>
          <p:cNvPr id="4" name="Content Placeholder 2"/>
          <p:cNvSpPr txBox="1">
            <a:spLocks/>
          </p:cNvSpPr>
          <p:nvPr/>
        </p:nvSpPr>
        <p:spPr>
          <a:xfrm>
            <a:off x="457200" y="3276600"/>
            <a:ext cx="5105400"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Ask</a:t>
            </a:r>
            <a:r>
              <a:rPr lang="en-US" dirty="0"/>
              <a:t>:</a:t>
            </a:r>
          </a:p>
          <a:p>
            <a:pPr lvl="1"/>
            <a:r>
              <a:rPr lang="en-US" sz="2000" dirty="0"/>
              <a:t>Participants for feedback on barriers and facilitators to participation</a:t>
            </a:r>
          </a:p>
          <a:p>
            <a:pPr lvl="1"/>
            <a:r>
              <a:rPr lang="en-US" sz="2000" dirty="0"/>
              <a:t>Community members for input on a strategy you are planning to implement</a:t>
            </a:r>
          </a:p>
          <a:p>
            <a:pPr lvl="1"/>
            <a:r>
              <a:rPr lang="en-US" sz="2000" dirty="0"/>
              <a:t>Staff about their experience delivering a strategy</a:t>
            </a:r>
          </a:p>
          <a:p>
            <a:pPr lvl="1">
              <a:buFont typeface="Wingdings" pitchFamily="2" charset="2"/>
              <a:buNone/>
            </a:pPr>
            <a:endParaRPr lang="en-US" dirty="0"/>
          </a:p>
          <a:p>
            <a:endParaRPr lang="en-US" dirty="0"/>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23601" t="27600" r="9199" b="14799"/>
          <a:stretch/>
        </p:blipFill>
        <p:spPr>
          <a:xfrm>
            <a:off x="5603431" y="3863181"/>
            <a:ext cx="3081867" cy="1981200"/>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4806349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78665" y="241905"/>
            <a:ext cx="8763000" cy="1143000"/>
          </a:xfrm>
        </p:spPr>
        <p:txBody>
          <a:bodyPr>
            <a:noAutofit/>
          </a:bodyPr>
          <a:lstStyle/>
          <a:p>
            <a:pPr algn="l" eaLnBrk="1" hangingPunct="1"/>
            <a:r>
              <a:rPr lang="en-US" sz="3600" dirty="0">
                <a:latin typeface="Arial" panose="020B0604020202020204" pitchFamily="34" charset="0"/>
                <a:cs typeface="Arial" panose="020B0604020202020204" pitchFamily="34" charset="0"/>
              </a:rPr>
              <a:t>Gather Credible Evidence: </a:t>
            </a:r>
            <a:br>
              <a:rPr lang="en-US" sz="3600" dirty="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Observational </a:t>
            </a:r>
            <a:r>
              <a:rPr lang="en-US" sz="3600" dirty="0">
                <a:latin typeface="Arial" panose="020B0604020202020204" pitchFamily="34" charset="0"/>
                <a:cs typeface="Arial" panose="020B0604020202020204" pitchFamily="34" charset="0"/>
              </a:rPr>
              <a:t>Data and Audits</a:t>
            </a:r>
          </a:p>
        </p:txBody>
      </p:sp>
      <p:sp>
        <p:nvSpPr>
          <p:cNvPr id="44035" name="Content Placeholder 2"/>
          <p:cNvSpPr>
            <a:spLocks noGrp="1"/>
          </p:cNvSpPr>
          <p:nvPr>
            <p:ph idx="1"/>
          </p:nvPr>
        </p:nvSpPr>
        <p:spPr>
          <a:xfrm>
            <a:off x="457200" y="1600200"/>
            <a:ext cx="8305800" cy="4525963"/>
          </a:xfrm>
          <a:noFill/>
        </p:spPr>
        <p:txBody>
          <a:bodyPr>
            <a:normAutofit/>
          </a:bodyPr>
          <a:lstStyle/>
          <a:p>
            <a:pPr>
              <a:lnSpc>
                <a:spcPct val="90000"/>
              </a:lnSpc>
              <a:spcAft>
                <a:spcPts val="1067"/>
              </a:spcAft>
              <a:defRPr/>
            </a:pPr>
            <a:r>
              <a:rPr lang="en-US" dirty="0"/>
              <a:t>Onsite visits to document activities and </a:t>
            </a:r>
            <a:r>
              <a:rPr lang="en-US" dirty="0" smtClean="0"/>
              <a:t>environment</a:t>
            </a:r>
            <a:endParaRPr lang="en-US" dirty="0"/>
          </a:p>
        </p:txBody>
      </p:sp>
      <p:pic>
        <p:nvPicPr>
          <p:cNvPr id="4" name="Picture 3"/>
          <p:cNvPicPr>
            <a:picLocks noChangeAspect="1"/>
          </p:cNvPicPr>
          <p:nvPr/>
        </p:nvPicPr>
        <p:blipFill>
          <a:blip r:embed="rId4"/>
          <a:stretch>
            <a:fillRect/>
          </a:stretch>
        </p:blipFill>
        <p:spPr>
          <a:xfrm>
            <a:off x="4791733" y="2514599"/>
            <a:ext cx="3941770" cy="3244645"/>
          </a:xfrm>
          <a:prstGeom prst="rect">
            <a:avLst/>
          </a:prstGeom>
          <a:ln w="127000" cap="sq">
            <a:noFill/>
            <a:miter lim="800000"/>
          </a:ln>
          <a:effectLst>
            <a:outerShdw blurRad="57150" dist="50800" dir="2700000" algn="tl" rotWithShape="0">
              <a:srgbClr val="000000">
                <a:alpha val="40000"/>
              </a:srgbClr>
            </a:outerShdw>
          </a:effectLst>
        </p:spPr>
      </p:pic>
      <p:sp>
        <p:nvSpPr>
          <p:cNvPr id="8" name="Content Placeholder 2"/>
          <p:cNvSpPr txBox="1">
            <a:spLocks/>
          </p:cNvSpPr>
          <p:nvPr/>
        </p:nvSpPr>
        <p:spPr>
          <a:xfrm>
            <a:off x="457200" y="2438400"/>
            <a:ext cx="4038600" cy="4525963"/>
          </a:xfrm>
          <a:prstGeom prst="rect">
            <a:avLst/>
          </a:prstGeom>
          <a:no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spcBef>
                <a:spcPts val="600"/>
              </a:spcBef>
              <a:defRPr/>
            </a:pPr>
            <a:r>
              <a:rPr lang="en-US" sz="2400" dirty="0"/>
              <a:t>Often </a:t>
            </a:r>
            <a:r>
              <a:rPr lang="en-US" sz="2400" dirty="0" smtClean="0"/>
              <a:t>includes a </a:t>
            </a:r>
            <a:r>
              <a:rPr lang="en-US" sz="2400" dirty="0"/>
              <a:t>checklist or audit form</a:t>
            </a:r>
          </a:p>
          <a:p>
            <a:pPr lvl="1">
              <a:spcBef>
                <a:spcPts val="600"/>
              </a:spcBef>
              <a:defRPr/>
            </a:pPr>
            <a:r>
              <a:rPr lang="en-US" sz="2400" dirty="0"/>
              <a:t>Data can be collected at a random sample of sites to increase feasibility</a:t>
            </a:r>
          </a:p>
          <a:p>
            <a:pPr lvl="1">
              <a:spcBef>
                <a:spcPts val="600"/>
              </a:spcBef>
              <a:defRPr/>
            </a:pPr>
            <a:r>
              <a:rPr lang="en-US" sz="2400" dirty="0"/>
              <a:t>May use GIS mapping technology</a:t>
            </a:r>
          </a:p>
        </p:txBody>
      </p:sp>
    </p:spTree>
    <p:custDataLst>
      <p:tags r:id="rId1"/>
    </p:custDataLst>
    <p:extLst>
      <p:ext uri="{BB962C8B-B14F-4D97-AF65-F5344CB8AC3E}">
        <p14:creationId xmlns:p14="http://schemas.microsoft.com/office/powerpoint/2010/main" val="42150685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a:xfrm>
            <a:off x="421783" y="274638"/>
            <a:ext cx="8763000" cy="1143000"/>
          </a:xfrm>
        </p:spPr>
        <p:txBody>
          <a:bodyPr>
            <a:noAutofit/>
          </a:bodyPr>
          <a:lstStyle/>
          <a:p>
            <a:pPr algn="l" eaLnBrk="1" hangingPunct="1"/>
            <a:r>
              <a:rPr lang="en-US" sz="3600" dirty="0">
                <a:latin typeface="Arial" panose="020B0604020202020204" pitchFamily="34" charset="0"/>
                <a:cs typeface="Arial" panose="020B0604020202020204" pitchFamily="34" charset="0"/>
              </a:rPr>
              <a:t>Gathering Credible Evidence: </a:t>
            </a:r>
            <a:br>
              <a:rPr lang="en-US" sz="3600" dirty="0">
                <a:latin typeface="Arial" panose="020B0604020202020204" pitchFamily="34" charset="0"/>
                <a:cs typeface="Arial" panose="020B0604020202020204" pitchFamily="34" charset="0"/>
              </a:rPr>
            </a:br>
            <a:r>
              <a:rPr lang="en-US" sz="3600" dirty="0">
                <a:latin typeface="Arial" panose="020B0604020202020204" pitchFamily="34" charset="0"/>
                <a:cs typeface="Arial" panose="020B0604020202020204" pitchFamily="34" charset="0"/>
              </a:rPr>
              <a:t>Tools and Measures</a:t>
            </a:r>
          </a:p>
        </p:txBody>
      </p:sp>
      <p:sp>
        <p:nvSpPr>
          <p:cNvPr id="3" name="Content Placeholder 2"/>
          <p:cNvSpPr>
            <a:spLocks noGrp="1"/>
          </p:cNvSpPr>
          <p:nvPr>
            <p:ph idx="1"/>
          </p:nvPr>
        </p:nvSpPr>
        <p:spPr>
          <a:xfrm>
            <a:off x="457200" y="1600200"/>
            <a:ext cx="8229600" cy="4724400"/>
          </a:xfrm>
          <a:noFill/>
        </p:spPr>
        <p:txBody>
          <a:bodyPr>
            <a:normAutofit/>
          </a:bodyPr>
          <a:lstStyle/>
          <a:p>
            <a:pPr marL="0" indent="0">
              <a:spcBef>
                <a:spcPts val="600"/>
              </a:spcBef>
              <a:buNone/>
            </a:pPr>
            <a:r>
              <a:rPr lang="en-US" sz="2600" dirty="0" smtClean="0"/>
              <a:t>Sources can include:</a:t>
            </a:r>
          </a:p>
          <a:p>
            <a:pPr>
              <a:spcBef>
                <a:spcPts val="600"/>
              </a:spcBef>
            </a:pPr>
            <a:r>
              <a:rPr lang="en-US" sz="2600" dirty="0" smtClean="0"/>
              <a:t>Evaluation </a:t>
            </a:r>
            <a:r>
              <a:rPr lang="en-US" sz="2600" dirty="0"/>
              <a:t>tools used by others for similar strategies</a:t>
            </a:r>
          </a:p>
          <a:p>
            <a:pPr>
              <a:spcBef>
                <a:spcPts val="600"/>
              </a:spcBef>
            </a:pPr>
            <a:r>
              <a:rPr lang="en-US" sz="2600" dirty="0"/>
              <a:t>Questions from surveillance data collection tools </a:t>
            </a:r>
          </a:p>
          <a:p>
            <a:pPr>
              <a:spcBef>
                <a:spcPts val="600"/>
              </a:spcBef>
            </a:pPr>
            <a:r>
              <a:rPr lang="en-US" sz="2600" dirty="0"/>
              <a:t>Databases of tools and measures</a:t>
            </a:r>
          </a:p>
          <a:p>
            <a:pPr>
              <a:spcBef>
                <a:spcPts val="600"/>
              </a:spcBef>
            </a:pPr>
            <a:r>
              <a:rPr lang="en-US" sz="2600" dirty="0"/>
              <a:t>CDC resources</a:t>
            </a:r>
          </a:p>
          <a:p>
            <a:pPr>
              <a:spcBef>
                <a:spcPts val="600"/>
              </a:spcBef>
            </a:pPr>
            <a:r>
              <a:rPr lang="en-US" sz="2600" dirty="0"/>
              <a:t>State Center for Health Statistics</a:t>
            </a:r>
          </a:p>
          <a:p>
            <a:pPr>
              <a:spcBef>
                <a:spcPts val="600"/>
              </a:spcBef>
            </a:pPr>
            <a:r>
              <a:rPr lang="en-US" sz="2600" dirty="0"/>
              <a:t>State program staff</a:t>
            </a:r>
          </a:p>
          <a:p>
            <a:pPr>
              <a:spcBef>
                <a:spcPts val="600"/>
              </a:spcBef>
            </a:pPr>
            <a:r>
              <a:rPr lang="en-US" sz="2600" dirty="0"/>
              <a:t>Colleagues</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3962400"/>
            <a:ext cx="2467598" cy="1760220"/>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13933768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le 3"/>
          <p:cNvSpPr>
            <a:spLocks noGrp="1"/>
          </p:cNvSpPr>
          <p:nvPr>
            <p:ph type="title"/>
          </p:nvPr>
        </p:nvSpPr>
        <p:spPr>
          <a:xfrm>
            <a:off x="522086" y="304800"/>
            <a:ext cx="8610600" cy="990600"/>
          </a:xfrm>
        </p:spPr>
        <p:txBody>
          <a:bodyPr/>
          <a:lstStyle/>
          <a:p>
            <a:pPr algn="l"/>
            <a:r>
              <a:rPr lang="en-US" sz="3600" dirty="0">
                <a:latin typeface="Arial" panose="020B0604020202020204" pitchFamily="34" charset="0"/>
                <a:cs typeface="Arial" panose="020B0604020202020204" pitchFamily="34" charset="0"/>
              </a:rPr>
              <a:t>Evaluation Work Plans</a:t>
            </a:r>
          </a:p>
        </p:txBody>
      </p:sp>
      <p:sp>
        <p:nvSpPr>
          <p:cNvPr id="91139" name="Content Placeholder 4"/>
          <p:cNvSpPr>
            <a:spLocks noGrp="1"/>
          </p:cNvSpPr>
          <p:nvPr>
            <p:ph idx="1"/>
          </p:nvPr>
        </p:nvSpPr>
        <p:spPr bwMode="auto">
          <a:xfrm>
            <a:off x="533400" y="1447800"/>
            <a:ext cx="8229600" cy="4530725"/>
          </a:xfrm>
          <a:noFill/>
          <a:ln>
            <a:miter lim="800000"/>
            <a:headEnd/>
            <a:tailEnd/>
          </a:ln>
          <a:effectLst>
            <a:softEdge rad="317500"/>
          </a:effectLst>
        </p:spPr>
        <p:txBody>
          <a:bodyPr vert="horz" wrap="square" lIns="91440" tIns="45720" rIns="91440" bIns="45720" numCol="1" anchor="t" anchorCtr="0" compatLnSpc="1">
            <a:prstTxWarp prst="textNoShape">
              <a:avLst/>
            </a:prstTxWarp>
            <a:normAutofit fontScale="85000" lnSpcReduction="20000"/>
          </a:bodyPr>
          <a:lstStyle/>
          <a:p>
            <a:pPr marL="0" indent="0">
              <a:lnSpc>
                <a:spcPct val="100000"/>
              </a:lnSpc>
              <a:spcAft>
                <a:spcPts val="1200"/>
              </a:spcAft>
              <a:buNone/>
            </a:pPr>
            <a:r>
              <a:rPr lang="en-US" dirty="0" smtClean="0">
                <a:ea typeface="ヒラギノ角ゴ Pro W3"/>
              </a:rPr>
              <a:t>Evaluations should include the following:</a:t>
            </a:r>
          </a:p>
          <a:p>
            <a:pPr>
              <a:lnSpc>
                <a:spcPct val="100000"/>
              </a:lnSpc>
              <a:spcAft>
                <a:spcPts val="1200"/>
              </a:spcAft>
            </a:pPr>
            <a:r>
              <a:rPr lang="en-US" dirty="0" smtClean="0">
                <a:ea typeface="ヒラギノ角ゴ Pro W3"/>
              </a:rPr>
              <a:t>SMART </a:t>
            </a:r>
            <a:r>
              <a:rPr lang="en-US" dirty="0">
                <a:ea typeface="ヒラギノ角ゴ Pro W3"/>
              </a:rPr>
              <a:t>Objectives</a:t>
            </a:r>
          </a:p>
          <a:p>
            <a:pPr>
              <a:lnSpc>
                <a:spcPct val="100000"/>
              </a:lnSpc>
              <a:spcAft>
                <a:spcPts val="1200"/>
              </a:spcAft>
            </a:pPr>
            <a:r>
              <a:rPr lang="en-US" dirty="0">
                <a:ea typeface="ヒラギノ角ゴ Pro W3"/>
              </a:rPr>
              <a:t>Activities for each Objective</a:t>
            </a:r>
          </a:p>
          <a:p>
            <a:pPr>
              <a:lnSpc>
                <a:spcPct val="100000"/>
              </a:lnSpc>
              <a:spcAft>
                <a:spcPts val="1200"/>
              </a:spcAft>
            </a:pPr>
            <a:r>
              <a:rPr lang="en-US" dirty="0">
                <a:ea typeface="ヒラギノ角ゴ Pro W3"/>
              </a:rPr>
              <a:t>Indicators/Measures (of completion or progress)</a:t>
            </a:r>
          </a:p>
          <a:p>
            <a:pPr>
              <a:lnSpc>
                <a:spcPct val="100000"/>
              </a:lnSpc>
              <a:spcAft>
                <a:spcPts val="1200"/>
              </a:spcAft>
            </a:pPr>
            <a:r>
              <a:rPr lang="en-US" dirty="0">
                <a:ea typeface="ヒラギノ角ゴ Pro W3"/>
              </a:rPr>
              <a:t>Person responsible for evaluation activities</a:t>
            </a:r>
          </a:p>
          <a:p>
            <a:pPr>
              <a:lnSpc>
                <a:spcPct val="100000"/>
              </a:lnSpc>
              <a:spcAft>
                <a:spcPts val="1200"/>
              </a:spcAft>
            </a:pPr>
            <a:r>
              <a:rPr lang="en-US" dirty="0">
                <a:ea typeface="ヒラギノ角ゴ Pro W3"/>
              </a:rPr>
              <a:t>Resources needed  		</a:t>
            </a:r>
          </a:p>
          <a:p>
            <a:pPr>
              <a:lnSpc>
                <a:spcPct val="100000"/>
              </a:lnSpc>
              <a:spcAft>
                <a:spcPts val="1200"/>
              </a:spcAft>
            </a:pPr>
            <a:r>
              <a:rPr lang="en-US" dirty="0">
                <a:ea typeface="ヒラギノ角ゴ Pro W3"/>
              </a:rPr>
              <a:t>Target completion dates</a:t>
            </a:r>
          </a:p>
          <a:p>
            <a:pPr>
              <a:lnSpc>
                <a:spcPct val="100000"/>
              </a:lnSpc>
              <a:spcAft>
                <a:spcPts val="1200"/>
              </a:spcAft>
            </a:pPr>
            <a:r>
              <a:rPr lang="en-US" dirty="0">
                <a:ea typeface="ヒラギノ角ゴ Pro W3"/>
              </a:rPr>
              <a:t>Processes for monitoring, reporting, modifying implementation and evaluation plans</a:t>
            </a:r>
          </a:p>
        </p:txBody>
      </p:sp>
      <p:sp>
        <p:nvSpPr>
          <p:cNvPr id="4" name="TextBox 3"/>
          <p:cNvSpPr txBox="1"/>
          <p:nvPr/>
        </p:nvSpPr>
        <p:spPr>
          <a:xfrm>
            <a:off x="4581612" y="3870310"/>
            <a:ext cx="2435470" cy="461665"/>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sz="2400" dirty="0">
                <a:latin typeface="Arial" panose="020B0604020202020204" pitchFamily="34" charset="0"/>
                <a:ea typeface="ヒラギノ角ゴ Pro W3"/>
                <a:cs typeface="Arial" panose="020B0604020202020204" pitchFamily="34" charset="0"/>
              </a:rPr>
              <a:t>Data sources</a:t>
            </a:r>
          </a:p>
        </p:txBody>
      </p:sp>
      <p:sp>
        <p:nvSpPr>
          <p:cNvPr id="8" name="Right Arrow 7"/>
          <p:cNvSpPr/>
          <p:nvPr/>
        </p:nvSpPr>
        <p:spPr bwMode="auto">
          <a:xfrm>
            <a:off x="3710234" y="3824236"/>
            <a:ext cx="744768" cy="627221"/>
          </a:xfrm>
          <a:prstGeom prst="rightArrow">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18" charset="0"/>
            </a:endParaRPr>
          </a:p>
        </p:txBody>
      </p:sp>
      <p:sp>
        <p:nvSpPr>
          <p:cNvPr id="9" name="TextBox 8"/>
          <p:cNvSpPr txBox="1"/>
          <p:nvPr/>
        </p:nvSpPr>
        <p:spPr>
          <a:xfrm>
            <a:off x="5306861" y="4491423"/>
            <a:ext cx="3491836" cy="461665"/>
          </a:xfrm>
          <a:prstGeom prst="rect">
            <a:avLst/>
          </a:prstGeom>
          <a:ln>
            <a:noFill/>
          </a:ln>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sz="2400" dirty="0">
                <a:latin typeface="Arial" panose="020B0604020202020204" pitchFamily="34" charset="0"/>
                <a:cs typeface="Arial" panose="020B0604020202020204" pitchFamily="34" charset="0"/>
              </a:rPr>
              <a:t>Actual completion dates</a:t>
            </a:r>
          </a:p>
        </p:txBody>
      </p:sp>
      <p:sp>
        <p:nvSpPr>
          <p:cNvPr id="10" name="Right Arrow 9"/>
          <p:cNvSpPr/>
          <p:nvPr/>
        </p:nvSpPr>
        <p:spPr bwMode="auto">
          <a:xfrm>
            <a:off x="4455002" y="4408175"/>
            <a:ext cx="744768" cy="627221"/>
          </a:xfrm>
          <a:prstGeom prst="rightArrow">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pitchFamily="18" charset="0"/>
            </a:endParaRPr>
          </a:p>
        </p:txBody>
      </p:sp>
    </p:spTree>
    <p:custDataLst>
      <p:tags r:id="rId1"/>
    </p:custDataLst>
    <p:extLst>
      <p:ext uri="{BB962C8B-B14F-4D97-AF65-F5344CB8AC3E}">
        <p14:creationId xmlns:p14="http://schemas.microsoft.com/office/powerpoint/2010/main" val="427430664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9586" y="274638"/>
            <a:ext cx="8763000" cy="1143000"/>
          </a:xfrm>
        </p:spPr>
        <p:txBody>
          <a:bodyPr>
            <a:normAutofit/>
          </a:bodyPr>
          <a:lstStyle/>
          <a:p>
            <a:pPr algn="l"/>
            <a:r>
              <a:rPr lang="en-US" sz="3600" dirty="0" smtClean="0">
                <a:latin typeface="Arial" panose="020B0604020202020204" pitchFamily="34" charset="0"/>
                <a:cs typeface="Arial" panose="020B0604020202020204" pitchFamily="34" charset="0"/>
              </a:rPr>
              <a:t>Activity: </a:t>
            </a:r>
            <a:r>
              <a:rPr lang="en-US" sz="3600" dirty="0">
                <a:latin typeface="Arial" panose="020B0604020202020204" pitchFamily="34" charset="0"/>
                <a:cs typeface="Arial" panose="020B0604020202020204" pitchFamily="34" charset="0"/>
              </a:rPr>
              <a:t>Develop Evaluation Plan</a:t>
            </a:r>
          </a:p>
        </p:txBody>
      </p:sp>
      <p:sp>
        <p:nvSpPr>
          <p:cNvPr id="9" name="Rectangle 2"/>
          <p:cNvSpPr>
            <a:spLocks noChangeArrowheads="1"/>
          </p:cNvSpPr>
          <p:nvPr/>
        </p:nvSpPr>
        <p:spPr bwMode="auto">
          <a:xfrm>
            <a:off x="1755775" y="17811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p:cNvPicPr>
            <a:picLocks noChangeAspect="1"/>
          </p:cNvPicPr>
          <p:nvPr/>
        </p:nvPicPr>
        <p:blipFill rotWithShape="1">
          <a:blip r:embed="rId4"/>
          <a:srcRect t="7623" b="10051"/>
          <a:stretch/>
        </p:blipFill>
        <p:spPr>
          <a:xfrm>
            <a:off x="609600" y="1417638"/>
            <a:ext cx="7781352" cy="4561492"/>
          </a:xfrm>
          <a:prstGeom prst="rect">
            <a:avLst/>
          </a:prstGeom>
        </p:spPr>
      </p:pic>
    </p:spTree>
    <p:custDataLst>
      <p:tags r:id="rId1"/>
    </p:custDataLst>
    <p:extLst>
      <p:ext uri="{BB962C8B-B14F-4D97-AF65-F5344CB8AC3E}">
        <p14:creationId xmlns:p14="http://schemas.microsoft.com/office/powerpoint/2010/main" val="10372412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405809" y="267513"/>
            <a:ext cx="8763000" cy="1143000"/>
          </a:xfrm>
        </p:spPr>
        <p:txBody>
          <a:bodyPr>
            <a:normAutofit/>
          </a:bodyPr>
          <a:lstStyle/>
          <a:p>
            <a:pPr algn="l"/>
            <a:r>
              <a:rPr lang="en-US" sz="4000" dirty="0">
                <a:latin typeface="Arial" panose="020B0604020202020204" pitchFamily="34" charset="0"/>
                <a:cs typeface="Arial" panose="020B0604020202020204" pitchFamily="34" charset="0"/>
              </a:rPr>
              <a:t>Share Evaluation Results</a:t>
            </a:r>
          </a:p>
        </p:txBody>
      </p:sp>
      <p:sp>
        <p:nvSpPr>
          <p:cNvPr id="26628" name="Rectangle 6"/>
          <p:cNvSpPr>
            <a:spLocks noGrp="1" noChangeArrowheads="1"/>
          </p:cNvSpPr>
          <p:nvPr>
            <p:ph idx="1"/>
          </p:nvPr>
        </p:nvSpPr>
        <p:spPr>
          <a:xfrm>
            <a:off x="685800" y="3124200"/>
            <a:ext cx="4419600" cy="4525963"/>
          </a:xfrm>
          <a:noFill/>
          <a:effectLst>
            <a:softEdge rad="317500"/>
          </a:effectLst>
        </p:spPr>
        <p:txBody>
          <a:bodyPr>
            <a:normAutofit/>
          </a:bodyPr>
          <a:lstStyle/>
          <a:p>
            <a:pPr eaLnBrk="1" hangingPunct="1">
              <a:lnSpc>
                <a:spcPct val="100000"/>
              </a:lnSpc>
              <a:spcBef>
                <a:spcPts val="1200"/>
              </a:spcBef>
            </a:pPr>
            <a:r>
              <a:rPr lang="en-US" sz="2600" dirty="0">
                <a:solidFill>
                  <a:schemeClr val="tx1"/>
                </a:solidFill>
              </a:rPr>
              <a:t>Reach all stakeholders inside and outside your </a:t>
            </a:r>
            <a:r>
              <a:rPr lang="en-US" sz="2600" dirty="0" smtClean="0">
                <a:solidFill>
                  <a:schemeClr val="tx1"/>
                </a:solidFill>
              </a:rPr>
              <a:t>organization:</a:t>
            </a:r>
            <a:endParaRPr lang="en-US" sz="2600" dirty="0">
              <a:solidFill>
                <a:schemeClr val="tx1"/>
              </a:solidFill>
            </a:endParaRPr>
          </a:p>
          <a:p>
            <a:pPr lvl="1" eaLnBrk="1" hangingPunct="1">
              <a:lnSpc>
                <a:spcPct val="100000"/>
              </a:lnSpc>
              <a:spcBef>
                <a:spcPts val="600"/>
              </a:spcBef>
            </a:pPr>
            <a:r>
              <a:rPr lang="en-US" sz="2400" dirty="0">
                <a:solidFill>
                  <a:schemeClr val="tx1"/>
                </a:solidFill>
              </a:rPr>
              <a:t>In language and formats </a:t>
            </a:r>
            <a:r>
              <a:rPr lang="en-US" sz="2400" dirty="0" smtClean="0">
                <a:solidFill>
                  <a:schemeClr val="tx1"/>
                </a:solidFill>
              </a:rPr>
              <a:t>that are easy </a:t>
            </a:r>
            <a:r>
              <a:rPr lang="en-US" sz="2400" dirty="0">
                <a:solidFill>
                  <a:schemeClr val="tx1"/>
                </a:solidFill>
              </a:rPr>
              <a:t>to understand</a:t>
            </a:r>
          </a:p>
          <a:p>
            <a:pPr lvl="1" eaLnBrk="1" hangingPunct="1">
              <a:lnSpc>
                <a:spcPct val="100000"/>
              </a:lnSpc>
              <a:spcBef>
                <a:spcPts val="600"/>
              </a:spcBef>
            </a:pPr>
            <a:r>
              <a:rPr lang="en-US" sz="2400" dirty="0">
                <a:solidFill>
                  <a:schemeClr val="tx1"/>
                </a:solidFill>
              </a:rPr>
              <a:t>In time to make decisions</a:t>
            </a: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25000" t="18705" r="10833" b="18705"/>
          <a:stretch/>
        </p:blipFill>
        <p:spPr>
          <a:xfrm>
            <a:off x="5181600" y="3246437"/>
            <a:ext cx="3684239" cy="2392363"/>
          </a:xfrm>
          <a:prstGeom prst="rect">
            <a:avLst/>
          </a:prstGeom>
          <a:ln w="127000" cap="sq">
            <a:noFill/>
            <a:miter lim="800000"/>
          </a:ln>
          <a:effectLst>
            <a:outerShdw blurRad="57150" dist="50800" dir="2700000" algn="tl" rotWithShape="0">
              <a:srgbClr val="000000">
                <a:alpha val="40000"/>
              </a:srgbClr>
            </a:outerShdw>
          </a:effectLst>
        </p:spPr>
      </p:pic>
      <p:sp>
        <p:nvSpPr>
          <p:cNvPr id="5" name="Rectangle 6"/>
          <p:cNvSpPr txBox="1">
            <a:spLocks noChangeArrowheads="1"/>
          </p:cNvSpPr>
          <p:nvPr/>
        </p:nvSpPr>
        <p:spPr>
          <a:xfrm>
            <a:off x="685800" y="1627239"/>
            <a:ext cx="7541342" cy="1573161"/>
          </a:xfrm>
          <a:prstGeom prst="rect">
            <a:avLst/>
          </a:prstGeom>
          <a:noFill/>
          <a:effectLst>
            <a:softEdge rad="317500"/>
          </a:effectLst>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600"/>
              </a:spcBef>
            </a:pPr>
            <a:r>
              <a:rPr lang="en-US" sz="2600" dirty="0"/>
              <a:t>Use your evaluation findings:</a:t>
            </a:r>
          </a:p>
          <a:p>
            <a:pPr lvl="1">
              <a:spcBef>
                <a:spcPts val="600"/>
              </a:spcBef>
            </a:pPr>
            <a:r>
              <a:rPr lang="en-US" sz="2400" dirty="0"/>
              <a:t>To modify your program</a:t>
            </a:r>
          </a:p>
          <a:p>
            <a:pPr lvl="1">
              <a:spcBef>
                <a:spcPts val="600"/>
              </a:spcBef>
            </a:pPr>
            <a:r>
              <a:rPr lang="en-US" sz="2400" dirty="0"/>
              <a:t>To describe program benefits and challenges</a:t>
            </a:r>
          </a:p>
        </p:txBody>
      </p:sp>
    </p:spTree>
    <p:custDataLst>
      <p:tags r:id="rId1"/>
    </p:custDataLst>
    <p:extLst>
      <p:ext uri="{BB962C8B-B14F-4D97-AF65-F5344CB8AC3E}">
        <p14:creationId xmlns:p14="http://schemas.microsoft.com/office/powerpoint/2010/main" val="129152685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Take Home Points</a:t>
            </a:r>
          </a:p>
        </p:txBody>
      </p:sp>
      <p:sp>
        <p:nvSpPr>
          <p:cNvPr id="3" name="Content Placeholder 2"/>
          <p:cNvSpPr>
            <a:spLocks noGrp="1"/>
          </p:cNvSpPr>
          <p:nvPr>
            <p:ph idx="1"/>
          </p:nvPr>
        </p:nvSpPr>
        <p:spPr>
          <a:xfrm>
            <a:off x="457200" y="1524000"/>
            <a:ext cx="8305800" cy="4572000"/>
          </a:xfrm>
          <a:noFill/>
        </p:spPr>
        <p:txBody>
          <a:bodyPr>
            <a:normAutofit fontScale="92500"/>
          </a:bodyPr>
          <a:lstStyle/>
          <a:p>
            <a:pPr>
              <a:lnSpc>
                <a:spcPct val="100000"/>
              </a:lnSpc>
              <a:spcAft>
                <a:spcPts val="1200"/>
              </a:spcAft>
            </a:pPr>
            <a:r>
              <a:rPr lang="en-US" dirty="0"/>
              <a:t>Evaluation planning begins during the </a:t>
            </a:r>
            <a:r>
              <a:rPr lang="en-US" dirty="0" smtClean="0"/>
              <a:t>project planning </a:t>
            </a:r>
            <a:r>
              <a:rPr lang="en-US" dirty="0"/>
              <a:t>phase</a:t>
            </a:r>
          </a:p>
          <a:p>
            <a:pPr>
              <a:lnSpc>
                <a:spcPct val="100000"/>
              </a:lnSpc>
              <a:spcAft>
                <a:spcPts val="1200"/>
              </a:spcAft>
            </a:pPr>
            <a:r>
              <a:rPr lang="en-US" dirty="0"/>
              <a:t>Engage stakeholders to help you determine what outcomes are most important and what are the most feasible ways to measure each outcome</a:t>
            </a:r>
          </a:p>
          <a:p>
            <a:pPr>
              <a:lnSpc>
                <a:spcPct val="100000"/>
              </a:lnSpc>
              <a:spcAft>
                <a:spcPts val="1200"/>
              </a:spcAft>
            </a:pPr>
            <a:r>
              <a:rPr lang="en-US" dirty="0"/>
              <a:t>Create evaluation questions that have measurable outcomes and that are linked to each objective</a:t>
            </a:r>
          </a:p>
          <a:p>
            <a:pPr>
              <a:lnSpc>
                <a:spcPct val="100000"/>
              </a:lnSpc>
              <a:spcAft>
                <a:spcPts val="1200"/>
              </a:spcAft>
            </a:pPr>
            <a:r>
              <a:rPr lang="en-US" dirty="0"/>
              <a:t>Measure process outcomes, as well as short and long-term outcomes</a:t>
            </a:r>
          </a:p>
        </p:txBody>
      </p:sp>
    </p:spTree>
    <p:custDataLst>
      <p:tags r:id="rId1"/>
    </p:custDataLst>
    <p:extLst>
      <p:ext uri="{BB962C8B-B14F-4D97-AF65-F5344CB8AC3E}">
        <p14:creationId xmlns:p14="http://schemas.microsoft.com/office/powerpoint/2010/main" val="30676800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0318"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Questions?</a:t>
            </a:r>
          </a:p>
        </p:txBody>
      </p:sp>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7814073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2721"/>
            <a:ext cx="8763000" cy="1143000"/>
          </a:xfrm>
        </p:spPr>
        <p:txBody>
          <a:bodyPr>
            <a:normAutofit/>
          </a:bodyPr>
          <a:lstStyle/>
          <a:p>
            <a:pPr algn="l"/>
            <a:r>
              <a:rPr lang="en-US" sz="3600" dirty="0">
                <a:latin typeface="Arial" panose="020B0604020202020204" pitchFamily="34" charset="0"/>
                <a:cs typeface="Arial" panose="020B0604020202020204" pitchFamily="34" charset="0"/>
              </a:rPr>
              <a:t>References</a:t>
            </a:r>
          </a:p>
        </p:txBody>
      </p:sp>
      <p:sp>
        <p:nvSpPr>
          <p:cNvPr id="3" name="Content Placeholder 2"/>
          <p:cNvSpPr>
            <a:spLocks noGrp="1"/>
          </p:cNvSpPr>
          <p:nvPr>
            <p:ph idx="1"/>
          </p:nvPr>
        </p:nvSpPr>
        <p:spPr>
          <a:xfrm>
            <a:off x="457200" y="1524000"/>
            <a:ext cx="8305800" cy="4572000"/>
          </a:xfrm>
        </p:spPr>
        <p:txBody>
          <a:bodyPr>
            <a:normAutofit/>
          </a:bodyPr>
          <a:lstStyle/>
          <a:p>
            <a:r>
              <a:rPr lang="en-US" sz="1500" dirty="0" err="1"/>
              <a:t>Brownson</a:t>
            </a:r>
            <a:r>
              <a:rPr lang="en-US" sz="1500" dirty="0"/>
              <a:t> R. (</a:t>
            </a:r>
            <a:r>
              <a:rPr lang="en-US" sz="1500" dirty="0" smtClean="0"/>
              <a:t>2017). </a:t>
            </a:r>
            <a:r>
              <a:rPr lang="en-US" sz="1500" i="1" dirty="0"/>
              <a:t>Evidence-Based Public Health</a:t>
            </a:r>
            <a:r>
              <a:rPr lang="en-US" sz="1500" dirty="0"/>
              <a:t>. </a:t>
            </a:r>
            <a:r>
              <a:rPr lang="en-US" sz="1500" dirty="0" smtClean="0"/>
              <a:t>3rd </a:t>
            </a:r>
            <a:r>
              <a:rPr lang="en-US" sz="1500" dirty="0"/>
              <a:t>ed. New York, NY: Oxford University Press.</a:t>
            </a:r>
          </a:p>
          <a:p>
            <a:r>
              <a:rPr lang="en-US" sz="1500" dirty="0"/>
              <a:t>Centers for Disease Control and Prevention. A Framework for Program Evaluation website. </a:t>
            </a:r>
            <a:r>
              <a:rPr lang="en-US" sz="1500" dirty="0">
                <a:hlinkClick r:id="rId4"/>
              </a:rPr>
              <a:t>http://www.cdc.gov/eval/framework/</a:t>
            </a:r>
            <a:r>
              <a:rPr lang="en-US" sz="1500" dirty="0"/>
              <a:t>. </a:t>
            </a:r>
          </a:p>
          <a:p>
            <a:r>
              <a:rPr lang="en-US" sz="1500" dirty="0"/>
              <a:t>MacDonald G, Starr G, </a:t>
            </a:r>
            <a:r>
              <a:rPr lang="en-US" sz="1500" dirty="0" err="1"/>
              <a:t>Schooley</a:t>
            </a:r>
            <a:r>
              <a:rPr lang="en-US" sz="1500" dirty="0"/>
              <a:t> M, Yee SL, </a:t>
            </a:r>
            <a:r>
              <a:rPr lang="en-US" sz="1500" dirty="0" err="1"/>
              <a:t>Klimowski</a:t>
            </a:r>
            <a:r>
              <a:rPr lang="en-US" sz="1500" dirty="0"/>
              <a:t> K, Turner K. (2001). Introduction to Program Evaluation for Comprehensive Tobacco Control Programs. Atlanta (GA): Centers for Disease Control and Prevention.</a:t>
            </a:r>
          </a:p>
          <a:p>
            <a:r>
              <a:rPr lang="en-US" sz="1500" dirty="0">
                <a:ea typeface="ＭＳ Ｐゴシック" charset="0"/>
              </a:rPr>
              <a:t>Windsor, R.A., Clark, N.M., Boyd, N.R., &amp; Goodman, R.M. (2003) </a:t>
            </a:r>
            <a:r>
              <a:rPr lang="en-US" sz="1500" i="1" dirty="0">
                <a:ea typeface="ＭＳ Ｐゴシック" charset="0"/>
              </a:rPr>
              <a:t>Evaluation of health promotion, health education, and disease prevention programs.</a:t>
            </a:r>
          </a:p>
          <a:p>
            <a:endParaRPr lang="en-US" dirty="0">
              <a:effectLst/>
            </a:endParaRPr>
          </a:p>
        </p:txBody>
      </p:sp>
    </p:spTree>
    <p:custDataLst>
      <p:tags r:id="rId1"/>
    </p:custDataLst>
    <p:extLst>
      <p:ext uri="{BB962C8B-B14F-4D97-AF65-F5344CB8AC3E}">
        <p14:creationId xmlns:p14="http://schemas.microsoft.com/office/powerpoint/2010/main" val="1674109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763000" cy="1143000"/>
          </a:xfrm>
        </p:spPr>
        <p:txBody>
          <a:bodyPr>
            <a:noAutofit/>
          </a:bodyPr>
          <a:lstStyle/>
          <a:p>
            <a:pPr algn="l"/>
            <a:r>
              <a:rPr lang="en-US" sz="4000" dirty="0">
                <a:latin typeface="Arial" panose="020B0604020202020204" pitchFamily="34" charset="0"/>
                <a:cs typeface="Arial" panose="020B0604020202020204" pitchFamily="34" charset="0"/>
              </a:rPr>
              <a:t>Evaluations Come in Many Sizes</a:t>
            </a:r>
          </a:p>
        </p:txBody>
      </p:sp>
      <p:sp>
        <p:nvSpPr>
          <p:cNvPr id="416771" name="Rectangle 3"/>
          <p:cNvSpPr>
            <a:spLocks noGrp="1" noChangeArrowheads="1"/>
          </p:cNvSpPr>
          <p:nvPr>
            <p:ph idx="1"/>
          </p:nvPr>
        </p:nvSpPr>
        <p:spPr>
          <a:noFill/>
        </p:spPr>
        <p:txBody>
          <a:bodyPr/>
          <a:lstStyle/>
          <a:p>
            <a:r>
              <a:rPr lang="en-US" dirty="0"/>
              <a:t>Comprehensive evaluation versus nothing at all</a:t>
            </a:r>
          </a:p>
          <a:p>
            <a:r>
              <a:rPr lang="en-US" dirty="0" smtClean="0"/>
              <a:t>Don’t </a:t>
            </a:r>
            <a:r>
              <a:rPr lang="en-US" dirty="0"/>
              <a:t>make the perfect the enemy of the good</a:t>
            </a: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t="15631" r="32751" b="20370"/>
          <a:stretch/>
        </p:blipFill>
        <p:spPr>
          <a:xfrm>
            <a:off x="2517393" y="3412638"/>
            <a:ext cx="4147364" cy="2623549"/>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318692940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319" y="266982"/>
            <a:ext cx="8763000" cy="1143000"/>
          </a:xfrm>
        </p:spPr>
        <p:txBody>
          <a:bodyPr>
            <a:noAutofit/>
          </a:bodyPr>
          <a:lstStyle/>
          <a:p>
            <a:pPr algn="l"/>
            <a:r>
              <a:rPr lang="en-US" sz="4000" dirty="0">
                <a:latin typeface="Arial" panose="020B0604020202020204" pitchFamily="34" charset="0"/>
                <a:cs typeface="Arial" panose="020B0604020202020204" pitchFamily="34" charset="0"/>
              </a:rPr>
              <a:t>Evaluation and Quality Improvement</a:t>
            </a:r>
          </a:p>
        </p:txBody>
      </p:sp>
      <p:sp>
        <p:nvSpPr>
          <p:cNvPr id="3" name="Content Placeholder 2"/>
          <p:cNvSpPr>
            <a:spLocks noGrp="1"/>
          </p:cNvSpPr>
          <p:nvPr>
            <p:ph idx="1"/>
          </p:nvPr>
        </p:nvSpPr>
        <p:spPr>
          <a:xfrm>
            <a:off x="457200" y="1600200"/>
            <a:ext cx="4366409" cy="4525963"/>
          </a:xfrm>
          <a:noFill/>
        </p:spPr>
        <p:txBody>
          <a:bodyPr/>
          <a:lstStyle/>
          <a:p>
            <a:pPr marL="0" indent="0">
              <a:lnSpc>
                <a:spcPct val="100000"/>
              </a:lnSpc>
              <a:spcAft>
                <a:spcPts val="600"/>
              </a:spcAft>
              <a:buNone/>
            </a:pPr>
            <a:r>
              <a:rPr lang="en-US" dirty="0"/>
              <a:t>Engage in Plan, Do, Study, Act improvement </a:t>
            </a:r>
            <a:r>
              <a:rPr lang="en-US" dirty="0" smtClean="0"/>
              <a:t>cycles</a:t>
            </a:r>
          </a:p>
          <a:p>
            <a:pPr marL="0" indent="0">
              <a:spcAft>
                <a:spcPts val="600"/>
              </a:spcAft>
              <a:buNone/>
            </a:pPr>
            <a:endParaRPr lang="en-US" dirty="0">
              <a:solidFill>
                <a:srgbClr val="FF00FF"/>
              </a:solidFill>
            </a:endParaRPr>
          </a:p>
          <a:p>
            <a:pPr marL="0" indent="0">
              <a:lnSpc>
                <a:spcPct val="100000"/>
              </a:lnSpc>
              <a:spcAft>
                <a:spcPts val="600"/>
              </a:spcAft>
              <a:buNone/>
            </a:pPr>
            <a:r>
              <a:rPr lang="en-US" dirty="0"/>
              <a:t>Create a plan to evaluate a program = Evaluation</a:t>
            </a:r>
          </a:p>
          <a:p>
            <a:pPr marL="0" indent="0">
              <a:buNone/>
            </a:pPr>
            <a:endParaRPr lang="en-US" dirty="0"/>
          </a:p>
          <a:p>
            <a:endParaRPr lang="en-US" dirty="0"/>
          </a:p>
        </p:txBody>
      </p:sp>
      <p:grpSp>
        <p:nvGrpSpPr>
          <p:cNvPr id="22" name="Group 21"/>
          <p:cNvGrpSpPr/>
          <p:nvPr/>
        </p:nvGrpSpPr>
        <p:grpSpPr>
          <a:xfrm>
            <a:off x="4602819" y="1735667"/>
            <a:ext cx="4267200" cy="4050668"/>
            <a:chOff x="2857500" y="1063625"/>
            <a:chExt cx="6084887" cy="5472113"/>
          </a:xfrm>
        </p:grpSpPr>
        <p:grpSp>
          <p:nvGrpSpPr>
            <p:cNvPr id="23" name="Group 3"/>
            <p:cNvGrpSpPr>
              <a:grpSpLocks/>
            </p:cNvGrpSpPr>
            <p:nvPr/>
          </p:nvGrpSpPr>
          <p:grpSpPr bwMode="auto">
            <a:xfrm>
              <a:off x="2857500" y="1219200"/>
              <a:ext cx="6084887" cy="5316538"/>
              <a:chOff x="989" y="480"/>
              <a:chExt cx="4020" cy="3637"/>
            </a:xfrm>
          </p:grpSpPr>
          <p:sp>
            <p:nvSpPr>
              <p:cNvPr id="25" name="Oval 15"/>
              <p:cNvSpPr>
                <a:spLocks noChangeArrowheads="1"/>
              </p:cNvSpPr>
              <p:nvPr/>
            </p:nvSpPr>
            <p:spPr bwMode="auto">
              <a:xfrm>
                <a:off x="1152" y="480"/>
                <a:ext cx="3704" cy="3480"/>
              </a:xfrm>
              <a:prstGeom prst="ellipse">
                <a:avLst/>
              </a:prstGeom>
              <a:solidFill>
                <a:schemeClr val="bg1"/>
              </a:solidFill>
              <a:ln w="25400">
                <a:solidFill>
                  <a:schemeClr val="tx1"/>
                </a:solidFill>
                <a:round/>
                <a:headEnd/>
                <a:tailEnd/>
              </a:ln>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endParaRPr lang="en-US" altLang="en-US" sz="1244"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6" name="Line 16"/>
              <p:cNvSpPr>
                <a:spLocks noChangeShapeType="1"/>
              </p:cNvSpPr>
              <p:nvPr/>
            </p:nvSpPr>
            <p:spPr bwMode="auto">
              <a:xfrm>
                <a:off x="3072" y="480"/>
                <a:ext cx="0" cy="3488"/>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44" dirty="0">
                  <a:latin typeface="Verdana" panose="020B0604030504040204" pitchFamily="34" charset="0"/>
                  <a:ea typeface="Verdana" panose="020B0604030504040204" pitchFamily="34" charset="0"/>
                  <a:cs typeface="Verdana" panose="020B0604030504040204" pitchFamily="34" charset="0"/>
                </a:endParaRPr>
              </a:p>
            </p:txBody>
          </p:sp>
          <p:sp>
            <p:nvSpPr>
              <p:cNvPr id="27" name="Rectangle 17"/>
              <p:cNvSpPr>
                <a:spLocks noChangeArrowheads="1"/>
              </p:cNvSpPr>
              <p:nvPr/>
            </p:nvSpPr>
            <p:spPr bwMode="auto">
              <a:xfrm>
                <a:off x="1996" y="707"/>
                <a:ext cx="729"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856" tIns="28222" rIns="57856" bIns="28222">
                <a:spAutoFit/>
              </a:bodyPr>
              <a:lstStyle>
                <a:lvl1pPr defTabSz="447675"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defTabSz="447675"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defTabSz="447675"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en-US" altLang="en-US" sz="1778" dirty="0">
                    <a:solidFill>
                      <a:srgbClr val="000000"/>
                    </a:solidFill>
                    <a:latin typeface="Verdana" panose="020B0604030504040204" pitchFamily="34" charset="0"/>
                    <a:ea typeface="Verdana" panose="020B0604030504040204" pitchFamily="34" charset="0"/>
                    <a:cs typeface="Verdana" panose="020B0604030504040204" pitchFamily="34" charset="0"/>
                  </a:rPr>
                  <a:t>Act</a:t>
                </a:r>
              </a:p>
            </p:txBody>
          </p:sp>
          <p:sp>
            <p:nvSpPr>
              <p:cNvPr id="28" name="Rectangle 18"/>
              <p:cNvSpPr>
                <a:spLocks noChangeArrowheads="1"/>
              </p:cNvSpPr>
              <p:nvPr/>
            </p:nvSpPr>
            <p:spPr bwMode="auto">
              <a:xfrm>
                <a:off x="3150" y="707"/>
                <a:ext cx="810"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856" tIns="28222" rIns="57856" bIns="28222">
                <a:spAutoFit/>
              </a:bodyPr>
              <a:lstStyle>
                <a:lvl1pPr defTabSz="447675"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defTabSz="447675"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defTabSz="447675"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en-US" altLang="en-US" sz="1778" dirty="0">
                    <a:solidFill>
                      <a:srgbClr val="000000"/>
                    </a:solidFill>
                    <a:latin typeface="Verdana" panose="020B0604030504040204" pitchFamily="34" charset="0"/>
                    <a:ea typeface="Verdana" panose="020B0604030504040204" pitchFamily="34" charset="0"/>
                    <a:cs typeface="Verdana" panose="020B0604030504040204" pitchFamily="34" charset="0"/>
                  </a:rPr>
                  <a:t>Plan</a:t>
                </a:r>
              </a:p>
            </p:txBody>
          </p:sp>
          <p:sp>
            <p:nvSpPr>
              <p:cNvPr id="29" name="Rectangle 19"/>
              <p:cNvSpPr>
                <a:spLocks noChangeArrowheads="1"/>
              </p:cNvSpPr>
              <p:nvPr/>
            </p:nvSpPr>
            <p:spPr bwMode="auto">
              <a:xfrm>
                <a:off x="1697" y="2148"/>
                <a:ext cx="903"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7856" tIns="28222" rIns="57856" bIns="28222">
                <a:spAutoFit/>
              </a:bodyPr>
              <a:lstStyle>
                <a:lvl1pPr defTabSz="447675"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defTabSz="447675"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defTabSz="447675"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en-US" altLang="en-US" sz="1778" dirty="0">
                    <a:solidFill>
                      <a:srgbClr val="000000"/>
                    </a:solidFill>
                    <a:latin typeface="Verdana" panose="020B0604030504040204" pitchFamily="34" charset="0"/>
                    <a:ea typeface="Verdana" panose="020B0604030504040204" pitchFamily="34" charset="0"/>
                    <a:cs typeface="Verdana" panose="020B0604030504040204" pitchFamily="34" charset="0"/>
                  </a:rPr>
                  <a:t>Study</a:t>
                </a:r>
              </a:p>
            </p:txBody>
          </p:sp>
          <p:sp>
            <p:nvSpPr>
              <p:cNvPr id="30" name="Rectangle 20"/>
              <p:cNvSpPr>
                <a:spLocks noChangeArrowheads="1"/>
              </p:cNvSpPr>
              <p:nvPr/>
            </p:nvSpPr>
            <p:spPr bwMode="auto">
              <a:xfrm>
                <a:off x="3196" y="2148"/>
                <a:ext cx="718"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7856" tIns="28222" rIns="57856" bIns="28222">
                <a:spAutoFit/>
              </a:bodyPr>
              <a:lstStyle>
                <a:lvl1pPr defTabSz="447675"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defTabSz="447675"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defTabSz="447675"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defTabSz="447675"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defTabSz="447675"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r>
                  <a:rPr lang="en-US" altLang="en-US" sz="1778" dirty="0">
                    <a:solidFill>
                      <a:srgbClr val="000000"/>
                    </a:solidFill>
                    <a:latin typeface="Verdana" panose="020B0604030504040204" pitchFamily="34" charset="0"/>
                    <a:ea typeface="Verdana" panose="020B0604030504040204" pitchFamily="34" charset="0"/>
                    <a:cs typeface="Verdana" panose="020B0604030504040204" pitchFamily="34" charset="0"/>
                  </a:rPr>
                  <a:t>Do</a:t>
                </a:r>
              </a:p>
            </p:txBody>
          </p:sp>
          <p:sp>
            <p:nvSpPr>
              <p:cNvPr id="31" name="Line 21"/>
              <p:cNvSpPr>
                <a:spLocks noChangeShapeType="1"/>
              </p:cNvSpPr>
              <p:nvPr/>
            </p:nvSpPr>
            <p:spPr bwMode="auto">
              <a:xfrm>
                <a:off x="1139" y="2091"/>
                <a:ext cx="3717"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244" dirty="0">
                  <a:latin typeface="Verdana" panose="020B0604030504040204" pitchFamily="34" charset="0"/>
                  <a:ea typeface="Verdana" panose="020B0604030504040204" pitchFamily="34" charset="0"/>
                  <a:cs typeface="Verdana" panose="020B0604030504040204" pitchFamily="34" charset="0"/>
                </a:endParaRPr>
              </a:p>
            </p:txBody>
          </p:sp>
          <p:sp>
            <p:nvSpPr>
              <p:cNvPr id="32" name="AutoShape 23"/>
              <p:cNvSpPr>
                <a:spLocks noChangeArrowheads="1"/>
              </p:cNvSpPr>
              <p:nvPr/>
            </p:nvSpPr>
            <p:spPr bwMode="auto">
              <a:xfrm>
                <a:off x="2738" y="3800"/>
                <a:ext cx="577" cy="317"/>
              </a:xfrm>
              <a:prstGeom prst="leftArrow">
                <a:avLst>
                  <a:gd name="adj1" fmla="val 50000"/>
                  <a:gd name="adj2" fmla="val 85793"/>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endParaRPr lang="en-US" altLang="en-US" sz="1244"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AutoShape 24"/>
              <p:cNvSpPr>
                <a:spLocks noChangeArrowheads="1"/>
              </p:cNvSpPr>
              <p:nvPr/>
            </p:nvSpPr>
            <p:spPr bwMode="auto">
              <a:xfrm>
                <a:off x="4635" y="2001"/>
                <a:ext cx="374" cy="480"/>
              </a:xfrm>
              <a:prstGeom prst="downArrow">
                <a:avLst>
                  <a:gd name="adj1" fmla="val 50000"/>
                  <a:gd name="adj2" fmla="val 68140"/>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endParaRPr lang="en-US" altLang="en-US" sz="1244"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AutoShape 25"/>
              <p:cNvSpPr>
                <a:spLocks noChangeArrowheads="1"/>
              </p:cNvSpPr>
              <p:nvPr/>
            </p:nvSpPr>
            <p:spPr bwMode="auto">
              <a:xfrm>
                <a:off x="989" y="2021"/>
                <a:ext cx="374" cy="480"/>
              </a:xfrm>
              <a:prstGeom prst="upArrow">
                <a:avLst>
                  <a:gd name="adj1" fmla="val 50000"/>
                  <a:gd name="adj2" fmla="val 68128"/>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endParaRPr lang="en-US" altLang="en-US" sz="1244"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5" name="Rectangle 18"/>
              <p:cNvSpPr>
                <a:spLocks noChangeArrowheads="1"/>
              </p:cNvSpPr>
              <p:nvPr/>
            </p:nvSpPr>
            <p:spPr bwMode="auto">
              <a:xfrm>
                <a:off x="3074" y="1113"/>
                <a:ext cx="1480" cy="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7856" tIns="28222" rIns="57856" bIns="28222">
                <a:spAutoFit/>
              </a:bodyPr>
              <a:lstStyle>
                <a:lvl1pPr marL="112713" indent="-112713"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Objective of cycle</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Questions/</a:t>
                </a:r>
                <a:b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b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predictions</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Plan to carry out the cycle</a:t>
                </a:r>
              </a:p>
              <a:p>
                <a:pPr>
                  <a:spcBef>
                    <a:spcPct val="0"/>
                  </a:spcBef>
                  <a:buFontTx/>
                  <a:buNone/>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 </a:t>
                </a:r>
              </a:p>
            </p:txBody>
          </p:sp>
          <p:sp>
            <p:nvSpPr>
              <p:cNvPr id="36" name="Rectangle 35"/>
              <p:cNvSpPr/>
              <p:nvPr/>
            </p:nvSpPr>
            <p:spPr>
              <a:xfrm>
                <a:off x="3153" y="2472"/>
                <a:ext cx="1806" cy="996"/>
              </a:xfrm>
              <a:prstGeom prst="rect">
                <a:avLst/>
              </a:prstGeom>
            </p:spPr>
            <p:txBody>
              <a:bodyPr wrap="square">
                <a:spAutoFit/>
              </a:bodyPr>
              <a:lstStyle/>
              <a:p>
                <a:pPr marL="100191" indent="-100191">
                  <a:buFont typeface="Arial" pitchFamily="34" charset="0"/>
                  <a:buChar char="•"/>
                  <a:defRPr/>
                </a:pPr>
                <a: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Carry out the plan</a:t>
                </a:r>
              </a:p>
              <a:p>
                <a:pPr marL="100191" indent="-100191">
                  <a:buFont typeface="Arial" pitchFamily="34" charset="0"/>
                  <a:buChar char="•"/>
                  <a:defRPr/>
                </a:pPr>
                <a: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Document problems/</a:t>
                </a:r>
                <a:b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br>
                <a: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unexpected observations</a:t>
                </a:r>
              </a:p>
              <a:p>
                <a:pPr marL="100191" indent="-100191">
                  <a:buFont typeface="Arial" pitchFamily="34" charset="0"/>
                  <a:buChar char="•"/>
                  <a:defRPr/>
                </a:pPr>
                <a: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Begin analysis of </a:t>
                </a:r>
              </a:p>
              <a:p>
                <a:pPr eaLnBrk="0" hangingPunct="0">
                  <a:defRPr/>
                </a:pPr>
                <a:r>
                  <a:rPr 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  data </a:t>
                </a:r>
              </a:p>
            </p:txBody>
          </p:sp>
          <p:sp>
            <p:nvSpPr>
              <p:cNvPr id="37" name="Rectangle 17"/>
              <p:cNvSpPr>
                <a:spLocks noChangeArrowheads="1"/>
              </p:cNvSpPr>
              <p:nvPr/>
            </p:nvSpPr>
            <p:spPr bwMode="auto">
              <a:xfrm>
                <a:off x="1600" y="2430"/>
                <a:ext cx="1521" cy="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12713" indent="-112713"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Complete the analysis of data</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Compare data to predictions</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Summarize what was learned</a:t>
                </a:r>
              </a:p>
            </p:txBody>
          </p:sp>
          <p:sp>
            <p:nvSpPr>
              <p:cNvPr id="38" name="Rectangle 20"/>
              <p:cNvSpPr>
                <a:spLocks noChangeArrowheads="1"/>
              </p:cNvSpPr>
              <p:nvPr/>
            </p:nvSpPr>
            <p:spPr bwMode="auto">
              <a:xfrm>
                <a:off x="1582" y="1076"/>
                <a:ext cx="1387" cy="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12713" indent="-112713"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What changes are to be made?</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Adapt? Or Abandon?</a:t>
                </a:r>
              </a:p>
              <a:p>
                <a:pPr>
                  <a:spcBef>
                    <a:spcPct val="0"/>
                  </a:spcBef>
                </a:pPr>
                <a:r>
                  <a:rPr lang="en-US" altLang="en-US" sz="1067" b="0" dirty="0">
                    <a:solidFill>
                      <a:srgbClr val="000000"/>
                    </a:solidFill>
                    <a:latin typeface="Verdana" panose="020B0604030504040204" pitchFamily="34" charset="0"/>
                    <a:ea typeface="Verdana" panose="020B0604030504040204" pitchFamily="34" charset="0"/>
                    <a:cs typeface="Verdana" panose="020B0604030504040204" pitchFamily="34" charset="0"/>
                  </a:rPr>
                  <a:t>Next cycle?</a:t>
                </a:r>
              </a:p>
            </p:txBody>
          </p:sp>
        </p:grpSp>
        <p:sp>
          <p:nvSpPr>
            <p:cNvPr id="24" name="AutoShape 23"/>
            <p:cNvSpPr>
              <a:spLocks noChangeArrowheads="1"/>
            </p:cNvSpPr>
            <p:nvPr/>
          </p:nvSpPr>
          <p:spPr bwMode="auto">
            <a:xfrm rot="10800000">
              <a:off x="5715001" y="1063625"/>
              <a:ext cx="866775" cy="463550"/>
            </a:xfrm>
            <a:prstGeom prst="leftArrow">
              <a:avLst>
                <a:gd name="adj1" fmla="val 50000"/>
                <a:gd name="adj2" fmla="val 85797"/>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0"/>
                </a:spcBef>
                <a:buFontTx/>
                <a:buNone/>
              </a:pPr>
              <a:endParaRPr lang="en-US" altLang="en-US" sz="1600" dirty="0">
                <a:solidFill>
                  <a:srgbClr val="000000"/>
                </a:solidFill>
                <a:latin typeface="Verdana" panose="020B0604030504040204" pitchFamily="34" charset="0"/>
              </a:endParaRPr>
            </a:p>
          </p:txBody>
        </p:sp>
      </p:grpSp>
    </p:spTree>
    <p:custDataLst>
      <p:tags r:id="rId1"/>
    </p:custDataLst>
    <p:extLst>
      <p:ext uri="{BB962C8B-B14F-4D97-AF65-F5344CB8AC3E}">
        <p14:creationId xmlns:p14="http://schemas.microsoft.com/office/powerpoint/2010/main" val="33837400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Evaluations Are a Balance</a:t>
            </a:r>
          </a:p>
        </p:txBody>
      </p:sp>
      <p:sp>
        <p:nvSpPr>
          <p:cNvPr id="5123" name="Content Placeholder 2"/>
          <p:cNvSpPr>
            <a:spLocks noGrp="1"/>
          </p:cNvSpPr>
          <p:nvPr>
            <p:ph idx="1"/>
          </p:nvPr>
        </p:nvSpPr>
        <p:spPr>
          <a:xfrm>
            <a:off x="3429000" y="1600200"/>
            <a:ext cx="5257800" cy="4525963"/>
          </a:xfrm>
          <a:noFill/>
          <a:effectLst>
            <a:softEdge rad="317500"/>
          </a:effectLst>
        </p:spPr>
        <p:txBody>
          <a:bodyPr>
            <a:noAutofit/>
          </a:bodyPr>
          <a:lstStyle/>
          <a:p>
            <a:pPr>
              <a:lnSpc>
                <a:spcPct val="100000"/>
              </a:lnSpc>
              <a:spcAft>
                <a:spcPts val="1600"/>
              </a:spcAft>
            </a:pPr>
            <a:r>
              <a:rPr lang="en-US" dirty="0"/>
              <a:t>What findings are most important to stakeholders?</a:t>
            </a:r>
          </a:p>
          <a:p>
            <a:pPr>
              <a:lnSpc>
                <a:spcPct val="100000"/>
              </a:lnSpc>
              <a:spcAft>
                <a:spcPts val="1600"/>
              </a:spcAft>
            </a:pPr>
            <a:endParaRPr lang="en-US" dirty="0"/>
          </a:p>
          <a:p>
            <a:pPr>
              <a:lnSpc>
                <a:spcPct val="100000"/>
              </a:lnSpc>
              <a:spcAft>
                <a:spcPts val="1600"/>
              </a:spcAft>
            </a:pPr>
            <a:r>
              <a:rPr lang="en-US" dirty="0"/>
              <a:t>What evaluation approaches are </a:t>
            </a:r>
            <a:r>
              <a:rPr lang="en-US" dirty="0">
                <a:solidFill>
                  <a:srgbClr val="5A9BCE"/>
                </a:solidFill>
              </a:rPr>
              <a:t>feasible</a:t>
            </a:r>
            <a:r>
              <a:rPr lang="en-US" dirty="0">
                <a:solidFill>
                  <a:srgbClr val="6C0086"/>
                </a:solidFill>
              </a:rPr>
              <a:t> </a:t>
            </a:r>
            <a:r>
              <a:rPr lang="en-US" dirty="0"/>
              <a:t>and </a:t>
            </a:r>
            <a:r>
              <a:rPr lang="en-US" dirty="0">
                <a:solidFill>
                  <a:srgbClr val="5A9BCE"/>
                </a:solidFill>
              </a:rPr>
              <a:t>accurate</a:t>
            </a:r>
            <a:r>
              <a:rPr lang="en-US" dirty="0"/>
              <a:t>?</a:t>
            </a:r>
            <a:r>
              <a:rPr lang="en-US" dirty="0">
                <a:solidFill>
                  <a:srgbClr val="6C0086"/>
                </a:solidFill>
              </a:rPr>
              <a:t> </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0" y="1624781"/>
            <a:ext cx="2319189" cy="3251200"/>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3048544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02882"/>
            <a:ext cx="8763000" cy="1143000"/>
          </a:xfrm>
        </p:spPr>
        <p:txBody>
          <a:bodyPr>
            <a:normAutofit/>
          </a:bodyPr>
          <a:lstStyle/>
          <a:p>
            <a:pPr algn="l"/>
            <a:r>
              <a:rPr lang="en-US" sz="4000" dirty="0">
                <a:latin typeface="Arial" panose="020B0604020202020204" pitchFamily="34" charset="0"/>
                <a:cs typeface="Arial" panose="020B0604020202020204" pitchFamily="34" charset="0"/>
              </a:rPr>
              <a:t>CDC Framework for Evaluation</a:t>
            </a:r>
          </a:p>
        </p:txBody>
      </p:sp>
      <p:sp>
        <p:nvSpPr>
          <p:cNvPr id="21" name="TextBox 20"/>
          <p:cNvSpPr txBox="1"/>
          <p:nvPr/>
        </p:nvSpPr>
        <p:spPr>
          <a:xfrm>
            <a:off x="2654577" y="6246168"/>
            <a:ext cx="3823511" cy="230832"/>
          </a:xfrm>
          <a:prstGeom prst="rect">
            <a:avLst/>
          </a:prstGeom>
          <a:noFill/>
        </p:spPr>
        <p:txBody>
          <a:bodyPr wrap="square" rtlCol="0">
            <a:spAutoFit/>
          </a:bodyPr>
          <a:lstStyle/>
          <a:p>
            <a:pPr algn="ctr"/>
            <a:r>
              <a:rPr lang="en-US" sz="900" b="0" dirty="0">
                <a:solidFill>
                  <a:schemeClr val="bg1">
                    <a:lumMod val="50000"/>
                  </a:schemeClr>
                </a:solidFill>
                <a:latin typeface="Arial" panose="020B0604020202020204" pitchFamily="34" charset="0"/>
                <a:ea typeface="Verdana" panose="020B0604030504040204" pitchFamily="34" charset="0"/>
                <a:cs typeface="Arial" panose="020B0604020202020204" pitchFamily="34" charset="0"/>
              </a:rPr>
              <a:t>Image Source: CDC</a:t>
            </a:r>
          </a:p>
        </p:txBody>
      </p:sp>
      <p:pic>
        <p:nvPicPr>
          <p:cNvPr id="2" name="Picture 1"/>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269067" y="1447800"/>
            <a:ext cx="4594532" cy="4594532"/>
          </a:xfrm>
          <a:prstGeom prst="rect">
            <a:avLst/>
          </a:prstGeom>
        </p:spPr>
      </p:pic>
    </p:spTree>
    <p:custDataLst>
      <p:tags r:id="rId1"/>
    </p:custDataLst>
    <p:extLst>
      <p:ext uri="{BB962C8B-B14F-4D97-AF65-F5344CB8AC3E}">
        <p14:creationId xmlns:p14="http://schemas.microsoft.com/office/powerpoint/2010/main" val="3333943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Engage Stakeholders</a:t>
            </a:r>
          </a:p>
        </p:txBody>
      </p:sp>
      <p:sp>
        <p:nvSpPr>
          <p:cNvPr id="3" name="Content Placeholder 2"/>
          <p:cNvSpPr>
            <a:spLocks noGrp="1"/>
          </p:cNvSpPr>
          <p:nvPr>
            <p:ph idx="1"/>
          </p:nvPr>
        </p:nvSpPr>
        <p:spPr>
          <a:noFill/>
        </p:spPr>
        <p:txBody>
          <a:bodyPr>
            <a:normAutofit/>
          </a:bodyPr>
          <a:lstStyle/>
          <a:p>
            <a:pPr marL="0" indent="0">
              <a:lnSpc>
                <a:spcPct val="100000"/>
              </a:lnSpc>
              <a:spcAft>
                <a:spcPts val="600"/>
              </a:spcAft>
              <a:buNone/>
            </a:pPr>
            <a:r>
              <a:rPr lang="en-US" sz="2600" dirty="0"/>
              <a:t>Include people who: </a:t>
            </a:r>
          </a:p>
          <a:p>
            <a:pPr>
              <a:lnSpc>
                <a:spcPct val="100000"/>
              </a:lnSpc>
              <a:spcAft>
                <a:spcPts val="600"/>
              </a:spcAft>
            </a:pPr>
            <a:r>
              <a:rPr lang="en-US" sz="2600" dirty="0"/>
              <a:t>Will directly benefit</a:t>
            </a:r>
          </a:p>
          <a:p>
            <a:pPr>
              <a:lnSpc>
                <a:spcPct val="100000"/>
              </a:lnSpc>
              <a:spcAft>
                <a:spcPts val="600"/>
              </a:spcAft>
            </a:pPr>
            <a:r>
              <a:rPr lang="en-US" sz="2600" dirty="0"/>
              <a:t>Oppose</a:t>
            </a:r>
          </a:p>
          <a:p>
            <a:pPr>
              <a:lnSpc>
                <a:spcPct val="100000"/>
              </a:lnSpc>
              <a:spcAft>
                <a:spcPts val="600"/>
              </a:spcAft>
            </a:pPr>
            <a:r>
              <a:rPr lang="en-US" sz="2600" dirty="0"/>
              <a:t>Would implement</a:t>
            </a:r>
          </a:p>
          <a:p>
            <a:pPr>
              <a:lnSpc>
                <a:spcPct val="100000"/>
              </a:lnSpc>
              <a:spcAft>
                <a:spcPts val="600"/>
              </a:spcAft>
            </a:pPr>
            <a:r>
              <a:rPr lang="en-US" sz="2600" dirty="0"/>
              <a:t>Will decide/support</a:t>
            </a:r>
          </a:p>
          <a:p>
            <a:pPr>
              <a:lnSpc>
                <a:spcPct val="100000"/>
              </a:lnSpc>
              <a:spcAft>
                <a:spcPts val="600"/>
              </a:spcAft>
            </a:pPr>
            <a:endParaRPr lang="en-US" sz="2600" dirty="0"/>
          </a:p>
          <a:p>
            <a:pPr marL="0" indent="0">
              <a:lnSpc>
                <a:spcPct val="100000"/>
              </a:lnSpc>
              <a:spcAft>
                <a:spcPts val="600"/>
              </a:spcAft>
              <a:buNone/>
            </a:pPr>
            <a:r>
              <a:rPr lang="en-US" sz="2600" dirty="0"/>
              <a:t>How you involve stakeholders in planning will vary</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1798320"/>
            <a:ext cx="3322325" cy="2823976"/>
          </a:xfrm>
          <a:prstGeom prst="rect">
            <a:avLst/>
          </a:prstGeom>
        </p:spPr>
      </p:pic>
    </p:spTree>
    <p:custDataLst>
      <p:tags r:id="rId1"/>
    </p:custDataLst>
    <p:extLst>
      <p:ext uri="{BB962C8B-B14F-4D97-AF65-F5344CB8AC3E}">
        <p14:creationId xmlns:p14="http://schemas.microsoft.com/office/powerpoint/2010/main" val="3638632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4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UDIO_ID" val="744"/>
  <p:tag name="ORIGINAL_AUDIO_FILEPATH" val="C:\Users\kcpoole\Documents\EBPH\Online Modules\Evaluation 101\Evaluation Part 1\Audio\HEP_EVAL1_S008.wav"/>
  <p:tag name="ELAPSEDTIME" val="0"/>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UDIO_ID" val="743"/>
  <p:tag name="ORIGINAL_AUDIO_FILEPATH" val="C:\Users\kcpoole\Documents\EBPH\Online Modules\Evaluation 101\Evaluation Part 1\Audio\HEP_EVAL1_S009.wav"/>
  <p:tag name="ELAPSEDTIME" val="0"/>
  <p:tag name="ARTICULATE_TITLE_TAG" val="Evaluation and QI"/>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UDIO_ID" val="745"/>
  <p:tag name="ORIGINAL_AUDIO_FILEPATH" val="C:\Users\kcpoole\Documents\EBPH\Online Modules\Evaluation 101\Evaluation Part 1\Audio\HEP_EVAL1_S010.wav"/>
  <p:tag name="ELAPSEDTIME" val="0"/>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UDIO_ID" val="746"/>
  <p:tag name="ORIGINAL_AUDIO_FILEPATH" val="C:\Users\kcpoole\Documents\EBPH\Online Modules\Evaluation 101\Evaluation Part 1\Audio\HEP_EVAL1_S011.wav"/>
  <p:tag name="ELAPSEDTIME" val="0"/>
  <p:tag name="ARTICULATE_TITLE_TAG" val="CDC Framework "/>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UDIO_ID" val="397"/>
  <p:tag name="ELAPSEDTIME" val="34.69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DUPLICATEID" val="34307aa3b59349d9a5123d6d29a861d4"/>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UDIO_ID" val="397"/>
  <p:tag name="ELAPSEDTIME" val="34.69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DUPLICATEID" val="34307aa3b59349d9a5123d6d29a861d4"/>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UDIO_ID" val="833"/>
  <p:tag name="ORIGINAL_AUDIO_FILEPATH" val="C:\Users\kcpoole\Documents\EBPH\Online Modules\Evaluation 101\Evaluation Part 1\Audio\HEP_EVAL1_S017.wav"/>
  <p:tag name="ELAPSEDTIME" val="0"/>
  <p:tag name="ARTICULATE_TITLE_TAG" val="Developing Your Questions"/>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UDIO_ID" val="768"/>
  <p:tag name="ORIGINAL_AUDIO_FILEPATH" val="C:\Users\kcpoole\Documents\EBPH\Online Modules\Evaluation 101\Evaluation Part 1\Audio\HEP_EVAL1_S022.wav"/>
  <p:tag name="ELAPSEDTIME" val="0"/>
  <p:tag name="ARTICULATE_TITLE_TAG" val="Methods"/>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UDIO_ID" val="852"/>
  <p:tag name="ORIGINAL_AUDIO_FILEPATH" val="C:\Users\kcpoole\Documents\EBPH\Online Modules\Evaluation 101\Evaluation Part 1\Audio\HEP_EVAL1_S023.wav"/>
  <p:tag name="ELAPSEDTIME" val="0"/>
  <p:tag name="ARTICULATE_TITLE_TAG" val="Evaluation vs. Research"/>
  <p:tag name="ARTICULATE_NAV_LEVEL" val="1"/>
  <p:tag name="ARTICULATE_SLIDE_PRESENTER_GUID" val="85c7939a-b6a4-4e80-8e2a-46cb4d6f772a"/>
  <p:tag name="ARTICULATE_SLIDE_PAUSE" val="0"/>
  <p:tag name="ARTICULATE_LOCK_SLIDE" val="0"/>
  <p:tag name="ARTICULATE_HIDE_SLIDE" val="0"/>
  <p:tag name="ARTICULATE_PLAYER_CONTROL_PREVIOUS" val="True"/>
  <p:tag name="ARTICULATE_PLAYER_CONTROL_NEXT" val="True"/>
  <p:tag name="ARTICULATE_USED_LAYOUT" val="6"/>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UDIO_ID" val="259"/>
  <p:tag name="ORIGINAL_AUDIO_FILEPATH" val="C:\Users\kcpoole\Documents\EBPH\Online Modules\Evaluation 101\Evaluation Part 2\audio\HEP_EVAL2_S004.wav"/>
  <p:tag name="ELAPSEDTIME" val="0"/>
  <p:tag name="ARTICULATE_NAV_LEVEL" val="1"/>
  <p:tag name="ARTICULATE_SLIDE_PRESENTER_GUID" val="3cbbbfd7-7661-400e-a899-d5ea64500b78"/>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UDIO_ID" val="261"/>
  <p:tag name="ORIGINAL_AUDIO_FILEPATH" val="C:\Users\kcpoole\Documents\EBPH\Online Modules\Evaluation 101\Evaluation Part 2\audio\HEP_EVAL2_S006.wav"/>
  <p:tag name="ELAPSEDTIME" val="0"/>
  <p:tag name="ARTICULATE_NAV_LEVEL" val="1"/>
  <p:tag name="ARTICULATE_SLIDE_PRESENTER_GUID" val="3cbbbfd7-7661-400e-a899-d5ea64500b78"/>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UDIO_ID" val="262"/>
  <p:tag name="ORIGINAL_AUDIO_FILEPATH" val="C:\Users\kcpoole\Documents\EBPH\Online Modules\Evaluation 101\Evaluation Part 2\audio\HEP_EVAL2_S007.wav"/>
  <p:tag name="ELAPSEDTIME" val="0"/>
  <p:tag name="ARTICULATE_NAV_LEVEL" val="1"/>
  <p:tag name="ARTICULATE_SLIDE_PRESENTER_GUID" val="3cbbbfd7-7661-400e-a899-d5ea64500b78"/>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UDIO_ID" val="263"/>
  <p:tag name="ORIGINAL_AUDIO_FILEPATH" val="C:\Users\kcpoole\Documents\EBPH\Online Modules\Evaluation 101\Evaluation Part 2\audio\HEP_EVAL2_S008.wav"/>
  <p:tag name="ELAPSEDTIME" val="0"/>
  <p:tag name="ARTICULATE_NAV_LEVEL" val="1"/>
  <p:tag name="ARTICULATE_SLIDE_PRESENTER_GUID" val="3cbbbfd7-7661-400e-a899-d5ea64500b78"/>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Custom 20">
      <a:dk1>
        <a:sysClr val="windowText" lastClr="000000"/>
      </a:dk1>
      <a:lt1>
        <a:sysClr val="window" lastClr="FFFFFF"/>
      </a:lt1>
      <a:dk2>
        <a:srgbClr val="1F497D"/>
      </a:dk2>
      <a:lt2>
        <a:srgbClr val="EEECE1"/>
      </a:lt2>
      <a:accent1>
        <a:srgbClr val="599ACF"/>
      </a:accent1>
      <a:accent2>
        <a:srgbClr val="C0504D"/>
      </a:accent2>
      <a:accent3>
        <a:srgbClr val="96E45B"/>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18096</TotalTime>
  <Words>7809</Words>
  <Application>Microsoft Macintosh PowerPoint</Application>
  <PresentationFormat>On-screen Show (4:3)</PresentationFormat>
  <Paragraphs>972</Paragraphs>
  <Slides>49</Slides>
  <Notes>49</Notes>
  <HiddenSlides>12</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49</vt:i4>
      </vt:variant>
    </vt:vector>
  </HeadingPairs>
  <TitlesOfParts>
    <vt:vector size="59" baseType="lpstr">
      <vt:lpstr>Calibri</vt:lpstr>
      <vt:lpstr>Georgia</vt:lpstr>
      <vt:lpstr>ＭＳ Ｐゴシック</vt:lpstr>
      <vt:lpstr>Times</vt:lpstr>
      <vt:lpstr>Times New Roman</vt:lpstr>
      <vt:lpstr>Verdana</vt:lpstr>
      <vt:lpstr>Wingdings</vt:lpstr>
      <vt:lpstr>ヒラギノ角ゴ Pro W3</vt:lpstr>
      <vt:lpstr>Arial</vt:lpstr>
      <vt:lpstr>2_Office Theme</vt:lpstr>
      <vt:lpstr>Planning for Evaluation</vt:lpstr>
      <vt:lpstr>Where Do We Stand?</vt:lpstr>
      <vt:lpstr>Session Objectives</vt:lpstr>
      <vt:lpstr>Why Evaluate?</vt:lpstr>
      <vt:lpstr>Evaluations Come in Many Sizes</vt:lpstr>
      <vt:lpstr>Evaluation and Quality Improvement</vt:lpstr>
      <vt:lpstr>Evaluations Are a Balance</vt:lpstr>
      <vt:lpstr>CDC Framework for Evaluation</vt:lpstr>
      <vt:lpstr>Engage Stakeholders</vt:lpstr>
      <vt:lpstr>Who are the Stakeholders for a Worksite FLU-FIT Program?</vt:lpstr>
      <vt:lpstr>Describe the Program</vt:lpstr>
      <vt:lpstr>Logic Model Example</vt:lpstr>
      <vt:lpstr>Focus the Evaluation Design</vt:lpstr>
      <vt:lpstr>Focus the Evaluation Design</vt:lpstr>
      <vt:lpstr>When Developing Your Questions…</vt:lpstr>
      <vt:lpstr>Process Evaluation</vt:lpstr>
      <vt:lpstr>Short-term Outcome Evaluation</vt:lpstr>
      <vt:lpstr>Long-term Outcome Evaluation</vt:lpstr>
      <vt:lpstr>Activity: Developing Evaluation Questions</vt:lpstr>
      <vt:lpstr>Real World Effectiveness &amp; RE-AIM</vt:lpstr>
      <vt:lpstr>Example: Body and Soul Program  Core Elements</vt:lpstr>
      <vt:lpstr>Body &amp; Soul Logic Model</vt:lpstr>
      <vt:lpstr>Evaluation Methods: Body &amp; Soul Replication</vt:lpstr>
      <vt:lpstr>Example: FLU-FIT Program</vt:lpstr>
      <vt:lpstr>FLU-FIT Logic Model</vt:lpstr>
      <vt:lpstr>Evaluation Methods: FLU-FIT</vt:lpstr>
      <vt:lpstr>Evaluation Designs</vt:lpstr>
      <vt:lpstr>Evaluation versus Research</vt:lpstr>
      <vt:lpstr>Gather Credible Evidence</vt:lpstr>
      <vt:lpstr>Gather Credible Evidence</vt:lpstr>
      <vt:lpstr>Validity</vt:lpstr>
      <vt:lpstr>Reliability</vt:lpstr>
      <vt:lpstr>Gather Credible Evidence</vt:lpstr>
      <vt:lpstr>Gather Credible Evidence:  Look For Existing Data</vt:lpstr>
      <vt:lpstr>Challenges with Using Existing Data</vt:lpstr>
      <vt:lpstr>Gather Credible Evidence:  Use Tracking Logs or Inventories</vt:lpstr>
      <vt:lpstr>Gather Credible Evidence: Methods</vt:lpstr>
      <vt:lpstr>Gather Credible Evidence:  Use Survey Methods</vt:lpstr>
      <vt:lpstr>Challenges - Surveys</vt:lpstr>
      <vt:lpstr>Challenges - Surveys</vt:lpstr>
      <vt:lpstr>Gather Credible Evidence:  Use Qualitative Methods</vt:lpstr>
      <vt:lpstr>Gather Credible Evidence:  Observational Data and Audits</vt:lpstr>
      <vt:lpstr>Gathering Credible Evidence:  Tools and Measures</vt:lpstr>
      <vt:lpstr>Evaluation Work Plans</vt:lpstr>
      <vt:lpstr>Activity: Develop Evaluation Plan</vt:lpstr>
      <vt:lpstr>Share Evaluation Results</vt:lpstr>
      <vt:lpstr>Take Home Points</vt:lpstr>
      <vt:lpstr>Questions?</vt:lpstr>
      <vt:lpstr>References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906</cp:revision>
  <cp:lastPrinted>2014-09-17T20:30:00Z</cp:lastPrinted>
  <dcterms:created xsi:type="dcterms:W3CDTF">2012-04-12T15:36:39Z</dcterms:created>
  <dcterms:modified xsi:type="dcterms:W3CDTF">2017-11-10T22:41:34Z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957AE157-0522-42B7-83BE-65DAC243CD20</vt:lpwstr>
  </property>
  <property fmtid="{D5CDD505-2E9C-101B-9397-08002B2CF9AE}" pid="3" name="ArticulatePath">
    <vt:lpwstr>Session 4 Selecting EBA</vt:lpwstr>
  </property>
</Properties>
</file>