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0.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8"/>
  </p:notesMasterIdLst>
  <p:handoutMasterIdLst>
    <p:handoutMasterId r:id="rId9"/>
  </p:handoutMasterIdLst>
  <p:sldIdLst>
    <p:sldId id="431" r:id="rId2"/>
    <p:sldId id="432" r:id="rId3"/>
    <p:sldId id="433" r:id="rId4"/>
    <p:sldId id="436" r:id="rId5"/>
    <p:sldId id="437" r:id="rId6"/>
    <p:sldId id="430" r:id="rId7"/>
  </p:sldIdLst>
  <p:sldSz cx="9144000" cy="6858000" type="screen4x3"/>
  <p:notesSz cx="7086600" cy="9372600"/>
  <p:custDataLst>
    <p:tags r:id="rId1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2">
          <p15:clr>
            <a:srgbClr val="A4A3A4"/>
          </p15:clr>
        </p15:guide>
        <p15:guide id="2" pos="223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tsangi, Anamika" initials="SA" lastIdx="7" clrIdx="0">
    <p:extLst/>
  </p:cmAuthor>
  <p:cmAuthor id="2" name="Rohweder, Catherine Lois" initials="RCL" lastIdx="9" clrIdx="1">
    <p:extLst/>
  </p:cmAuthor>
  <p:cmAuthor id="3" name="Knocke, Kathleen E" initials="KKE" lastIdx="4"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497B"/>
    <a:srgbClr val="A1C1E8"/>
    <a:srgbClr val="DEEBF5"/>
    <a:srgbClr val="9AE35D"/>
    <a:srgbClr val="C5DCED"/>
    <a:srgbClr val="5B9BCD"/>
    <a:srgbClr val="95E65D"/>
    <a:srgbClr val="CECEEF"/>
    <a:srgbClr val="660099"/>
    <a:srgbClr val="2E4E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736" autoAdjust="0"/>
    <p:restoredTop sz="84266" autoAdjust="0"/>
  </p:normalViewPr>
  <p:slideViewPr>
    <p:cSldViewPr snapToObjects="1">
      <p:cViewPr varScale="1">
        <p:scale>
          <a:sx n="81" d="100"/>
          <a:sy n="81" d="100"/>
        </p:scale>
        <p:origin x="205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86" d="100"/>
          <a:sy n="86" d="100"/>
        </p:scale>
        <p:origin x="3804" y="102"/>
      </p:cViewPr>
      <p:guideLst>
        <p:guide orient="horz" pos="2952"/>
        <p:guide pos="2232"/>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4014100" y="0"/>
            <a:ext cx="3070860" cy="468630"/>
          </a:xfrm>
          <a:prstGeom prst="rect">
            <a:avLst/>
          </a:prstGeom>
        </p:spPr>
        <p:txBody>
          <a:bodyPr vert="horz" lIns="94046" tIns="47023" rIns="94046" bIns="47023" rtlCol="0"/>
          <a:lstStyle>
            <a:lvl1pPr algn="r">
              <a:defRPr sz="1200"/>
            </a:lvl1pPr>
          </a:lstStyle>
          <a:p>
            <a:fld id="{36875781-92B0-45B1-9181-6D63C194258A}" type="datetimeFigureOut">
              <a:rPr lang="en-US" smtClean="0"/>
              <a:pPr/>
              <a:t>11/10/17</a:t>
            </a:fld>
            <a:endParaRPr lang="en-US" dirty="0"/>
          </a:p>
        </p:txBody>
      </p:sp>
      <p:sp>
        <p:nvSpPr>
          <p:cNvPr id="4" name="Footer Placeholder 3"/>
          <p:cNvSpPr>
            <a:spLocks noGrp="1"/>
          </p:cNvSpPr>
          <p:nvPr>
            <p:ph type="ftr" sz="quarter" idx="2"/>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14100" y="8902343"/>
            <a:ext cx="3070860" cy="468630"/>
          </a:xfrm>
          <a:prstGeom prst="rect">
            <a:avLst/>
          </a:prstGeom>
        </p:spPr>
        <p:txBody>
          <a:bodyPr vert="horz" lIns="94046" tIns="47023" rIns="94046" bIns="47023" rtlCol="0" anchor="b"/>
          <a:lstStyle>
            <a:lvl1pPr algn="r">
              <a:defRPr sz="1200"/>
            </a:lvl1pPr>
          </a:lstStyle>
          <a:p>
            <a:fld id="{9268E24D-3B96-4486-B221-D41E284D0481}" type="slidenum">
              <a:rPr lang="en-US" smtClean="0"/>
              <a:pPr/>
              <a:t>‹#›</a:t>
            </a:fld>
            <a:endParaRPr lang="en-US" dirty="0"/>
          </a:p>
        </p:txBody>
      </p:sp>
    </p:spTree>
    <p:extLst>
      <p:ext uri="{BB962C8B-B14F-4D97-AF65-F5344CB8AC3E}">
        <p14:creationId xmlns:p14="http://schemas.microsoft.com/office/powerpoint/2010/main" val="792570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idx="1"/>
          </p:nvPr>
        </p:nvSpPr>
        <p:spPr>
          <a:xfrm>
            <a:off x="4014100" y="0"/>
            <a:ext cx="3070860" cy="468630"/>
          </a:xfrm>
          <a:prstGeom prst="rect">
            <a:avLst/>
          </a:prstGeom>
        </p:spPr>
        <p:txBody>
          <a:bodyPr vert="horz" lIns="94046" tIns="47023" rIns="94046" bIns="47023" rtlCol="0"/>
          <a:lstStyle>
            <a:lvl1pPr algn="r">
              <a:defRPr sz="1200"/>
            </a:lvl1pPr>
          </a:lstStyle>
          <a:p>
            <a:fld id="{0230BDE6-4E85-4A6F-80F6-88781F3271F9}" type="datetimeFigureOut">
              <a:rPr lang="en-US" smtClean="0"/>
              <a:pPr/>
              <a:t>11/10/17</a:t>
            </a:fld>
            <a:endParaRPr lang="en-US" dirty="0"/>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lIns="94046" tIns="47023" rIns="94046" bIns="47023" rtlCol="0" anchor="ctr"/>
          <a:lstStyle/>
          <a:p>
            <a:endParaRPr lang="en-US" dirty="0"/>
          </a:p>
        </p:txBody>
      </p:sp>
      <p:sp>
        <p:nvSpPr>
          <p:cNvPr id="5" name="Notes Placeholder 4"/>
          <p:cNvSpPr>
            <a:spLocks noGrp="1"/>
          </p:cNvSpPr>
          <p:nvPr>
            <p:ph type="body" sz="quarter" idx="3"/>
          </p:nvPr>
        </p:nvSpPr>
        <p:spPr>
          <a:xfrm>
            <a:off x="708660" y="4451985"/>
            <a:ext cx="5669280" cy="4217670"/>
          </a:xfrm>
          <a:prstGeom prst="rect">
            <a:avLst/>
          </a:prstGeom>
        </p:spPr>
        <p:txBody>
          <a:bodyPr vert="horz" lIns="94046" tIns="47023" rIns="94046" bIns="4702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14100" y="8902343"/>
            <a:ext cx="3070860" cy="468630"/>
          </a:xfrm>
          <a:prstGeom prst="rect">
            <a:avLst/>
          </a:prstGeom>
        </p:spPr>
        <p:txBody>
          <a:bodyPr vert="horz" lIns="94046" tIns="47023" rIns="94046" bIns="47023" rtlCol="0" anchor="b"/>
          <a:lstStyle>
            <a:lvl1pPr algn="r">
              <a:defRPr sz="1200"/>
            </a:lvl1pPr>
          </a:lstStyle>
          <a:p>
            <a:fld id="{EB425539-E251-4053-9A4D-8F8D7FFF5CE1}" type="slidenum">
              <a:rPr lang="en-US" smtClean="0"/>
              <a:pPr/>
              <a:t>‹#›</a:t>
            </a:fld>
            <a:endParaRPr lang="en-US" dirty="0"/>
          </a:p>
        </p:txBody>
      </p:sp>
    </p:spTree>
    <p:extLst>
      <p:ext uri="{BB962C8B-B14F-4D97-AF65-F5344CB8AC3E}">
        <p14:creationId xmlns:p14="http://schemas.microsoft.com/office/powerpoint/2010/main" val="33104421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BB3D9C5B-CBF9-49EE-9985-E1805271A8A0}" type="slidenum">
              <a:rPr lang="en-US"/>
              <a:pPr/>
              <a:t>1</a:t>
            </a:fld>
            <a:endParaRPr 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r>
              <a:rPr lang="en-US" sz="1200" b="1" u="sng" kern="1200" dirty="0">
                <a:solidFill>
                  <a:schemeClr val="tx1"/>
                </a:solidFill>
                <a:latin typeface="+mn-lt"/>
              </a:rPr>
              <a:t>Talking Points:</a:t>
            </a:r>
          </a:p>
          <a:p>
            <a:pPr eaLnBrk="1" hangingPunct="1"/>
            <a:r>
              <a:rPr lang="en-US" sz="1200" kern="1200" dirty="0">
                <a:solidFill>
                  <a:schemeClr val="tx1"/>
                </a:solidFill>
                <a:latin typeface="+mn-lt"/>
              </a:rPr>
              <a:t>Welcome to the Putting Public Health Evidence into Action training workshop. We have designed the training to be interactive, so please stop us at any point to discuss, ask questions, or share examples from your experience.</a:t>
            </a:r>
          </a:p>
          <a:p>
            <a:pPr eaLnBrk="1" hangingPunct="1"/>
            <a:endParaRPr lang="en-US" sz="1200" kern="1200" dirty="0">
              <a:solidFill>
                <a:schemeClr val="tx1"/>
              </a:solidFill>
              <a:latin typeface="+mn-lt"/>
            </a:endParaRPr>
          </a:p>
          <a:p>
            <a:pPr eaLnBrk="1" hangingPunct="1"/>
            <a:r>
              <a:rPr lang="en-US" sz="1200" kern="1200" dirty="0">
                <a:solidFill>
                  <a:schemeClr val="tx1"/>
                </a:solidFill>
                <a:latin typeface="+mn-lt"/>
              </a:rPr>
              <a:t>Let’s go over the materials we have provided for you.</a:t>
            </a:r>
          </a:p>
          <a:p>
            <a:pPr eaLnBrk="1" hangingPunct="1"/>
            <a:r>
              <a:rPr lang="en-US" sz="1200" i="1" kern="1200" dirty="0">
                <a:solidFill>
                  <a:schemeClr val="tx1"/>
                </a:solidFill>
                <a:latin typeface="+mn-lt"/>
              </a:rPr>
              <a:t>Open and review the contents of the binder/folder, including extra copies of the activity worksheets (usually in the front folder pocket).  Point out the organization of the materials (slides, worksheets, etc.), the glossary, and resource list. </a:t>
            </a:r>
          </a:p>
          <a:p>
            <a:pPr eaLnBrk="1" hangingPunct="1"/>
            <a:endParaRPr lang="en-US" sz="1200" kern="1200" dirty="0">
              <a:solidFill>
                <a:schemeClr val="tx1"/>
              </a:solidFill>
              <a:latin typeface="+mn-lt"/>
            </a:endParaRPr>
          </a:p>
          <a:p>
            <a:pPr eaLnBrk="1" hangingPunct="1"/>
            <a:r>
              <a:rPr lang="en-US" sz="1200" i="1" kern="1200" dirty="0">
                <a:solidFill>
                  <a:schemeClr val="tx1"/>
                </a:solidFill>
                <a:latin typeface="+mn-lt"/>
              </a:rPr>
              <a:t>(If appropriate) </a:t>
            </a:r>
            <a:r>
              <a:rPr lang="en-US" sz="1200" kern="1200" dirty="0">
                <a:solidFill>
                  <a:schemeClr val="tx1"/>
                </a:solidFill>
                <a:latin typeface="+mn-lt"/>
              </a:rPr>
              <a:t>We also have a training evaluation form for you to complete at the beginning and/or end of the workshop. You can find it </a:t>
            </a:r>
            <a:r>
              <a:rPr lang="en-US" sz="1200" i="1" kern="1200" dirty="0">
                <a:solidFill>
                  <a:schemeClr val="tx1"/>
                </a:solidFill>
                <a:latin typeface="+mn-lt"/>
              </a:rPr>
              <a:t>[indicate if in binder or if will distribute].</a:t>
            </a:r>
          </a:p>
          <a:p>
            <a:pPr eaLnBrk="1" hangingPunct="1"/>
            <a:endParaRPr lang="en-US" sz="1200" i="1" kern="1200" dirty="0">
              <a:solidFill>
                <a:schemeClr val="tx1"/>
              </a:solidFill>
              <a:latin typeface="+mn-lt"/>
            </a:endParaRPr>
          </a:p>
          <a:p>
            <a:pPr eaLnBrk="1" hangingPunct="1"/>
            <a:r>
              <a:rPr lang="en-US" sz="1200" kern="1200" dirty="0">
                <a:solidFill>
                  <a:schemeClr val="tx1"/>
                </a:solidFill>
                <a:latin typeface="+mn-lt"/>
              </a:rPr>
              <a:t>Let’s also quickly go over the workshop agenda. </a:t>
            </a:r>
          </a:p>
          <a:p>
            <a:pPr eaLnBrk="1" hangingPunct="1"/>
            <a:r>
              <a:rPr lang="en-US" sz="1200" i="1" kern="1200" dirty="0">
                <a:solidFill>
                  <a:schemeClr val="tx1"/>
                </a:solidFill>
                <a:latin typeface="+mn-lt"/>
              </a:rPr>
              <a:t>Offer a brief overview of the schedule, breaks, logistics, restroom locations, etc.</a:t>
            </a:r>
          </a:p>
          <a:p>
            <a:pPr eaLnBrk="1" hangingPunct="1"/>
            <a:endParaRPr lang="en-US" sz="1200" i="1" kern="1200" dirty="0">
              <a:solidFill>
                <a:schemeClr val="tx1"/>
              </a:solidFill>
              <a:latin typeface="+mn-lt"/>
            </a:endParaRPr>
          </a:p>
          <a:p>
            <a:pPr lvl="0" eaLnBrk="1" hangingPunct="1"/>
            <a:r>
              <a:rPr lang="en-US" b="1" u="sng" dirty="0">
                <a:solidFill>
                  <a:srgbClr val="000000"/>
                </a:solidFill>
                <a:latin typeface="+mn-lt"/>
              </a:rPr>
              <a:t>Ask the audience:</a:t>
            </a:r>
          </a:p>
          <a:p>
            <a:pPr eaLnBrk="1" hangingPunct="1"/>
            <a:r>
              <a:rPr lang="en-US" sz="1200" kern="1200" dirty="0">
                <a:solidFill>
                  <a:schemeClr val="tx1"/>
                </a:solidFill>
                <a:latin typeface="+mn-lt"/>
              </a:rPr>
              <a:t>What questions do you have?</a:t>
            </a:r>
          </a:p>
          <a:p>
            <a:pPr eaLnBrk="1" hangingPunct="1"/>
            <a:endParaRPr lang="en-US" dirty="0">
              <a:latin typeface="Times" charset="0"/>
            </a:endParaRPr>
          </a:p>
        </p:txBody>
      </p:sp>
    </p:spTree>
    <p:extLst>
      <p:ext uri="{BB962C8B-B14F-4D97-AF65-F5344CB8AC3E}">
        <p14:creationId xmlns:p14="http://schemas.microsoft.com/office/powerpoint/2010/main" val="379572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sng" kern="1200" dirty="0">
                <a:solidFill>
                  <a:schemeClr val="tx1"/>
                </a:solidFill>
                <a:latin typeface="+mn-lt"/>
                <a:ea typeface="ヒラギノ角ゴ Pro W3" charset="-128"/>
                <a:cs typeface="+mn-cs"/>
              </a:rPr>
              <a:t>Talking</a:t>
            </a:r>
            <a:r>
              <a:rPr lang="en-US" sz="1200" b="1" u="sng" kern="1200" baseline="0" dirty="0">
                <a:solidFill>
                  <a:schemeClr val="tx1"/>
                </a:solidFill>
                <a:latin typeface="+mn-lt"/>
                <a:ea typeface="ヒラギノ角ゴ Pro W3" charset="-128"/>
                <a:cs typeface="+mn-cs"/>
              </a:rPr>
              <a:t> Points:</a:t>
            </a:r>
          </a:p>
          <a:p>
            <a:pPr marL="171450" indent="-171450">
              <a:buFont typeface="Arial" panose="020B0604020202020204" pitchFamily="34" charset="0"/>
              <a:buChar char="•"/>
            </a:pPr>
            <a:r>
              <a:rPr lang="en-US" sz="1200" b="0" u="none" kern="1200" baseline="0" dirty="0">
                <a:solidFill>
                  <a:schemeClr val="tx1"/>
                </a:solidFill>
                <a:latin typeface="+mn-lt"/>
                <a:ea typeface="ヒラギノ角ゴ Pro W3" charset="-128"/>
                <a:cs typeface="+mn-cs"/>
              </a:rPr>
              <a:t>This workshop is sponsored by [insert agency name]</a:t>
            </a:r>
          </a:p>
          <a:p>
            <a:pPr marL="171450" indent="-171450">
              <a:buFont typeface="Arial" panose="020B0604020202020204" pitchFamily="34" charset="0"/>
              <a:buChar char="•"/>
            </a:pPr>
            <a:endParaRPr lang="en-US" sz="1200" b="0" u="none" kern="1200" baseline="0" dirty="0">
              <a:solidFill>
                <a:schemeClr val="tx1"/>
              </a:solidFill>
              <a:latin typeface="+mn-lt"/>
              <a:ea typeface="ヒラギノ角ゴ Pro W3" charset="-128"/>
              <a:cs typeface="+mn-cs"/>
            </a:endParaRPr>
          </a:p>
          <a:p>
            <a:pPr marL="171450" indent="-171450">
              <a:buFont typeface="Arial" panose="020B0604020202020204" pitchFamily="34" charset="0"/>
              <a:buChar char="•"/>
            </a:pPr>
            <a:r>
              <a:rPr lang="en-US" sz="1200" b="0" u="none" kern="1200" baseline="0" dirty="0">
                <a:solidFill>
                  <a:schemeClr val="tx1"/>
                </a:solidFill>
                <a:latin typeface="+mn-lt"/>
                <a:ea typeface="ヒラギノ角ゴ Pro W3" charset="-128"/>
                <a:cs typeface="+mn-cs"/>
              </a:rPr>
              <a:t>The contents of this curriculum were developed with funding by the:</a:t>
            </a:r>
          </a:p>
          <a:p>
            <a:pPr marL="628650" lvl="1" indent="-171450">
              <a:buFont typeface="Arial" panose="020B0604020202020204" pitchFamily="34" charset="0"/>
              <a:buChar char="•"/>
            </a:pPr>
            <a:r>
              <a:rPr lang="en-US" sz="1200" b="0" u="none" kern="1200" baseline="0" dirty="0">
                <a:solidFill>
                  <a:schemeClr val="tx1"/>
                </a:solidFill>
                <a:latin typeface="+mn-lt"/>
                <a:ea typeface="ヒラギノ角ゴ Pro W3" charset="-128"/>
                <a:cs typeface="+mn-cs"/>
              </a:rPr>
              <a:t>Centers for Disease Control and Prevention, and the</a:t>
            </a:r>
          </a:p>
          <a:p>
            <a:pPr marL="628650" lvl="1" indent="-171450">
              <a:buFont typeface="Arial" panose="020B0604020202020204" pitchFamily="34" charset="0"/>
              <a:buChar char="•"/>
            </a:pPr>
            <a:r>
              <a:rPr lang="en-US" sz="1200" b="0" u="none" kern="1200" baseline="0" dirty="0">
                <a:solidFill>
                  <a:schemeClr val="tx1"/>
                </a:solidFill>
                <a:latin typeface="+mn-lt"/>
                <a:ea typeface="ヒラギノ角ゴ Pro W3" charset="-128"/>
                <a:cs typeface="+mn-cs"/>
              </a:rPr>
              <a:t>National Cancer Institute </a:t>
            </a:r>
            <a:endParaRPr lang="en-US" sz="1200" b="0" u="none" kern="1200" dirty="0">
              <a:solidFill>
                <a:schemeClr val="tx1"/>
              </a:solidFill>
              <a:latin typeface="+mn-lt"/>
              <a:ea typeface="ヒラギノ角ゴ Pro W3" charset="-128"/>
              <a:cs typeface="+mn-cs"/>
            </a:endParaRPr>
          </a:p>
          <a:p>
            <a:endParaRPr lang="en-US"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pPr>
                <a:defRPr/>
              </a:pPr>
              <a:t>2</a:t>
            </a:fld>
            <a:endParaRPr lang="en-US"/>
          </a:p>
        </p:txBody>
      </p:sp>
    </p:spTree>
    <p:extLst>
      <p:ext uri="{BB962C8B-B14F-4D97-AF65-F5344CB8AC3E}">
        <p14:creationId xmlns:p14="http://schemas.microsoft.com/office/powerpoint/2010/main" val="3194398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sng" kern="1200" dirty="0">
                <a:solidFill>
                  <a:schemeClr val="tx1"/>
                </a:solidFill>
                <a:latin typeface="+mn-lt"/>
                <a:ea typeface="ヒラギノ角ゴ Pro W3" charset="-128"/>
                <a:cs typeface="+mn-cs"/>
              </a:rPr>
              <a:t>Talking Points:</a:t>
            </a:r>
          </a:p>
          <a:p>
            <a:pPr marL="171450" indent="-171450">
              <a:buFont typeface="Arial" panose="020B0604020202020204" pitchFamily="34" charset="0"/>
              <a:buChar char="•"/>
            </a:pPr>
            <a:r>
              <a:rPr lang="en-US" sz="1200" b="0" u="none" kern="1200" dirty="0">
                <a:solidFill>
                  <a:schemeClr val="tx1"/>
                </a:solidFill>
                <a:latin typeface="+mn-lt"/>
                <a:ea typeface="ヒラギノ角ゴ Pro W3" charset="-128"/>
                <a:cs typeface="+mn-cs"/>
              </a:rPr>
              <a:t>These</a:t>
            </a:r>
            <a:r>
              <a:rPr lang="en-US" sz="1200" b="0" u="none" kern="1200" baseline="0" dirty="0">
                <a:solidFill>
                  <a:schemeClr val="tx1"/>
                </a:solidFill>
                <a:latin typeface="+mn-lt"/>
                <a:ea typeface="ヒラギノ角ゴ Pro W3" charset="-128"/>
                <a:cs typeface="+mn-cs"/>
              </a:rPr>
              <a:t> training materials were adapted from the National Cancer Institute’s Using What Works curriculum, Getting to Outcomes training manual, and Evidence-Based Public Health.</a:t>
            </a:r>
            <a:endParaRPr lang="en-US" sz="1200" b="0" u="none" kern="1200" dirty="0">
              <a:solidFill>
                <a:schemeClr val="tx1"/>
              </a:solidFill>
              <a:latin typeface="+mn-lt"/>
              <a:ea typeface="ヒラギノ角ゴ Pro W3" charset="-128"/>
              <a:cs typeface="+mn-cs"/>
            </a:endParaRPr>
          </a:p>
          <a:p>
            <a:endParaRPr lang="en-US" dirty="0"/>
          </a:p>
        </p:txBody>
      </p:sp>
      <p:sp>
        <p:nvSpPr>
          <p:cNvPr id="4" name="Slide Number Placeholder 3"/>
          <p:cNvSpPr>
            <a:spLocks noGrp="1"/>
          </p:cNvSpPr>
          <p:nvPr>
            <p:ph type="sldNum" sz="quarter" idx="10"/>
          </p:nvPr>
        </p:nvSpPr>
        <p:spPr/>
        <p:txBody>
          <a:bodyPr/>
          <a:lstStyle/>
          <a:p>
            <a:pPr>
              <a:defRPr/>
            </a:pPr>
            <a:fld id="{A3BC3E74-20A5-47B6-A4F4-09B8CF81FB2E}" type="slidenum">
              <a:rPr lang="en-US" smtClean="0"/>
              <a:pPr>
                <a:defRPr/>
              </a:pPr>
              <a:t>3</a:t>
            </a:fld>
            <a:endParaRPr lang="en-US"/>
          </a:p>
        </p:txBody>
      </p:sp>
    </p:spTree>
    <p:extLst>
      <p:ext uri="{BB962C8B-B14F-4D97-AF65-F5344CB8AC3E}">
        <p14:creationId xmlns:p14="http://schemas.microsoft.com/office/powerpoint/2010/main" val="2640026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definition of EBI is…</a:t>
            </a:r>
          </a:p>
        </p:txBody>
      </p:sp>
      <p:sp>
        <p:nvSpPr>
          <p:cNvPr id="4" name="Slide Number Placeholder 3"/>
          <p:cNvSpPr>
            <a:spLocks noGrp="1"/>
          </p:cNvSpPr>
          <p:nvPr>
            <p:ph type="sldNum" sz="quarter" idx="10"/>
          </p:nvPr>
        </p:nvSpPr>
        <p:spPr/>
        <p:txBody>
          <a:bodyPr/>
          <a:lstStyle/>
          <a:p>
            <a:fld id="{EB425539-E251-4053-9A4D-8F8D7FFF5CE1}" type="slidenum">
              <a:rPr lang="en-US" smtClean="0"/>
              <a:pPr/>
              <a:t>4</a:t>
            </a:fld>
            <a:endParaRPr lang="en-US" dirty="0"/>
          </a:p>
        </p:txBody>
      </p:sp>
    </p:spTree>
    <p:extLst>
      <p:ext uri="{BB962C8B-B14F-4D97-AF65-F5344CB8AC3E}">
        <p14:creationId xmlns:p14="http://schemas.microsoft.com/office/powerpoint/2010/main" val="2833776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425539-E251-4053-9A4D-8F8D7FFF5CE1}" type="slidenum">
              <a:rPr lang="en-US" smtClean="0"/>
              <a:pPr/>
              <a:t>5</a:t>
            </a:fld>
            <a:endParaRPr lang="en-US" dirty="0"/>
          </a:p>
        </p:txBody>
      </p:sp>
    </p:spTree>
    <p:extLst>
      <p:ext uri="{BB962C8B-B14F-4D97-AF65-F5344CB8AC3E}">
        <p14:creationId xmlns:p14="http://schemas.microsoft.com/office/powerpoint/2010/main" val="3338329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775AEB6-8179-4CE9-AB7B-15193185AB78}" type="slidenum">
              <a:rPr lang="en-US" smtClean="0"/>
              <a:pPr>
                <a:defRPr/>
              </a:pPr>
              <a:t>6</a:t>
            </a:fld>
            <a:endParaRPr lang="en-US"/>
          </a:p>
        </p:txBody>
      </p:sp>
    </p:spTree>
    <p:extLst>
      <p:ext uri="{BB962C8B-B14F-4D97-AF65-F5344CB8AC3E}">
        <p14:creationId xmlns:p14="http://schemas.microsoft.com/office/powerpoint/2010/main" val="1992877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 Id="rId3" Type="http://schemas.openxmlformats.org/officeDocument/2006/relationships/image" Target="../media/image2.gif"/></Relationships>
</file>

<file path=ppt/slideLayouts/_rels/slideLayout3.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gif"/></Relationships>
</file>

<file path=ppt/slideLayouts/_rels/slideLayout5.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Master" Target="../slideMasters/slideMaster1.xml"/><Relationship Id="rId3" Type="http://schemas.openxmlformats.org/officeDocument/2006/relationships/image" Target="../media/image2.gif"/></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Master" Target="../slideMasters/slideMaster1.xml"/><Relationship Id="rId3" Type="http://schemas.openxmlformats.org/officeDocument/2006/relationships/image" Target="../media/image4.gi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941178" y="1143000"/>
            <a:ext cx="7772400" cy="1219200"/>
          </a:xfrm>
        </p:spPr>
        <p:txBody>
          <a:bodyPr/>
          <a:lstStyle>
            <a:lvl1pPr algn="l">
              <a:defRPr sz="4000" b="0">
                <a:solidFill>
                  <a:schemeClr val="bg1"/>
                </a:solidFill>
                <a:latin typeface="Georgia" pitchFamily="18" charset="0"/>
              </a:defRPr>
            </a:lvl1pPr>
          </a:lstStyle>
          <a:p>
            <a:r>
              <a:rPr lang="en-US"/>
              <a:t>Click to edit Master title style</a:t>
            </a:r>
            <a:endParaRPr lang="en-US" dirty="0"/>
          </a:p>
        </p:txBody>
      </p:sp>
      <p:sp>
        <p:nvSpPr>
          <p:cNvPr id="25603" name="Rectangle 3"/>
          <p:cNvSpPr>
            <a:spLocks noGrp="1" noChangeArrowheads="1"/>
          </p:cNvSpPr>
          <p:nvPr>
            <p:ph type="subTitle" idx="1"/>
          </p:nvPr>
        </p:nvSpPr>
        <p:spPr>
          <a:xfrm>
            <a:off x="941178" y="3048000"/>
            <a:ext cx="7772400" cy="1752600"/>
          </a:xfrm>
          <a:prstGeom prst="rect">
            <a:avLst/>
          </a:prstGeom>
        </p:spPr>
        <p:txBody>
          <a:bodyPr/>
          <a:lstStyle>
            <a:lvl1pPr marL="0" indent="0" algn="l">
              <a:buFontTx/>
              <a:buNone/>
              <a:defRPr sz="2800">
                <a:solidFill>
                  <a:srgbClr val="002060"/>
                </a:solidFill>
                <a:latin typeface="Arial" pitchFamily="34" charset="0"/>
                <a:cs typeface="Arial" pitchFamily="34" charset="0"/>
              </a:defRPr>
            </a:lvl1pPr>
          </a:lstStyle>
          <a:p>
            <a:r>
              <a:rPr lang="en-US"/>
              <a:t>Click to edit Master subtitle style</a:t>
            </a:r>
            <a:endParaRPr lang="en-US" dirty="0"/>
          </a:p>
        </p:txBody>
      </p:sp>
    </p:spTree>
    <p:extLst>
      <p:ext uri="{BB962C8B-B14F-4D97-AF65-F5344CB8AC3E}">
        <p14:creationId xmlns:p14="http://schemas.microsoft.com/office/powerpoint/2010/main" val="1985649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467600" cy="990600"/>
          </a:xfrm>
        </p:spPr>
        <p:txBody>
          <a:bodyPr/>
          <a:lstStyle>
            <a:lvl1pPr algn="l">
              <a:defRPr sz="4000" b="0">
                <a:solidFill>
                  <a:schemeClr val="bg1"/>
                </a:solidFill>
                <a:latin typeface="Georgia"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914400" y="1676400"/>
            <a:ext cx="7467600" cy="4343400"/>
          </a:xfrm>
          <a:prstGeom prst="rect">
            <a:avLst/>
          </a:prstGeom>
        </p:spPr>
        <p:txBody>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ustDataLst>
      <p:tags r:id="rId1"/>
    </p:custDataLst>
    <p:extLst>
      <p:ext uri="{BB962C8B-B14F-4D97-AF65-F5344CB8AC3E}">
        <p14:creationId xmlns:p14="http://schemas.microsoft.com/office/powerpoint/2010/main" val="348923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85800" y="6248400"/>
            <a:ext cx="1905000" cy="457200"/>
          </a:xfrm>
          <a:prstGeom prst="rect">
            <a:avLst/>
          </a:prstGeom>
        </p:spPr>
        <p:txBody>
          <a:bodyPr/>
          <a:lstStyle>
            <a:lvl1pPr>
              <a:defRPr/>
            </a:lvl1pPr>
          </a:lstStyle>
          <a:p>
            <a:pPr>
              <a:defRPr/>
            </a:pPr>
            <a:endParaRPr lang="en-US"/>
          </a:p>
        </p:txBody>
      </p:sp>
      <p:sp>
        <p:nvSpPr>
          <p:cNvPr id="6" name="Footer Placeholder 5"/>
          <p:cNvSpPr>
            <a:spLocks noGrp="1"/>
          </p:cNvSpPr>
          <p:nvPr>
            <p:ph type="ftr" sz="quarter" idx="11"/>
          </p:nvPr>
        </p:nvSpPr>
        <p:spPr>
          <a:xfrm>
            <a:off x="3124200" y="6248400"/>
            <a:ext cx="2895600" cy="457200"/>
          </a:xfrm>
          <a:prstGeom prst="rect">
            <a:avLst/>
          </a:prstGeo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553200" y="6248400"/>
            <a:ext cx="1905000" cy="457200"/>
          </a:xfrm>
          <a:prstGeom prst="bracketPair">
            <a:avLst>
              <a:gd name="adj" fmla="val 17949"/>
            </a:avLst>
          </a:prstGeom>
        </p:spPr>
        <p:txBody>
          <a:bodyPr/>
          <a:lstStyle>
            <a:lvl1pPr>
              <a:defRPr/>
            </a:lvl1pPr>
          </a:lstStyle>
          <a:p>
            <a:pPr>
              <a:defRPr/>
            </a:pPr>
            <a:fld id="{1DB2A8AE-3F0E-4B9A-8C88-3EE872ADFB56}" type="slidenum">
              <a:rPr lang="en-US"/>
              <a:pPr>
                <a:defRPr/>
              </a:pPr>
              <a:t>‹#›</a:t>
            </a:fld>
            <a:endParaRPr lang="en-US"/>
          </a:p>
        </p:txBody>
      </p:sp>
    </p:spTree>
    <p:custDataLst>
      <p:tags r:id="rId1"/>
    </p:custDataLst>
    <p:extLst>
      <p:ext uri="{BB962C8B-B14F-4D97-AF65-F5344CB8AC3E}">
        <p14:creationId xmlns:p14="http://schemas.microsoft.com/office/powerpoint/2010/main" val="3017542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12" name="Text Placeholder 11"/>
          <p:cNvSpPr>
            <a:spLocks noGrp="1"/>
          </p:cNvSpPr>
          <p:nvPr>
            <p:ph type="body" sz="quarter" idx="10" hasCustomPrompt="1"/>
          </p:nvPr>
        </p:nvSpPr>
        <p:spPr>
          <a:xfrm>
            <a:off x="990600" y="1169987"/>
            <a:ext cx="7543800" cy="1192213"/>
          </a:xfrm>
          <a:prstGeom prst="rect">
            <a:avLst/>
          </a:prstGeom>
        </p:spPr>
        <p:txBody>
          <a:bodyPr wrap="square" anchor="ctr">
            <a:normAutofit/>
          </a:bodyPr>
          <a:lstStyle>
            <a:lvl1pPr marL="0" indent="0" algn="l">
              <a:spcAft>
                <a:spcPts val="0"/>
              </a:spcAft>
              <a:buNone/>
              <a:defRPr sz="4000" b="0" i="0" baseline="0">
                <a:solidFill>
                  <a:schemeClr val="bg1"/>
                </a:solidFill>
                <a:latin typeface="Georgia"/>
                <a:cs typeface="Georgia"/>
              </a:defRPr>
            </a:lvl1pPr>
          </a:lstStyle>
          <a:p>
            <a:pPr lvl="0"/>
            <a:r>
              <a:rPr lang="en-US" dirty="0"/>
              <a:t>Main Slide Title Font is 40pt Georgia regular</a:t>
            </a:r>
          </a:p>
        </p:txBody>
      </p:sp>
      <p:sp>
        <p:nvSpPr>
          <p:cNvPr id="3" name="Subtitle 2"/>
          <p:cNvSpPr>
            <a:spLocks noGrp="1"/>
          </p:cNvSpPr>
          <p:nvPr>
            <p:ph type="subTitle" idx="1" hasCustomPrompt="1"/>
          </p:nvPr>
        </p:nvSpPr>
        <p:spPr>
          <a:xfrm>
            <a:off x="990600" y="3009900"/>
            <a:ext cx="7772400" cy="1752600"/>
          </a:xfrm>
          <a:prstGeom prst="rect">
            <a:avLst/>
          </a:prstGeom>
        </p:spPr>
        <p:txBody>
          <a:bodyPr>
            <a:normAutofit/>
          </a:bodyPr>
          <a:lstStyle>
            <a:lvl1pPr marL="0" indent="0" algn="l">
              <a:buNone/>
              <a:defRPr sz="2800" baseline="0">
                <a:solidFill>
                  <a:schemeClr val="tx1"/>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 font is 28pt Arial regular</a:t>
            </a:r>
          </a:p>
        </p:txBody>
      </p:sp>
      <p:sp>
        <p:nvSpPr>
          <p:cNvPr id="2" name="Date Placeholder 1"/>
          <p:cNvSpPr>
            <a:spLocks noGrp="1"/>
          </p:cNvSpPr>
          <p:nvPr>
            <p:ph type="dt" sz="half" idx="11"/>
          </p:nvPr>
        </p:nvSpPr>
        <p:spPr>
          <a:xfrm>
            <a:off x="457200" y="6356350"/>
            <a:ext cx="2133600" cy="365125"/>
          </a:xfrm>
          <a:prstGeom prst="rect">
            <a:avLst/>
          </a:prstGeom>
        </p:spPr>
        <p:txBody>
          <a:bodyPr/>
          <a:lstStyle/>
          <a:p>
            <a:fld id="{2CE2882C-A2A2-234C-A51F-5E29483AFB47}" type="datetimeFigureOut">
              <a:rPr lang="en-US" smtClean="0"/>
              <a:pPr/>
              <a:t>11/10/17</a:t>
            </a:fld>
            <a:endParaRPr lang="en-US" dirty="0"/>
          </a:p>
        </p:txBody>
      </p:sp>
      <p:sp>
        <p:nvSpPr>
          <p:cNvPr id="4" name="Footer Placeholder 3"/>
          <p:cNvSpPr>
            <a:spLocks noGrp="1"/>
          </p:cNvSpPr>
          <p:nvPr>
            <p:ph type="ftr" sz="quarter" idx="12"/>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3"/>
          </p:nvPr>
        </p:nvSpPr>
        <p:spPr>
          <a:xfrm>
            <a:off x="6553200" y="6356350"/>
            <a:ext cx="2133600" cy="365125"/>
          </a:xfrm>
          <a:prstGeom prst="rect">
            <a:avLst/>
          </a:prstGeom>
        </p:spPr>
        <p:txBody>
          <a:bodyPr/>
          <a:lstStyle/>
          <a:p>
            <a:fld id="{2BEC0977-E28B-DA4E-B986-0EE40A406CCB}" type="slidenum">
              <a:rPr lang="en-US" smtClean="0"/>
              <a:pPr/>
              <a:t>‹#›</a:t>
            </a:fld>
            <a:endParaRPr lang="en-US" dirty="0"/>
          </a:p>
        </p:txBody>
      </p:sp>
    </p:spTree>
    <p:extLst>
      <p:ext uri="{BB962C8B-B14F-4D97-AF65-F5344CB8AC3E}">
        <p14:creationId xmlns:p14="http://schemas.microsoft.com/office/powerpoint/2010/main" val="18331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 Placeholder 11"/>
          <p:cNvSpPr>
            <a:spLocks noGrp="1"/>
          </p:cNvSpPr>
          <p:nvPr>
            <p:ph type="body" sz="quarter" idx="10" hasCustomPrompt="1"/>
          </p:nvPr>
        </p:nvSpPr>
        <p:spPr>
          <a:xfrm>
            <a:off x="990600" y="331787"/>
            <a:ext cx="7543800" cy="963613"/>
          </a:xfrm>
          <a:prstGeom prst="rect">
            <a:avLst/>
          </a:prstGeom>
        </p:spPr>
        <p:txBody>
          <a:bodyPr wrap="square" anchor="ctr">
            <a:normAutofit/>
          </a:bodyPr>
          <a:lstStyle>
            <a:lvl1pPr marL="0" indent="0" algn="l">
              <a:spcAft>
                <a:spcPts val="0"/>
              </a:spcAft>
              <a:buNone/>
              <a:defRPr sz="3200" b="0" i="0" baseline="0">
                <a:solidFill>
                  <a:schemeClr val="bg1"/>
                </a:solidFill>
                <a:latin typeface="Georgia"/>
                <a:cs typeface="Georgia"/>
              </a:defRPr>
            </a:lvl1pPr>
          </a:lstStyle>
          <a:p>
            <a:pPr lvl="0"/>
            <a:r>
              <a:rPr lang="en-US" dirty="0"/>
              <a:t>Interior slide - 32 point Georgia Regular</a:t>
            </a:r>
          </a:p>
        </p:txBody>
      </p:sp>
      <p:sp>
        <p:nvSpPr>
          <p:cNvPr id="12" name="Text Placeholder 11"/>
          <p:cNvSpPr>
            <a:spLocks noGrp="1"/>
          </p:cNvSpPr>
          <p:nvPr>
            <p:ph type="body" sz="quarter" idx="11" hasCustomPrompt="1"/>
          </p:nvPr>
        </p:nvSpPr>
        <p:spPr>
          <a:xfrm>
            <a:off x="990600" y="1752600"/>
            <a:ext cx="7543800" cy="4114800"/>
          </a:xfrm>
          <a:prstGeom prst="rect">
            <a:avLst/>
          </a:prstGeom>
        </p:spPr>
        <p:txBody>
          <a:bodyPr/>
          <a:lstStyle>
            <a:lvl1pPr>
              <a:buFontTx/>
              <a:buNone/>
              <a:defRPr sz="3200" baseline="0"/>
            </a:lvl1pPr>
          </a:lstStyle>
          <a:p>
            <a:r>
              <a:rPr lang="en-US" sz="2400" dirty="0">
                <a:latin typeface="Arial" pitchFamily="34" charset="0"/>
                <a:cs typeface="Arial" pitchFamily="34" charset="0"/>
              </a:rPr>
              <a:t>Slide body text is 24pt Arial regular</a:t>
            </a:r>
          </a:p>
        </p:txBody>
      </p:sp>
    </p:spTree>
    <p:custDataLst>
      <p:tags r:id="rId1"/>
    </p:custDataLst>
    <p:extLst>
      <p:ext uri="{BB962C8B-B14F-4D97-AF65-F5344CB8AC3E}">
        <p14:creationId xmlns:p14="http://schemas.microsoft.com/office/powerpoint/2010/main" val="1000585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inimal footer graphic">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itle 3"/>
          <p:cNvSpPr>
            <a:spLocks noGrp="1"/>
          </p:cNvSpPr>
          <p:nvPr userDrawn="1">
            <p:ph type="title" idx="4294967295" hasCustomPrompt="1"/>
          </p:nvPr>
        </p:nvSpPr>
        <p:spPr>
          <a:xfrm>
            <a:off x="457200" y="2590800"/>
            <a:ext cx="8229600" cy="1143000"/>
          </a:xfrm>
        </p:spPr>
        <p:txBody>
          <a:bodyPr>
            <a:normAutofit/>
          </a:bodyPr>
          <a:lstStyle/>
          <a:p>
            <a:r>
              <a:rPr lang="en-US" sz="1000" dirty="0">
                <a:solidFill>
                  <a:srgbClr val="660099"/>
                </a:solidFill>
                <a:latin typeface="Arial"/>
                <a:cs typeface="Arial"/>
              </a:rPr>
              <a:t>( minimal slide for charts/graphs/etc )</a:t>
            </a:r>
            <a:endParaRPr lang="en-US" sz="1000"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tags" Target="../tags/tag2.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print">
            <a:lum/>
          </a:blip>
          <a:srcRect/>
          <a:stretch>
            <a:fillRect l="-1000" r="-1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143000"/>
            <a:ext cx="74676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ustDataLst>
      <p:tags r:id="rId8"/>
    </p:custDataLst>
    <p:extLst>
      <p:ext uri="{BB962C8B-B14F-4D97-AF65-F5344CB8AC3E}">
        <p14:creationId xmlns:p14="http://schemas.microsoft.com/office/powerpoint/2010/main" val="3599328302"/>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60" r:id="rId4"/>
    <p:sldLayoutId id="2147483661" r:id="rId5"/>
    <p:sldLayoutId id="2147483651" r:id="rId6"/>
  </p:sldLayoutIdLst>
  <p:txStyles>
    <p:titleStyle>
      <a:lvl1pPr algn="l" rtl="0" eaLnBrk="1" fontAlgn="base" hangingPunct="1">
        <a:spcBef>
          <a:spcPct val="0"/>
        </a:spcBef>
        <a:spcAft>
          <a:spcPct val="0"/>
        </a:spcAft>
        <a:defRPr sz="4000">
          <a:solidFill>
            <a:schemeClr val="bg1"/>
          </a:solidFill>
          <a:latin typeface="Georgia" pitchFamily="18" charset="0"/>
          <a:ea typeface="ＭＳ Ｐゴシック" charset="0"/>
          <a:cs typeface="Arial" pitchFamily="34" charset="0"/>
        </a:defRPr>
      </a:lvl1pPr>
      <a:lvl2pPr algn="l" rtl="0" eaLnBrk="1" fontAlgn="base" hangingPunct="1">
        <a:spcBef>
          <a:spcPct val="0"/>
        </a:spcBef>
        <a:spcAft>
          <a:spcPct val="0"/>
        </a:spcAft>
        <a:defRPr sz="4000">
          <a:solidFill>
            <a:schemeClr val="bg1"/>
          </a:solidFill>
          <a:latin typeface="Georgia" charset="0"/>
          <a:ea typeface="ＭＳ Ｐゴシック" charset="0"/>
          <a:cs typeface="Arial" charset="0"/>
        </a:defRPr>
      </a:lvl2pPr>
      <a:lvl3pPr algn="l" rtl="0" eaLnBrk="1" fontAlgn="base" hangingPunct="1">
        <a:spcBef>
          <a:spcPct val="0"/>
        </a:spcBef>
        <a:spcAft>
          <a:spcPct val="0"/>
        </a:spcAft>
        <a:defRPr sz="4000">
          <a:solidFill>
            <a:schemeClr val="bg1"/>
          </a:solidFill>
          <a:latin typeface="Georgia" charset="0"/>
          <a:ea typeface="ＭＳ Ｐゴシック" charset="0"/>
          <a:cs typeface="Arial" charset="0"/>
        </a:defRPr>
      </a:lvl3pPr>
      <a:lvl4pPr algn="l" rtl="0" eaLnBrk="1" fontAlgn="base" hangingPunct="1">
        <a:spcBef>
          <a:spcPct val="0"/>
        </a:spcBef>
        <a:spcAft>
          <a:spcPct val="0"/>
        </a:spcAft>
        <a:defRPr sz="4000">
          <a:solidFill>
            <a:schemeClr val="bg1"/>
          </a:solidFill>
          <a:latin typeface="Georgia" charset="0"/>
          <a:ea typeface="ＭＳ Ｐゴシック" charset="0"/>
          <a:cs typeface="Arial" charset="0"/>
        </a:defRPr>
      </a:lvl4pPr>
      <a:lvl5pPr algn="l" rtl="0" eaLnBrk="1" fontAlgn="base" hangingPunct="1">
        <a:spcBef>
          <a:spcPct val="0"/>
        </a:spcBef>
        <a:spcAft>
          <a:spcPct val="0"/>
        </a:spcAft>
        <a:defRPr sz="4000">
          <a:solidFill>
            <a:schemeClr val="bg1"/>
          </a:solidFill>
          <a:latin typeface="Georgia" charset="0"/>
          <a:ea typeface="ＭＳ Ｐゴシック" charset="0"/>
          <a:cs typeface="Arial" charset="0"/>
        </a:defRPr>
      </a:lvl5pPr>
      <a:lvl6pPr marL="457200" algn="ctr" rtl="0" eaLnBrk="1" fontAlgn="base" hangingPunct="1">
        <a:spcBef>
          <a:spcPct val="0"/>
        </a:spcBef>
        <a:spcAft>
          <a:spcPct val="0"/>
        </a:spcAft>
        <a:defRPr sz="5000" b="1">
          <a:solidFill>
            <a:schemeClr val="accent2"/>
          </a:solidFill>
          <a:latin typeface="Blue Highway" pitchFamily="2" charset="0"/>
        </a:defRPr>
      </a:lvl6pPr>
      <a:lvl7pPr marL="914400" algn="ctr" rtl="0" eaLnBrk="1" fontAlgn="base" hangingPunct="1">
        <a:spcBef>
          <a:spcPct val="0"/>
        </a:spcBef>
        <a:spcAft>
          <a:spcPct val="0"/>
        </a:spcAft>
        <a:defRPr sz="5000" b="1">
          <a:solidFill>
            <a:schemeClr val="accent2"/>
          </a:solidFill>
          <a:latin typeface="Blue Highway" pitchFamily="2" charset="0"/>
        </a:defRPr>
      </a:lvl7pPr>
      <a:lvl8pPr marL="1371600" algn="ctr" rtl="0" eaLnBrk="1" fontAlgn="base" hangingPunct="1">
        <a:spcBef>
          <a:spcPct val="0"/>
        </a:spcBef>
        <a:spcAft>
          <a:spcPct val="0"/>
        </a:spcAft>
        <a:defRPr sz="5000" b="1">
          <a:solidFill>
            <a:schemeClr val="accent2"/>
          </a:solidFill>
          <a:latin typeface="Blue Highway" pitchFamily="2" charset="0"/>
        </a:defRPr>
      </a:lvl8pPr>
      <a:lvl9pPr marL="1828800" algn="ctr" rtl="0" eaLnBrk="1" fontAlgn="base" hangingPunct="1">
        <a:spcBef>
          <a:spcPct val="0"/>
        </a:spcBef>
        <a:spcAft>
          <a:spcPct val="0"/>
        </a:spcAft>
        <a:defRPr sz="5000" b="1">
          <a:solidFill>
            <a:schemeClr val="accent2"/>
          </a:solidFill>
          <a:latin typeface="Blue Highway" pitchFamily="2" charset="0"/>
        </a:defRPr>
      </a:lvl9pPr>
    </p:titleStyle>
    <p:bodyStyle>
      <a:lvl1pPr marL="342900" indent="-342900" algn="l" rtl="0" eaLnBrk="1" fontAlgn="base" hangingPunct="1">
        <a:lnSpc>
          <a:spcPct val="70000"/>
        </a:lnSpc>
        <a:spcBef>
          <a:spcPct val="0"/>
        </a:spcBef>
        <a:spcAft>
          <a:spcPct val="20000"/>
        </a:spcAft>
        <a:buChar char="•"/>
        <a:defRPr sz="4000">
          <a:solidFill>
            <a:schemeClr val="tx1"/>
          </a:solidFill>
          <a:latin typeface="+mn-lt"/>
          <a:ea typeface="ＭＳ Ｐゴシック" charset="0"/>
          <a:cs typeface="+mn-cs"/>
        </a:defRPr>
      </a:lvl1pPr>
      <a:lvl2pPr marL="742950" indent="-285750" algn="l" rtl="0" eaLnBrk="1" fontAlgn="base" hangingPunct="1">
        <a:lnSpc>
          <a:spcPct val="70000"/>
        </a:lnSpc>
        <a:spcBef>
          <a:spcPct val="0"/>
        </a:spcBef>
        <a:spcAft>
          <a:spcPct val="20000"/>
        </a:spcAft>
        <a:buChar char="–"/>
        <a:defRPr sz="3600">
          <a:solidFill>
            <a:schemeClr val="tx1"/>
          </a:solidFill>
          <a:latin typeface="+mn-lt"/>
          <a:ea typeface="ＭＳ Ｐゴシック" charset="0"/>
        </a:defRPr>
      </a:lvl2pPr>
      <a:lvl3pPr marL="1143000" indent="-228600" algn="l" rtl="0" eaLnBrk="1" fontAlgn="base" hangingPunct="1">
        <a:lnSpc>
          <a:spcPct val="70000"/>
        </a:lnSpc>
        <a:spcBef>
          <a:spcPct val="0"/>
        </a:spcBef>
        <a:spcAft>
          <a:spcPct val="20000"/>
        </a:spcAft>
        <a:buChar char="•"/>
        <a:defRPr sz="3200">
          <a:solidFill>
            <a:schemeClr val="tx1"/>
          </a:solidFill>
          <a:latin typeface="+mn-lt"/>
          <a:ea typeface="ＭＳ Ｐゴシック" charset="0"/>
        </a:defRPr>
      </a:lvl3pPr>
      <a:lvl4pPr marL="1600200" indent="-228600" algn="l" rtl="0" eaLnBrk="1" fontAlgn="base" hangingPunct="1">
        <a:lnSpc>
          <a:spcPct val="70000"/>
        </a:lnSpc>
        <a:spcBef>
          <a:spcPct val="0"/>
        </a:spcBef>
        <a:spcAft>
          <a:spcPct val="20000"/>
        </a:spcAft>
        <a:buChar char="–"/>
        <a:defRPr sz="2800">
          <a:solidFill>
            <a:schemeClr val="tx1"/>
          </a:solidFill>
          <a:latin typeface="+mn-lt"/>
          <a:ea typeface="ＭＳ Ｐゴシック" charset="0"/>
        </a:defRPr>
      </a:lvl4pPr>
      <a:lvl5pPr marL="2057400" indent="-228600" algn="l" rtl="0" eaLnBrk="1" fontAlgn="base" hangingPunct="1">
        <a:lnSpc>
          <a:spcPct val="70000"/>
        </a:lnSpc>
        <a:spcBef>
          <a:spcPct val="0"/>
        </a:spcBef>
        <a:spcAft>
          <a:spcPct val="20000"/>
        </a:spcAft>
        <a:buChar char="»"/>
        <a:defRPr sz="2800">
          <a:solidFill>
            <a:schemeClr val="tx1"/>
          </a:solidFill>
          <a:latin typeface="+mn-lt"/>
          <a:ea typeface="ＭＳ Ｐゴシック" charset="0"/>
        </a:defRPr>
      </a:lvl5pPr>
      <a:lvl6pPr marL="2514600" indent="-228600" algn="l" rtl="0" eaLnBrk="1" fontAlgn="base" hangingPunct="1">
        <a:lnSpc>
          <a:spcPct val="70000"/>
        </a:lnSpc>
        <a:spcBef>
          <a:spcPct val="0"/>
        </a:spcBef>
        <a:spcAft>
          <a:spcPct val="20000"/>
        </a:spcAft>
        <a:buChar char="»"/>
        <a:defRPr sz="2800">
          <a:solidFill>
            <a:schemeClr val="tx1"/>
          </a:solidFill>
          <a:latin typeface="+mn-lt"/>
        </a:defRPr>
      </a:lvl6pPr>
      <a:lvl7pPr marL="2971800" indent="-228600" algn="l" rtl="0" eaLnBrk="1" fontAlgn="base" hangingPunct="1">
        <a:lnSpc>
          <a:spcPct val="70000"/>
        </a:lnSpc>
        <a:spcBef>
          <a:spcPct val="0"/>
        </a:spcBef>
        <a:spcAft>
          <a:spcPct val="20000"/>
        </a:spcAft>
        <a:buChar char="»"/>
        <a:defRPr sz="2800">
          <a:solidFill>
            <a:schemeClr val="tx1"/>
          </a:solidFill>
          <a:latin typeface="+mn-lt"/>
        </a:defRPr>
      </a:lvl7pPr>
      <a:lvl8pPr marL="3429000" indent="-228600" algn="l" rtl="0" eaLnBrk="1" fontAlgn="base" hangingPunct="1">
        <a:lnSpc>
          <a:spcPct val="70000"/>
        </a:lnSpc>
        <a:spcBef>
          <a:spcPct val="0"/>
        </a:spcBef>
        <a:spcAft>
          <a:spcPct val="20000"/>
        </a:spcAft>
        <a:buChar char="»"/>
        <a:defRPr sz="2800">
          <a:solidFill>
            <a:schemeClr val="tx1"/>
          </a:solidFill>
          <a:latin typeface="+mn-lt"/>
        </a:defRPr>
      </a:lvl8pPr>
      <a:lvl9pPr marL="3886200" indent="-228600" algn="l" rtl="0" eaLnBrk="1" fontAlgn="base" hangingPunct="1">
        <a:lnSpc>
          <a:spcPct val="70000"/>
        </a:lnSpc>
        <a:spcBef>
          <a:spcPct val="0"/>
        </a:spcBef>
        <a:spcAft>
          <a:spcPct val="20000"/>
        </a:spcAft>
        <a:buChar char="»"/>
        <a:defRPr sz="28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5.jpg"/><Relationship Id="rId5" Type="http://schemas.openxmlformats.org/officeDocument/2006/relationships/image" Target="../media/image6.png"/><Relationship Id="rId1" Type="http://schemas.openxmlformats.org/officeDocument/2006/relationships/tags" Target="../tags/tag7.xml"/><Relationship Id="rId2"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hyperlink" Target="http://cancercontrol.cancer.gov/use_what_works/start.htm" TargetMode="External"/><Relationship Id="rId5" Type="http://schemas.openxmlformats.org/officeDocument/2006/relationships/hyperlink" Target="https://www.rand.org/health/projects/getting-to-outcomes.html" TargetMode="External"/><Relationship Id="rId1" Type="http://schemas.openxmlformats.org/officeDocument/2006/relationships/tags" Target="../tags/tag9.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8.jpeg"/><Relationship Id="rId1" Type="http://schemas.openxmlformats.org/officeDocument/2006/relationships/tags" Target="../tags/tag10.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bwMode="auto">
          <a:xfrm>
            <a:off x="1306512" y="5926368"/>
            <a:ext cx="7532688" cy="550632"/>
          </a:xfrm>
          <a:prstGeom prst="rect">
            <a:avLst/>
          </a:prstGeom>
          <a:solidFill>
            <a:srgbClr val="9AE35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3" name="Text Placeholder 2"/>
          <p:cNvSpPr>
            <a:spLocks noGrp="1"/>
          </p:cNvSpPr>
          <p:nvPr>
            <p:ph type="body" sz="quarter" idx="10"/>
          </p:nvPr>
        </p:nvSpPr>
        <p:spPr>
          <a:xfrm>
            <a:off x="0" y="1169987"/>
            <a:ext cx="8686800" cy="1192213"/>
          </a:xfrm>
        </p:spPr>
        <p:txBody>
          <a:bodyPr>
            <a:noAutofit/>
          </a:bodyPr>
          <a:lstStyle/>
          <a:p>
            <a:pPr algn="ctr"/>
            <a:r>
              <a:rPr lang="en-US" b="1" dirty="0">
                <a:latin typeface="Arial" panose="020B0604020202020204" pitchFamily="34" charset="0"/>
                <a:cs typeface="Arial" panose="020B0604020202020204" pitchFamily="34" charset="0"/>
              </a:rPr>
              <a:t>Putting Public Health </a:t>
            </a:r>
          </a:p>
          <a:p>
            <a:pPr algn="ctr"/>
            <a:r>
              <a:rPr lang="en-US" b="1" dirty="0">
                <a:latin typeface="Arial" panose="020B0604020202020204" pitchFamily="34" charset="0"/>
                <a:cs typeface="Arial" panose="020B0604020202020204" pitchFamily="34" charset="0"/>
              </a:rPr>
              <a:t>Evidence in Action</a:t>
            </a:r>
          </a:p>
        </p:txBody>
      </p:sp>
      <p:pic>
        <p:nvPicPr>
          <p:cNvPr id="2" name="Picture 3"/>
          <p:cNvPicPr>
            <a:picLocks noChangeAspect="1"/>
          </p:cNvPicPr>
          <p:nvPr/>
        </p:nvPicPr>
        <p:blipFill>
          <a:blip r:embed="rId5"/>
          <a:stretch>
            <a:fillRect/>
          </a:stretch>
        </p:blipFill>
        <p:spPr>
          <a:xfrm>
            <a:off x="1905000" y="2633545"/>
            <a:ext cx="5334000" cy="3264133"/>
          </a:xfrm>
          <a:prstGeom prst="rect">
            <a:avLst/>
          </a:prstGeom>
        </p:spPr>
      </p:pic>
      <p:sp>
        <p:nvSpPr>
          <p:cNvPr id="5" name="TextBox 4">
            <a:extLst>
              <a:ext uri="{FF2B5EF4-FFF2-40B4-BE49-F238E27FC236}">
                <a16:creationId xmlns:a16="http://schemas.microsoft.com/office/drawing/2014/main" xmlns="" id="{5DE93313-F04D-43E6-8AF5-A54EEF932D27}"/>
              </a:ext>
            </a:extLst>
          </p:cNvPr>
          <p:cNvSpPr txBox="1"/>
          <p:nvPr/>
        </p:nvSpPr>
        <p:spPr>
          <a:xfrm>
            <a:off x="1480868" y="6029325"/>
            <a:ext cx="7515961" cy="49212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latin typeface="Calibri"/>
              </a:rPr>
              <a:t>The Cancer Prevention and Control Research Network is supported by Cooperative Agreement Number 3 U48 DP005017-01S8 from the Centers for Disease Control and Prevention’s Prevention Research Centers Program and the National Cancer Institute. The content of this curriculum is based upon findings and experiences of workgroup members and does not necessarily represent the official position of the funders</a:t>
            </a:r>
            <a:r>
              <a:rPr lang="en-US" sz="1000" dirty="0">
                <a:latin typeface="Calibri"/>
              </a:rPr>
              <a:t>. </a:t>
            </a:r>
          </a:p>
        </p:txBody>
      </p:sp>
    </p:spTree>
    <p:custDataLst>
      <p:tags r:id="rId1"/>
    </p:custDataLst>
    <p:extLst>
      <p:ext uri="{BB962C8B-B14F-4D97-AF65-F5344CB8AC3E}">
        <p14:creationId xmlns:p14="http://schemas.microsoft.com/office/powerpoint/2010/main" val="1309011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990600"/>
          </a:xfrm>
        </p:spPr>
        <p:txBody>
          <a:bodyPr/>
          <a:lstStyle/>
          <a:p>
            <a:r>
              <a:rPr lang="en-US" dirty="0">
                <a:latin typeface="+mn-lt"/>
              </a:rPr>
              <a:t>Acknowledgements</a:t>
            </a:r>
          </a:p>
        </p:txBody>
      </p:sp>
      <p:sp>
        <p:nvSpPr>
          <p:cNvPr id="3" name="Content Placeholder 2"/>
          <p:cNvSpPr>
            <a:spLocks noGrp="1"/>
          </p:cNvSpPr>
          <p:nvPr>
            <p:ph idx="1"/>
            <p:extLst/>
          </p:nvPr>
        </p:nvSpPr>
        <p:spPr/>
        <p:txBody>
          <a:bodyPr anchor="t"/>
          <a:lstStyle/>
          <a:p>
            <a:pPr marL="0" indent="0">
              <a:lnSpc>
                <a:spcPct val="100000"/>
              </a:lnSpc>
              <a:buNone/>
            </a:pPr>
            <a:r>
              <a:rPr lang="en-US" b="1" dirty="0"/>
              <a:t>This workshop is sponsored by:</a:t>
            </a:r>
          </a:p>
          <a:p>
            <a:pPr>
              <a:lnSpc>
                <a:spcPct val="100000"/>
              </a:lnSpc>
            </a:pPr>
            <a:r>
              <a:rPr lang="en-US" b="1" dirty="0"/>
              <a:t>[insert agency name]</a:t>
            </a:r>
            <a:r>
              <a:rPr lang="en-US" b="1" dirty="0">
                <a:latin typeface="ＭＳ Ｐゴシック"/>
              </a:rPr>
              <a:t/>
            </a:r>
            <a:br>
              <a:rPr lang="en-US" b="1" dirty="0">
                <a:latin typeface="ＭＳ Ｐゴシック"/>
              </a:rPr>
            </a:br>
            <a:endParaRPr lang="en-US" b="1" dirty="0"/>
          </a:p>
          <a:p>
            <a:pPr marL="0" indent="0">
              <a:lnSpc>
                <a:spcPct val="100000"/>
              </a:lnSpc>
              <a:buNone/>
            </a:pPr>
            <a:r>
              <a:rPr lang="en-US" b="1" dirty="0"/>
              <a:t>With funding for development from: </a:t>
            </a:r>
          </a:p>
          <a:p>
            <a:pPr>
              <a:lnSpc>
                <a:spcPct val="100000"/>
              </a:lnSpc>
            </a:pPr>
            <a:r>
              <a:rPr lang="en-US" dirty="0"/>
              <a:t>Centers for Disease Control and Prevention</a:t>
            </a:r>
          </a:p>
          <a:p>
            <a:pPr>
              <a:lnSpc>
                <a:spcPct val="100000"/>
              </a:lnSpc>
            </a:pPr>
            <a:r>
              <a:rPr lang="en-US" dirty="0"/>
              <a:t>National Cancer Institute</a:t>
            </a:r>
          </a:p>
        </p:txBody>
      </p:sp>
    </p:spTree>
    <p:custDataLst>
      <p:tags r:id="rId1"/>
    </p:custDataLst>
    <p:extLst>
      <p:ext uri="{BB962C8B-B14F-4D97-AF65-F5344CB8AC3E}">
        <p14:creationId xmlns:p14="http://schemas.microsoft.com/office/powerpoint/2010/main" val="88950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250" y="304800"/>
            <a:ext cx="7467600" cy="990600"/>
          </a:xfrm>
        </p:spPr>
        <p:txBody>
          <a:bodyPr/>
          <a:lstStyle/>
          <a:p>
            <a:r>
              <a:rPr lang="en-US" dirty="0">
                <a:latin typeface="+mn-lt"/>
              </a:rPr>
              <a:t>Acknowledgements</a:t>
            </a:r>
          </a:p>
        </p:txBody>
      </p:sp>
      <p:sp>
        <p:nvSpPr>
          <p:cNvPr id="3" name="Content Placeholder 2"/>
          <p:cNvSpPr>
            <a:spLocks noGrp="1"/>
          </p:cNvSpPr>
          <p:nvPr>
            <p:ph idx="1"/>
            <p:extLst/>
          </p:nvPr>
        </p:nvSpPr>
        <p:spPr>
          <a:xfrm>
            <a:off x="476250" y="1495425"/>
            <a:ext cx="8077200" cy="4343400"/>
          </a:xfrm>
        </p:spPr>
        <p:txBody>
          <a:bodyPr anchor="t"/>
          <a:lstStyle/>
          <a:p>
            <a:pPr marL="0" indent="0">
              <a:lnSpc>
                <a:spcPct val="100000"/>
              </a:lnSpc>
              <a:buNone/>
            </a:pPr>
            <a:r>
              <a:rPr lang="en-US" dirty="0">
                <a:latin typeface="+mj-lt"/>
              </a:rPr>
              <a:t>Materials adapted from: </a:t>
            </a:r>
          </a:p>
          <a:p>
            <a:pPr>
              <a:lnSpc>
                <a:spcPct val="100000"/>
              </a:lnSpc>
              <a:spcBef>
                <a:spcPts val="1800"/>
              </a:spcBef>
            </a:pPr>
            <a:r>
              <a:rPr lang="en-US" dirty="0">
                <a:latin typeface="+mj-lt"/>
              </a:rPr>
              <a:t>National Cancer Institute’s </a:t>
            </a:r>
            <a:r>
              <a:rPr lang="en-US" i="1" dirty="0">
                <a:latin typeface="+mj-lt"/>
              </a:rPr>
              <a:t>Using What Works</a:t>
            </a:r>
            <a:r>
              <a:rPr lang="en-US" i="1" dirty="0">
                <a:latin typeface="ＭＳ Ｐゴシック"/>
              </a:rPr>
              <a:t/>
            </a:r>
            <a:br>
              <a:rPr lang="en-US" i="1" dirty="0">
                <a:latin typeface="ＭＳ Ｐゴシック"/>
              </a:rPr>
            </a:br>
            <a:r>
              <a:rPr lang="en-US" sz="2000" dirty="0">
                <a:latin typeface="+mj-lt"/>
                <a:hlinkClick r:id="rId4"/>
              </a:rPr>
              <a:t>http://cancercontrol.cancer.gov/use_what_works/start.htm</a:t>
            </a:r>
            <a:endParaRPr lang="en-US" sz="2000" dirty="0">
              <a:latin typeface="+mj-lt"/>
            </a:endParaRPr>
          </a:p>
          <a:p>
            <a:pPr>
              <a:lnSpc>
                <a:spcPct val="100000"/>
              </a:lnSpc>
              <a:spcBef>
                <a:spcPts val="1800"/>
              </a:spcBef>
            </a:pPr>
            <a:r>
              <a:rPr lang="en-US" i="1" dirty="0">
                <a:solidFill>
                  <a:srgbClr val="000000"/>
                </a:solidFill>
                <a:latin typeface="+mj-lt"/>
              </a:rPr>
              <a:t>Getting to Outcomes training </a:t>
            </a:r>
            <a:r>
              <a:rPr lang="en-US" sz="2000" i="1" dirty="0">
                <a:latin typeface="+mj-lt"/>
              </a:rPr>
              <a:t/>
            </a:r>
            <a:br>
              <a:rPr lang="en-US" sz="2000" i="1" dirty="0">
                <a:latin typeface="+mj-lt"/>
              </a:rPr>
            </a:br>
            <a:r>
              <a:rPr lang="en-US" sz="2000" kern="1200" dirty="0">
                <a:solidFill>
                  <a:prstClr val="black"/>
                </a:solidFill>
                <a:latin typeface="+mj-lt"/>
                <a:hlinkClick r:id="rId5"/>
              </a:rPr>
              <a:t>https://www.rand.org/health/projects/getting-to-outcomes.html</a:t>
            </a:r>
            <a:endParaRPr lang="en-US" sz="2000" kern="1200" dirty="0">
              <a:solidFill>
                <a:prstClr val="black"/>
              </a:solidFill>
              <a:latin typeface="+mj-lt"/>
            </a:endParaRPr>
          </a:p>
          <a:p>
            <a:pPr>
              <a:lnSpc>
                <a:spcPct val="100000"/>
              </a:lnSpc>
              <a:spcBef>
                <a:spcPts val="1800"/>
              </a:spcBef>
            </a:pPr>
            <a:r>
              <a:rPr lang="en-US" i="1" dirty="0"/>
              <a:t>Evidence-Based Public Health</a:t>
            </a:r>
            <a:r>
              <a:rPr lang="en-US" dirty="0">
                <a:latin typeface="ＭＳ Ｐゴシック"/>
              </a:rPr>
              <a:t/>
            </a:r>
            <a:br>
              <a:rPr lang="en-US" dirty="0">
                <a:latin typeface="ＭＳ Ｐゴシック"/>
              </a:rPr>
            </a:br>
            <a:r>
              <a:rPr lang="en-US" sz="1800" dirty="0"/>
              <a:t>Brownson et al. (2017). </a:t>
            </a:r>
            <a:r>
              <a:rPr lang="en-US" sz="1800" i="1" dirty="0"/>
              <a:t>Evidence-Based Public Health</a:t>
            </a:r>
            <a:r>
              <a:rPr lang="en-US" sz="1800" dirty="0"/>
              <a:t>. 3</a:t>
            </a:r>
            <a:r>
              <a:rPr lang="en-US" sz="1800" baseline="30000" dirty="0"/>
              <a:t>rd</a:t>
            </a:r>
            <a:r>
              <a:rPr lang="en-US" sz="1800" dirty="0"/>
              <a:t> ed. New York, NY: Oxford University Press.</a:t>
            </a:r>
          </a:p>
          <a:p>
            <a:pPr marL="0" indent="0">
              <a:buNone/>
            </a:pPr>
            <a:endParaRPr lang="en-US" dirty="0"/>
          </a:p>
        </p:txBody>
      </p:sp>
    </p:spTree>
    <p:custDataLst>
      <p:tags r:id="rId1"/>
    </p:custDataLst>
    <p:extLst>
      <p:ext uri="{BB962C8B-B14F-4D97-AF65-F5344CB8AC3E}">
        <p14:creationId xmlns:p14="http://schemas.microsoft.com/office/powerpoint/2010/main" val="801760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extLst/>
          </p:nvPr>
        </p:nvSpPr>
        <p:spPr>
          <a:xfrm>
            <a:off x="457200" y="314325"/>
            <a:ext cx="8229600" cy="963612"/>
          </a:xfrm>
        </p:spPr>
        <p:txBody>
          <a:bodyPr>
            <a:noAutofit/>
          </a:bodyPr>
          <a:lstStyle/>
          <a:p>
            <a:r>
              <a:rPr lang="en-US" sz="3600" dirty="0">
                <a:latin typeface="Arial" panose="020B0604020202020204" pitchFamily="34" charset="0"/>
                <a:cs typeface="Arial" panose="020B0604020202020204" pitchFamily="34" charset="0"/>
              </a:rPr>
              <a:t>Our Model for Putting Evidence into Practice</a:t>
            </a:r>
          </a:p>
        </p:txBody>
      </p:sp>
      <p:grpSp>
        <p:nvGrpSpPr>
          <p:cNvPr id="3" name="Group 2"/>
          <p:cNvGrpSpPr/>
          <p:nvPr/>
        </p:nvGrpSpPr>
        <p:grpSpPr>
          <a:xfrm>
            <a:off x="344811" y="1676400"/>
            <a:ext cx="8454377" cy="4175986"/>
            <a:chOff x="344811" y="1676400"/>
            <a:chExt cx="8454377" cy="4175986"/>
          </a:xfrm>
        </p:grpSpPr>
        <p:pic>
          <p:nvPicPr>
            <p:cNvPr id="4" name="Picture 4"/>
            <p:cNvPicPr>
              <a:picLocks noChangeAspect="1"/>
            </p:cNvPicPr>
            <p:nvPr/>
          </p:nvPicPr>
          <p:blipFill>
            <a:blip r:embed="rId3"/>
            <a:stretch>
              <a:fillRect/>
            </a:stretch>
          </p:blipFill>
          <p:spPr>
            <a:xfrm>
              <a:off x="344811" y="1676400"/>
              <a:ext cx="8454377" cy="4175986"/>
            </a:xfrm>
            <a:prstGeom prst="rect">
              <a:avLst/>
            </a:prstGeom>
          </p:spPr>
        </p:pic>
        <p:sp>
          <p:nvSpPr>
            <p:cNvPr id="5" name="Rounded Rectangle 4"/>
            <p:cNvSpPr/>
            <p:nvPr/>
          </p:nvSpPr>
          <p:spPr bwMode="auto">
            <a:xfrm>
              <a:off x="5257800" y="3276600"/>
              <a:ext cx="1600200" cy="609600"/>
            </a:xfrm>
            <a:prstGeom prst="roundRect">
              <a:avLst/>
            </a:prstGeom>
            <a:solidFill>
              <a:srgbClr val="DEEBF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u="none" strike="noStrike" cap="none" normalizeH="0" baseline="0" dirty="0">
                <a:ln>
                  <a:noFill/>
                </a:ln>
                <a:solidFill>
                  <a:srgbClr val="60497B"/>
                </a:solidFill>
                <a:effectLst/>
                <a:latin typeface="Calibri Light" charset="0"/>
                <a:ea typeface="Calibri Light" charset="0"/>
                <a:cs typeface="Calibri Light" charset="0"/>
              </a:endParaRPr>
            </a:p>
          </p:txBody>
        </p:sp>
        <p:sp>
          <p:nvSpPr>
            <p:cNvPr id="6" name="Rectangle 5"/>
            <p:cNvSpPr/>
            <p:nvPr/>
          </p:nvSpPr>
          <p:spPr>
            <a:xfrm>
              <a:off x="5177057" y="3258234"/>
              <a:ext cx="1761685" cy="646331"/>
            </a:xfrm>
            <a:prstGeom prst="rect">
              <a:avLst/>
            </a:prstGeom>
          </p:spPr>
          <p:txBody>
            <a:bodyPr wrap="square">
              <a:spAutoFit/>
            </a:bodyPr>
            <a:lstStyle/>
            <a:p>
              <a:pPr algn="ctr" defTabSz="914400" eaLnBrk="0" fontAlgn="base" hangingPunct="0">
                <a:spcBef>
                  <a:spcPct val="0"/>
                </a:spcBef>
                <a:spcAft>
                  <a:spcPct val="0"/>
                </a:spcAft>
              </a:pPr>
              <a:r>
                <a:rPr lang="en-US" dirty="0">
                  <a:solidFill>
                    <a:srgbClr val="60497B">
                      <a:alpha val="99000"/>
                    </a:srgbClr>
                  </a:solidFill>
                  <a:latin typeface="Calibri" charset="0"/>
                  <a:ea typeface="Calibri" charset="0"/>
                  <a:cs typeface="Calibri" charset="0"/>
                </a:rPr>
                <a:t>Selecting Best Fitting EBI</a:t>
              </a:r>
            </a:p>
          </p:txBody>
        </p:sp>
        <p:sp>
          <p:nvSpPr>
            <p:cNvPr id="7" name="Rounded Rectangle 6"/>
            <p:cNvSpPr/>
            <p:nvPr/>
          </p:nvSpPr>
          <p:spPr bwMode="auto">
            <a:xfrm>
              <a:off x="4953000" y="2320744"/>
              <a:ext cx="1524000" cy="609600"/>
            </a:xfrm>
            <a:prstGeom prst="roundRect">
              <a:avLst/>
            </a:prstGeom>
            <a:solidFill>
              <a:srgbClr val="DEEBF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u="none" strike="noStrike" cap="none" normalizeH="0" baseline="0" dirty="0">
                  <a:ln>
                    <a:noFill/>
                  </a:ln>
                  <a:solidFill>
                    <a:srgbClr val="60497B"/>
                  </a:solidFill>
                  <a:effectLst/>
                  <a:latin typeface="Calibri Light" charset="0"/>
                  <a:ea typeface="Calibri Light" charset="0"/>
                  <a:cs typeface="Calibri Light" charset="0"/>
                </a:rPr>
                <a:t>Finding</a:t>
              </a:r>
              <a:r>
                <a:rPr kumimoji="0" lang="en-US" sz="2000" u="none" strike="noStrike" cap="none" normalizeH="0" dirty="0">
                  <a:ln>
                    <a:noFill/>
                  </a:ln>
                  <a:solidFill>
                    <a:srgbClr val="60497B"/>
                  </a:solidFill>
                  <a:effectLst/>
                  <a:latin typeface="Calibri Light" charset="0"/>
                  <a:ea typeface="Calibri Light" charset="0"/>
                  <a:cs typeface="Calibri Light" charset="0"/>
                </a:rPr>
                <a:t> EBI</a:t>
              </a:r>
              <a:endParaRPr kumimoji="0" lang="en-US" sz="2000" u="none" strike="noStrike" cap="none" normalizeH="0" baseline="0" dirty="0">
                <a:ln>
                  <a:noFill/>
                </a:ln>
                <a:solidFill>
                  <a:srgbClr val="60497B"/>
                </a:solidFill>
                <a:effectLst/>
                <a:latin typeface="Calibri Light" charset="0"/>
                <a:ea typeface="Calibri Light" charset="0"/>
                <a:cs typeface="Calibri Light" charset="0"/>
              </a:endParaRPr>
            </a:p>
          </p:txBody>
        </p:sp>
        <p:sp>
          <p:nvSpPr>
            <p:cNvPr id="8" name="Rounded Rectangle 7"/>
            <p:cNvSpPr/>
            <p:nvPr/>
          </p:nvSpPr>
          <p:spPr bwMode="auto">
            <a:xfrm>
              <a:off x="6057899" y="4207378"/>
              <a:ext cx="1524000" cy="609600"/>
            </a:xfrm>
            <a:prstGeom prst="roundRect">
              <a:avLst/>
            </a:prstGeom>
            <a:solidFill>
              <a:srgbClr val="DEEBF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a:solidFill>
                    <a:srgbClr val="60497B"/>
                  </a:solidFill>
                  <a:latin typeface="Calibri Light" charset="0"/>
                  <a:ea typeface="Calibri Light" charset="0"/>
                  <a:cs typeface="Calibri Light" charset="0"/>
                </a:rPr>
                <a:t>Adapting</a:t>
              </a:r>
              <a:r>
                <a:rPr kumimoji="0" lang="en-US" sz="2000" u="none" strike="noStrike" cap="none" normalizeH="0">
                  <a:ln>
                    <a:noFill/>
                  </a:ln>
                  <a:solidFill>
                    <a:srgbClr val="60497B"/>
                  </a:solidFill>
                  <a:effectLst/>
                  <a:latin typeface="Calibri Light" charset="0"/>
                  <a:ea typeface="Calibri Light" charset="0"/>
                  <a:cs typeface="Calibri Light" charset="0"/>
                </a:rPr>
                <a:t> </a:t>
              </a:r>
              <a:r>
                <a:rPr kumimoji="0" lang="en-US" sz="2000" u="none" strike="noStrike" cap="none" normalizeH="0" dirty="0">
                  <a:ln>
                    <a:noFill/>
                  </a:ln>
                  <a:solidFill>
                    <a:srgbClr val="60497B"/>
                  </a:solidFill>
                  <a:effectLst/>
                  <a:latin typeface="Calibri Light" charset="0"/>
                  <a:ea typeface="Calibri Light" charset="0"/>
                  <a:cs typeface="Calibri Light" charset="0"/>
                </a:rPr>
                <a:t>EBI</a:t>
              </a:r>
              <a:endParaRPr kumimoji="0" lang="en-US" sz="2000" u="none" strike="noStrike" cap="none" normalizeH="0" baseline="0" dirty="0">
                <a:ln>
                  <a:noFill/>
                </a:ln>
                <a:solidFill>
                  <a:srgbClr val="60497B"/>
                </a:solidFill>
                <a:effectLst/>
                <a:latin typeface="Calibri Light" charset="0"/>
                <a:ea typeface="Calibri Light" charset="0"/>
                <a:cs typeface="Calibri Light" charset="0"/>
              </a:endParaRPr>
            </a:p>
          </p:txBody>
        </p:sp>
      </p:grpSp>
      <p:sp>
        <p:nvSpPr>
          <p:cNvPr id="9" name="TextBox 8"/>
          <p:cNvSpPr txBox="1"/>
          <p:nvPr/>
        </p:nvSpPr>
        <p:spPr>
          <a:xfrm>
            <a:off x="228600" y="6248400"/>
            <a:ext cx="7162800" cy="800219"/>
          </a:xfrm>
          <a:prstGeom prst="rect">
            <a:avLst/>
          </a:prstGeom>
          <a:noFill/>
        </p:spPr>
        <p:txBody>
          <a:bodyPr wrap="square" rtlCol="0">
            <a:spAutoFit/>
          </a:bodyPr>
          <a:lstStyle/>
          <a:p>
            <a:r>
              <a:rPr lang="en-US" sz="1000" dirty="0">
                <a:solidFill>
                  <a:schemeClr val="bg1">
                    <a:lumMod val="50000"/>
                  </a:schemeClr>
                </a:solidFill>
                <a:latin typeface="Arial" panose="020B0604020202020204" pitchFamily="34" charset="0"/>
                <a:cs typeface="Arial" panose="020B0604020202020204" pitchFamily="34" charset="0"/>
              </a:rPr>
              <a:t>*Adapted from Brownson et al. (2017). </a:t>
            </a:r>
            <a:r>
              <a:rPr lang="en-US" sz="1000" i="1" dirty="0">
                <a:solidFill>
                  <a:schemeClr val="bg1">
                    <a:lumMod val="50000"/>
                  </a:schemeClr>
                </a:solidFill>
                <a:latin typeface="Arial" panose="020B0604020202020204" pitchFamily="34" charset="0"/>
                <a:cs typeface="Arial" panose="020B0604020202020204" pitchFamily="34" charset="0"/>
              </a:rPr>
              <a:t>Evidence-Based Public Health</a:t>
            </a:r>
            <a:r>
              <a:rPr lang="en-US" sz="1000" dirty="0">
                <a:solidFill>
                  <a:schemeClr val="bg1">
                    <a:lumMod val="50000"/>
                  </a:schemeClr>
                </a:solidFill>
                <a:latin typeface="Arial" panose="020B0604020202020204" pitchFamily="34" charset="0"/>
                <a:cs typeface="Arial" panose="020B0604020202020204" pitchFamily="34" charset="0"/>
              </a:rPr>
              <a:t>. 3</a:t>
            </a:r>
            <a:r>
              <a:rPr lang="en-US" sz="1000" baseline="30000" dirty="0">
                <a:solidFill>
                  <a:schemeClr val="bg1">
                    <a:lumMod val="50000"/>
                  </a:schemeClr>
                </a:solidFill>
                <a:latin typeface="Arial" panose="020B0604020202020204" pitchFamily="34" charset="0"/>
                <a:cs typeface="Arial" panose="020B0604020202020204" pitchFamily="34" charset="0"/>
              </a:rPr>
              <a:t>rd</a:t>
            </a:r>
            <a:r>
              <a:rPr lang="en-US" sz="1000" dirty="0">
                <a:solidFill>
                  <a:schemeClr val="bg1">
                    <a:lumMod val="50000"/>
                  </a:schemeClr>
                </a:solidFill>
                <a:latin typeface="Arial" panose="020B0604020202020204" pitchFamily="34" charset="0"/>
                <a:cs typeface="Arial" panose="020B0604020202020204" pitchFamily="34" charset="0"/>
              </a:rPr>
              <a:t> ed. New York, NY: Oxford University Press.</a:t>
            </a:r>
          </a:p>
          <a:p>
            <a:r>
              <a:rPr lang="en-US" dirty="0">
                <a:solidFill>
                  <a:srgbClr val="FF0000"/>
                </a:solidFill>
                <a:latin typeface="Arial" panose="020B0604020202020204" pitchFamily="34" charset="0"/>
                <a:cs typeface="Arial" panose="020B0604020202020204" pitchFamily="34" charset="0"/>
              </a:rPr>
              <a:t> </a:t>
            </a:r>
          </a:p>
          <a:p>
            <a:endParaRPr lang="en-US" dirty="0"/>
          </a:p>
        </p:txBody>
      </p:sp>
    </p:spTree>
    <p:extLst>
      <p:ext uri="{BB962C8B-B14F-4D97-AF65-F5344CB8AC3E}">
        <p14:creationId xmlns:p14="http://schemas.microsoft.com/office/powerpoint/2010/main" val="1931618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extLst/>
          </p:nvPr>
        </p:nvSpPr>
        <p:spPr>
          <a:xfrm>
            <a:off x="523875" y="292274"/>
            <a:ext cx="7467600" cy="990600"/>
          </a:xfrm>
        </p:spPr>
        <p:txBody>
          <a:bodyPr/>
          <a:lstStyle/>
          <a:p>
            <a:r>
              <a:rPr lang="en-US" sz="3600" dirty="0">
                <a:latin typeface="+mn-lt"/>
              </a:rPr>
              <a:t>Eight Modules Cover Each Step in the Model</a:t>
            </a:r>
          </a:p>
        </p:txBody>
      </p:sp>
      <p:sp>
        <p:nvSpPr>
          <p:cNvPr id="3" name="Content Placeholder 2"/>
          <p:cNvSpPr>
            <a:spLocks noGrp="1"/>
          </p:cNvSpPr>
          <p:nvPr>
            <p:ph idx="1"/>
            <p:extLst/>
          </p:nvPr>
        </p:nvSpPr>
        <p:spPr>
          <a:xfrm>
            <a:off x="523875" y="1609725"/>
            <a:ext cx="8957763" cy="4343400"/>
          </a:xfrm>
        </p:spPr>
        <p:txBody>
          <a:bodyPr anchor="t"/>
          <a:lstStyle/>
          <a:p>
            <a:pPr marL="0" indent="0">
              <a:lnSpc>
                <a:spcPct val="100000"/>
              </a:lnSpc>
              <a:buNone/>
            </a:pPr>
            <a:r>
              <a:rPr lang="en-US" dirty="0"/>
              <a:t>Module 1. Defining Evidence-Based Interventions (EBIs)</a:t>
            </a:r>
          </a:p>
          <a:p>
            <a:pPr marL="0" indent="0">
              <a:lnSpc>
                <a:spcPct val="100000"/>
              </a:lnSpc>
              <a:buNone/>
            </a:pPr>
            <a:r>
              <a:rPr lang="en-US" dirty="0"/>
              <a:t>Module 2. Assessing your community and  </a:t>
            </a:r>
            <a:r>
              <a:rPr lang="en-US" dirty="0">
                <a:latin typeface="ＭＳ Ｐゴシック"/>
              </a:rPr>
              <a:t/>
            </a:r>
            <a:br>
              <a:rPr lang="en-US" dirty="0">
                <a:latin typeface="ＭＳ Ｐゴシック"/>
              </a:rPr>
            </a:br>
            <a:r>
              <a:rPr lang="en-US" dirty="0"/>
              <a:t>                 establishing goals and objectives</a:t>
            </a:r>
          </a:p>
          <a:p>
            <a:pPr marL="0" indent="0">
              <a:lnSpc>
                <a:spcPct val="100000"/>
              </a:lnSpc>
              <a:buNone/>
            </a:pPr>
            <a:r>
              <a:rPr lang="en-US" dirty="0"/>
              <a:t>Module 3. Finding and evaluating evidence</a:t>
            </a:r>
          </a:p>
          <a:p>
            <a:pPr marL="0" indent="0">
              <a:lnSpc>
                <a:spcPct val="100000"/>
              </a:lnSpc>
              <a:buNone/>
            </a:pPr>
            <a:r>
              <a:rPr lang="en-US" dirty="0"/>
              <a:t>Module 4. Selecting EBIs that fit</a:t>
            </a:r>
          </a:p>
          <a:p>
            <a:pPr marL="0" indent="0">
              <a:lnSpc>
                <a:spcPct val="100000"/>
              </a:lnSpc>
              <a:buNone/>
            </a:pPr>
            <a:r>
              <a:rPr lang="en-US" dirty="0"/>
              <a:t>Module 5. Adapting EBI programs</a:t>
            </a:r>
          </a:p>
          <a:p>
            <a:pPr marL="0" indent="0">
              <a:lnSpc>
                <a:spcPct val="100000"/>
              </a:lnSpc>
              <a:buNone/>
            </a:pPr>
            <a:r>
              <a:rPr lang="en-US" dirty="0"/>
              <a:t>Module 6. Implementing EBIs</a:t>
            </a:r>
          </a:p>
          <a:p>
            <a:pPr marL="0" indent="0">
              <a:lnSpc>
                <a:spcPct val="100000"/>
              </a:lnSpc>
              <a:buNone/>
            </a:pPr>
            <a:r>
              <a:rPr lang="en-US" dirty="0"/>
              <a:t>Module 7. Evaluating processes and outcomes</a:t>
            </a:r>
          </a:p>
          <a:p>
            <a:pPr marL="0" indent="0">
              <a:lnSpc>
                <a:spcPct val="100000"/>
              </a:lnSpc>
              <a:buNone/>
            </a:pPr>
            <a:r>
              <a:rPr lang="en-US" dirty="0"/>
              <a:t>Module 8. Developing a communication plan</a:t>
            </a:r>
          </a:p>
          <a:p>
            <a:pPr marL="0" indent="0">
              <a:lnSpc>
                <a:spcPct val="100000"/>
              </a:lnSpc>
              <a:buNone/>
            </a:pPr>
            <a:endParaRPr lang="en-US" dirty="0"/>
          </a:p>
          <a:p>
            <a:pPr marL="0" indent="0">
              <a:lnSpc>
                <a:spcPct val="100000"/>
              </a:lnSpc>
              <a:buNone/>
            </a:pPr>
            <a:endParaRPr lang="en-US" dirty="0"/>
          </a:p>
        </p:txBody>
      </p:sp>
    </p:spTree>
    <p:extLst>
      <p:ext uri="{BB962C8B-B14F-4D97-AF65-F5344CB8AC3E}">
        <p14:creationId xmlns:p14="http://schemas.microsoft.com/office/powerpoint/2010/main" val="1919398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7393" y="276616"/>
            <a:ext cx="8729133" cy="990600"/>
          </a:xfrm>
        </p:spPr>
        <p:txBody>
          <a:bodyPr/>
          <a:lstStyle/>
          <a:p>
            <a:r>
              <a:rPr lang="en-US" dirty="0">
                <a:latin typeface="+mn-lt"/>
              </a:rPr>
              <a:t>Group Introductions</a:t>
            </a:r>
          </a:p>
        </p:txBody>
      </p:sp>
      <p:sp>
        <p:nvSpPr>
          <p:cNvPr id="3" name="Content Placeholder 2"/>
          <p:cNvSpPr>
            <a:spLocks noGrp="1"/>
          </p:cNvSpPr>
          <p:nvPr>
            <p:ph idx="1"/>
          </p:nvPr>
        </p:nvSpPr>
        <p:spPr>
          <a:xfrm>
            <a:off x="550985" y="1511300"/>
            <a:ext cx="7467600" cy="4343400"/>
          </a:xfrm>
        </p:spPr>
        <p:txBody>
          <a:bodyPr>
            <a:normAutofit/>
          </a:bodyPr>
          <a:lstStyle/>
          <a:p>
            <a:pPr marL="101601" indent="0">
              <a:lnSpc>
                <a:spcPct val="100000"/>
              </a:lnSpc>
              <a:spcAft>
                <a:spcPts val="1200"/>
              </a:spcAft>
              <a:buNone/>
            </a:pPr>
            <a:r>
              <a:rPr lang="en-US" sz="3200" b="1" dirty="0"/>
              <a:t>Let’s get to know each other!</a:t>
            </a:r>
          </a:p>
          <a:p>
            <a:pPr marL="458617">
              <a:lnSpc>
                <a:spcPct val="100000"/>
              </a:lnSpc>
              <a:spcAft>
                <a:spcPts val="1200"/>
              </a:spcAft>
            </a:pPr>
            <a:r>
              <a:rPr lang="en-US" sz="3200" dirty="0"/>
              <a:t>Name</a:t>
            </a:r>
          </a:p>
          <a:p>
            <a:pPr marL="458617">
              <a:lnSpc>
                <a:spcPct val="100000"/>
              </a:lnSpc>
              <a:spcAft>
                <a:spcPts val="1200"/>
              </a:spcAft>
            </a:pPr>
            <a:r>
              <a:rPr lang="en-US" sz="3200" dirty="0"/>
              <a:t>Agency</a:t>
            </a:r>
          </a:p>
          <a:p>
            <a:pPr marL="458617">
              <a:lnSpc>
                <a:spcPct val="100000"/>
              </a:lnSpc>
              <a:spcAft>
                <a:spcPts val="1200"/>
              </a:spcAft>
            </a:pPr>
            <a:r>
              <a:rPr lang="en-US" sz="3200" dirty="0"/>
              <a:t>Job title/primary role</a:t>
            </a:r>
          </a:p>
        </p:txBody>
      </p:sp>
      <p:pic>
        <p:nvPicPr>
          <p:cNvPr id="5" name="Picture 4"/>
          <p:cNvPicPr>
            <a:picLocks noChangeAspect="1"/>
          </p:cNvPicPr>
          <p:nvPr/>
        </p:nvPicPr>
        <p:blipFill>
          <a:blip r:embed="rId4" cstate="print">
            <a:clrChange>
              <a:clrFrom>
                <a:srgbClr val="FBFCFE"/>
              </a:clrFrom>
              <a:clrTo>
                <a:srgbClr val="FBFCFE">
                  <a:alpha val="0"/>
                </a:srgbClr>
              </a:clrTo>
            </a:clrChange>
            <a:extLst>
              <a:ext uri="{28A0092B-C50C-407E-A947-70E740481C1C}">
                <a14:useLocalDpi xmlns:a14="http://schemas.microsoft.com/office/drawing/2010/main" val="0"/>
              </a:ext>
            </a:extLst>
          </a:blip>
          <a:stretch>
            <a:fillRect/>
          </a:stretch>
        </p:blipFill>
        <p:spPr>
          <a:xfrm>
            <a:off x="6019800" y="2667000"/>
            <a:ext cx="2709333" cy="2032000"/>
          </a:xfrm>
          <a:prstGeom prst="rect">
            <a:avLst/>
          </a:prstGeom>
        </p:spPr>
      </p:pic>
    </p:spTree>
    <p:custDataLst>
      <p:tags r:id="rId1"/>
    </p:custDataLst>
    <p:extLst>
      <p:ext uri="{BB962C8B-B14F-4D97-AF65-F5344CB8AC3E}">
        <p14:creationId xmlns:p14="http://schemas.microsoft.com/office/powerpoint/2010/main" val="6380252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SLIDE_COUNT" val="6"/>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PCRN template 2012newpotx">
  <a:themeElements>
    <a:clrScheme name="CPCRN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CPCRN pp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PCRN pp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PCRN pp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PCRN pp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PCRN pp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PCRN pp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PCRN ppt 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PCRN pp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PCRN pp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PCRN pp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PCRN pp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PCRN pp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31022</TotalTime>
  <Words>398</Words>
  <Application>Microsoft Macintosh PowerPoint</Application>
  <PresentationFormat>On-screen Show (4:3)</PresentationFormat>
  <Paragraphs>62</Paragraphs>
  <Slides>6</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vt:i4>
      </vt:variant>
    </vt:vector>
  </HeadingPairs>
  <TitlesOfParts>
    <vt:vector size="15" baseType="lpstr">
      <vt:lpstr>Blue Highway</vt:lpstr>
      <vt:lpstr>Calibri</vt:lpstr>
      <vt:lpstr>Calibri Light</vt:lpstr>
      <vt:lpstr>Georgia</vt:lpstr>
      <vt:lpstr>ＭＳ Ｐゴシック</vt:lpstr>
      <vt:lpstr>Times</vt:lpstr>
      <vt:lpstr>ヒラギノ角ゴ Pro W3</vt:lpstr>
      <vt:lpstr>Arial</vt:lpstr>
      <vt:lpstr>CPCRN template 2012newpotx</vt:lpstr>
      <vt:lpstr>PowerPoint Presentation</vt:lpstr>
      <vt:lpstr>Acknowledgements</vt:lpstr>
      <vt:lpstr>Acknowledgements</vt:lpstr>
      <vt:lpstr>PowerPoint Presentation</vt:lpstr>
      <vt:lpstr>Eight Modules Cover Each Step in the Model</vt:lpstr>
      <vt:lpstr>Group Introductions</vt:lpstr>
    </vt:vector>
  </TitlesOfParts>
  <Company>unc-ch</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regina mccoy</dc:creator>
  <cp:lastModifiedBy>Knocke, Kathleen E</cp:lastModifiedBy>
  <cp:revision>876</cp:revision>
  <dcterms:created xsi:type="dcterms:W3CDTF">2012-04-12T15:36:39Z</dcterms:created>
  <dcterms:modified xsi:type="dcterms:W3CDTF">2017-11-10T22:29:49Z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D4EDCED3-611D-48BD-B39D-B05EAF0CAB8B</vt:lpwstr>
  </property>
  <property fmtid="{D5CDD505-2E9C-101B-9397-08002B2CF9AE}" pid="3" name="ArticulatePath">
    <vt:lpwstr>Session 3 Finding Evidence</vt:lpwstr>
  </property>
</Properties>
</file>