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5.xml" ContentType="application/vnd.openxmlformats-officedocument.presentationml.tags+xml"/>
  <Override PartName="/ppt/notesSlides/notesSlide1.xml" ContentType="application/vnd.openxmlformats-officedocument.presentationml.notesSlide+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notesSlides/notesSlide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2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24.xml" ContentType="application/vnd.openxmlformats-officedocument.presentationml.tags+xml"/>
  <Override PartName="/ppt/notesSlides/notesSlide8.xml" ContentType="application/vnd.openxmlformats-officedocument.presentationml.notesSlide+xml"/>
  <Override PartName="/ppt/comments/comment1.xml" ContentType="application/vnd.openxmlformats-officedocument.presentationml.comments+xml"/>
  <Override PartName="/ppt/tags/tag25.xml" ContentType="application/vnd.openxmlformats-officedocument.presentationml.tags+xml"/>
  <Override PartName="/ppt/notesSlides/notesSlide9.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0.xml" ContentType="application/vnd.openxmlformats-officedocument.presentationml.notesSlide+xml"/>
  <Override PartName="/ppt/tags/tag29.xml" ContentType="application/vnd.openxmlformats-officedocument.presentationml.tags+xml"/>
  <Override PartName="/ppt/notesSlides/notesSlide11.xml" ContentType="application/vnd.openxmlformats-officedocument.presentationml.notesSlide+xml"/>
  <Override PartName="/ppt/tags/tag30.xml" ContentType="application/vnd.openxmlformats-officedocument.presentationml.tags+xml"/>
  <Override PartName="/ppt/notesSlides/notesSlide12.xml" ContentType="application/vnd.openxmlformats-officedocument.presentationml.notesSlide+xml"/>
  <Override PartName="/ppt/tags/tag31.xml" ContentType="application/vnd.openxmlformats-officedocument.presentationml.tags+xml"/>
  <Override PartName="/ppt/notesSlides/notesSlide13.xml" ContentType="application/vnd.openxmlformats-officedocument.presentationml.notesSlide+xml"/>
  <Override PartName="/ppt/comments/comment2.xml" ContentType="application/vnd.openxmlformats-officedocument.presentationml.comments+xml"/>
  <Override PartName="/ppt/tags/tag32.xml" ContentType="application/vnd.openxmlformats-officedocument.presentationml.tags+xml"/>
  <Override PartName="/ppt/notesSlides/notesSlide14.xml" ContentType="application/vnd.openxmlformats-officedocument.presentationml.notesSlide+xml"/>
  <Override PartName="/ppt/tags/tag33.xml" ContentType="application/vnd.openxmlformats-officedocument.presentationml.tags+xml"/>
  <Override PartName="/ppt/notesSlides/notesSlide15.xml" ContentType="application/vnd.openxmlformats-officedocument.presentationml.notesSlide+xml"/>
  <Override PartName="/ppt/tags/tag34.xml" ContentType="application/vnd.openxmlformats-officedocument.presentationml.tags+xml"/>
  <Override PartName="/ppt/notesSlides/notesSlide16.xml" ContentType="application/vnd.openxmlformats-officedocument.presentationml.notesSlide+xml"/>
  <Override PartName="/ppt/tags/tag35.xml" ContentType="application/vnd.openxmlformats-officedocument.presentationml.tags+xml"/>
  <Override PartName="/ppt/notesSlides/notesSlide17.xml" ContentType="application/vnd.openxmlformats-officedocument.presentationml.notesSlide+xml"/>
  <Override PartName="/ppt/tags/tag36.xml" ContentType="application/vnd.openxmlformats-officedocument.presentationml.tags+xml"/>
  <Override PartName="/ppt/notesSlides/notesSlide18.xml" ContentType="application/vnd.openxmlformats-officedocument.presentationml.notesSlide+xml"/>
  <Override PartName="/ppt/tags/tag37.xml" ContentType="application/vnd.openxmlformats-officedocument.presentationml.tags+xml"/>
  <Override PartName="/ppt/notesSlides/notesSlide19.xml" ContentType="application/vnd.openxmlformats-officedocument.presentationml.notesSlide+xml"/>
  <Override PartName="/ppt/tags/tag38.xml" ContentType="application/vnd.openxmlformats-officedocument.presentationml.tags+xml"/>
  <Override PartName="/ppt/notesSlides/notesSlide20.xml" ContentType="application/vnd.openxmlformats-officedocument.presentationml.notesSlide+xml"/>
  <Override PartName="/ppt/tags/tag39.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39" r:id="rId1"/>
  </p:sldMasterIdLst>
  <p:notesMasterIdLst>
    <p:notesMasterId r:id="rId23"/>
  </p:notesMasterIdLst>
  <p:handoutMasterIdLst>
    <p:handoutMasterId r:id="rId24"/>
  </p:handoutMasterIdLst>
  <p:sldIdLst>
    <p:sldId id="866" r:id="rId2"/>
    <p:sldId id="867" r:id="rId3"/>
    <p:sldId id="868" r:id="rId4"/>
    <p:sldId id="894" r:id="rId5"/>
    <p:sldId id="869" r:id="rId6"/>
    <p:sldId id="904" r:id="rId7"/>
    <p:sldId id="896" r:id="rId8"/>
    <p:sldId id="905" r:id="rId9"/>
    <p:sldId id="872" r:id="rId10"/>
    <p:sldId id="874" r:id="rId11"/>
    <p:sldId id="875" r:id="rId12"/>
    <p:sldId id="876" r:id="rId13"/>
    <p:sldId id="877" r:id="rId14"/>
    <p:sldId id="878" r:id="rId15"/>
    <p:sldId id="879" r:id="rId16"/>
    <p:sldId id="881" r:id="rId17"/>
    <p:sldId id="882" r:id="rId18"/>
    <p:sldId id="884" r:id="rId19"/>
    <p:sldId id="885" r:id="rId20"/>
    <p:sldId id="902" r:id="rId21"/>
    <p:sldId id="853" r:id="rId22"/>
  </p:sldIdLst>
  <p:sldSz cx="9144000" cy="6858000" type="screen4x3"/>
  <p:notesSz cx="7010400" cy="9296400"/>
  <p:custDataLst>
    <p:tags r:id="rId25"/>
  </p:custDataLst>
  <p:defaultTextStyle>
    <a:defPPr>
      <a:defRPr lang="en-US"/>
    </a:defPPr>
    <a:lvl1pPr algn="l" rtl="0" eaLnBrk="0" fontAlgn="base" hangingPunct="0">
      <a:spcBef>
        <a:spcPct val="0"/>
      </a:spcBef>
      <a:spcAft>
        <a:spcPct val="0"/>
      </a:spcAft>
      <a:defRPr sz="1600" b="1" kern="1200">
        <a:solidFill>
          <a:schemeClr val="accent2"/>
        </a:solidFill>
        <a:latin typeface="Arial" charset="0"/>
        <a:ea typeface="+mn-ea"/>
        <a:cs typeface="+mn-cs"/>
      </a:defRPr>
    </a:lvl1pPr>
    <a:lvl2pPr marL="457200" algn="l" rtl="0" eaLnBrk="0" fontAlgn="base" hangingPunct="0">
      <a:spcBef>
        <a:spcPct val="0"/>
      </a:spcBef>
      <a:spcAft>
        <a:spcPct val="0"/>
      </a:spcAft>
      <a:defRPr sz="1600" b="1" kern="1200">
        <a:solidFill>
          <a:schemeClr val="accent2"/>
        </a:solidFill>
        <a:latin typeface="Arial" charset="0"/>
        <a:ea typeface="+mn-ea"/>
        <a:cs typeface="+mn-cs"/>
      </a:defRPr>
    </a:lvl2pPr>
    <a:lvl3pPr marL="914400" algn="l" rtl="0" eaLnBrk="0" fontAlgn="base" hangingPunct="0">
      <a:spcBef>
        <a:spcPct val="0"/>
      </a:spcBef>
      <a:spcAft>
        <a:spcPct val="0"/>
      </a:spcAft>
      <a:defRPr sz="1600" b="1" kern="1200">
        <a:solidFill>
          <a:schemeClr val="accent2"/>
        </a:solidFill>
        <a:latin typeface="Arial" charset="0"/>
        <a:ea typeface="+mn-ea"/>
        <a:cs typeface="+mn-cs"/>
      </a:defRPr>
    </a:lvl3pPr>
    <a:lvl4pPr marL="1371600" algn="l" rtl="0" eaLnBrk="0" fontAlgn="base" hangingPunct="0">
      <a:spcBef>
        <a:spcPct val="0"/>
      </a:spcBef>
      <a:spcAft>
        <a:spcPct val="0"/>
      </a:spcAft>
      <a:defRPr sz="1600" b="1" kern="1200">
        <a:solidFill>
          <a:schemeClr val="accent2"/>
        </a:solidFill>
        <a:latin typeface="Arial" charset="0"/>
        <a:ea typeface="+mn-ea"/>
        <a:cs typeface="+mn-cs"/>
      </a:defRPr>
    </a:lvl4pPr>
    <a:lvl5pPr marL="1828800" algn="l" rtl="0" eaLnBrk="0" fontAlgn="base" hangingPunct="0">
      <a:spcBef>
        <a:spcPct val="0"/>
      </a:spcBef>
      <a:spcAft>
        <a:spcPct val="0"/>
      </a:spcAft>
      <a:defRPr sz="1600" b="1" kern="1200">
        <a:solidFill>
          <a:schemeClr val="accent2"/>
        </a:solidFill>
        <a:latin typeface="Arial" charset="0"/>
        <a:ea typeface="+mn-ea"/>
        <a:cs typeface="+mn-cs"/>
      </a:defRPr>
    </a:lvl5pPr>
    <a:lvl6pPr marL="2286000" algn="l" defTabSz="914400" rtl="0" eaLnBrk="1" latinLnBrk="0" hangingPunct="1">
      <a:defRPr sz="1600" b="1" kern="1200">
        <a:solidFill>
          <a:schemeClr val="accent2"/>
        </a:solidFill>
        <a:latin typeface="Arial" charset="0"/>
        <a:ea typeface="+mn-ea"/>
        <a:cs typeface="+mn-cs"/>
      </a:defRPr>
    </a:lvl6pPr>
    <a:lvl7pPr marL="2743200" algn="l" defTabSz="914400" rtl="0" eaLnBrk="1" latinLnBrk="0" hangingPunct="1">
      <a:defRPr sz="1600" b="1" kern="1200">
        <a:solidFill>
          <a:schemeClr val="accent2"/>
        </a:solidFill>
        <a:latin typeface="Arial" charset="0"/>
        <a:ea typeface="+mn-ea"/>
        <a:cs typeface="+mn-cs"/>
      </a:defRPr>
    </a:lvl7pPr>
    <a:lvl8pPr marL="3200400" algn="l" defTabSz="914400" rtl="0" eaLnBrk="1" latinLnBrk="0" hangingPunct="1">
      <a:defRPr sz="1600" b="1" kern="1200">
        <a:solidFill>
          <a:schemeClr val="accent2"/>
        </a:solidFill>
        <a:latin typeface="Arial" charset="0"/>
        <a:ea typeface="+mn-ea"/>
        <a:cs typeface="+mn-cs"/>
      </a:defRPr>
    </a:lvl8pPr>
    <a:lvl9pPr marL="3657600" algn="l" defTabSz="914400" rtl="0" eaLnBrk="1" latinLnBrk="0" hangingPunct="1">
      <a:defRPr sz="1600" b="1" kern="1200">
        <a:solidFill>
          <a:schemeClr val="accent2"/>
        </a:solidFill>
        <a:latin typeface="Arial" charset="0"/>
        <a:ea typeface="+mn-ea"/>
        <a:cs typeface="+mn-cs"/>
      </a:defRPr>
    </a:lvl9pPr>
  </p:defaultTextStyle>
  <p:extLst>
    <p:ext uri="{521415D9-36F7-43E2-AB2F-B90AF26B5E84}">
      <p14:sectionLst xmlns:p14="http://schemas.microsoft.com/office/powerpoint/2010/main">
        <p14:section name="Default Section" id="{4FA061E8-75A9-43C1-8D7D-484CDCC04D9A}">
          <p14:sldIdLst>
            <p14:sldId id="866"/>
            <p14:sldId id="867"/>
            <p14:sldId id="868"/>
            <p14:sldId id="894"/>
            <p14:sldId id="869"/>
            <p14:sldId id="904"/>
            <p14:sldId id="896"/>
            <p14:sldId id="905"/>
            <p14:sldId id="872"/>
            <p14:sldId id="874"/>
            <p14:sldId id="875"/>
            <p14:sldId id="876"/>
            <p14:sldId id="877"/>
            <p14:sldId id="878"/>
            <p14:sldId id="879"/>
            <p14:sldId id="881"/>
            <p14:sldId id="882"/>
            <p14:sldId id="884"/>
            <p14:sldId id="885"/>
            <p14:sldId id="902"/>
            <p14:sldId id="853"/>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pickard" initials="a" lastIdx="10" clrIdx="0"/>
  <p:cmAuthor id="1" name="cthomaskutty" initials="c" lastIdx="1" clrIdx="1"/>
  <p:cmAuthor id="2" name="Lowe, Abby" initials="LA" lastIdx="17" clrIdx="2"/>
  <p:cmAuthor id="3" name="Decosimo, Kasey Poole" initials="DKP" lastIdx="9" clrIdx="3">
    <p:extLst/>
  </p:cmAuthor>
  <p:cmAuthor id="4" name="Tanya" initials="T" lastIdx="27" clrIdx="4"/>
  <p:cmAuthor id="5" name="Rohweder, Catherine Lois" initials="RCL" lastIdx="12" clrIdx="5">
    <p:extLst/>
  </p:cmAuthor>
  <p:cmAuthor id="6" name="Knocke, Kathleen E" initials="KKE" lastIdx="1" clrIdx="6">
    <p:extLst/>
  </p:cmAuthor>
  <p:cmAuthor id="7" name="Knocke, Kathleen E" initials="KKE [2]" lastIdx="1" clrIdx="7">
    <p:extLst/>
  </p:cmAuthor>
  <p:cmAuthor id="8" name="Knocke, Kathleen E" initials="KKE [3]" lastIdx="1" clrIdx="8">
    <p:extLst/>
  </p:cmAuthor>
  <p:cmAuthor id="9" name="Knocke, Kathleen E" initials="KKE [4]" lastIdx="1" clrIdx="9">
    <p:extLst/>
  </p:cmAuthor>
  <p:cmAuthor id="10" name="Knocke, Kathleen E" initials="KKE [5]" lastIdx="1" clrIdx="10">
    <p:extLst/>
  </p:cmAuthor>
  <p:cmAuthor id="11" name="Knocke, Kathleen E" initials="KKE [6]" lastIdx="1" clrIdx="11">
    <p:extLst/>
  </p:cmAuthor>
  <p:cmAuthor id="12" name="Knocke, Kathleen E" initials="KKE [7]" lastIdx="1" clrIdx="12">
    <p:extLst/>
  </p:cmAuthor>
  <p:cmAuthor id="13" name="Knocke, Kathleen E" initials="KKE [8]" lastIdx="1" clrIdx="1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C4FF"/>
    <a:srgbClr val="5696CB"/>
    <a:srgbClr val="69B3F0"/>
    <a:srgbClr val="60497B"/>
    <a:srgbClr val="5B9ACD"/>
    <a:srgbClr val="5B9BCD"/>
    <a:srgbClr val="89BCD8"/>
    <a:srgbClr val="A1C6E4"/>
    <a:srgbClr val="D9E7F3"/>
    <a:srgbClr val="F688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70" autoAdjust="0"/>
    <p:restoredTop sz="72902" autoAdjust="0"/>
  </p:normalViewPr>
  <p:slideViewPr>
    <p:cSldViewPr snapToGrid="0">
      <p:cViewPr>
        <p:scale>
          <a:sx n="112" d="100"/>
          <a:sy n="112" d="100"/>
        </p:scale>
        <p:origin x="1136" y="-125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7" d="100"/>
          <a:sy n="87" d="100"/>
        </p:scale>
        <p:origin x="3804"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tags" Target="tags/tag1.xml"/><Relationship Id="rId26" Type="http://schemas.openxmlformats.org/officeDocument/2006/relationships/commentAuthors" Target="commentAuthors.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8" dt="2017-10-26T23:28:32.572" idx="1">
    <p:pos x="10" y="10"/>
    <p:text>In notes, strategy or intervention?</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0" dt="2017-10-26T23:33:55.100" idx="1">
    <p:pos x="10" y="10"/>
    <p:text>Review talking points?</p:text>
    <p:extLst>
      <p:ext uri="{C676402C-5697-4E1C-873F-D02D1690AC5C}">
        <p15:threadingInfo xmlns:p15="http://schemas.microsoft.com/office/powerpoint/2012/main" timeZoneBias="24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56F6C0-F398-4D2F-BEA4-33F0067CA01F}" type="doc">
      <dgm:prSet loTypeId="urn:microsoft.com/office/officeart/2005/8/layout/venn1" loCatId="relationship" qsTypeId="urn:microsoft.com/office/officeart/2005/8/quickstyle/simple1" qsCatId="simple" csTypeId="urn:microsoft.com/office/officeart/2005/8/colors/accent1_2" csCatId="accent1" phldr="1"/>
      <dgm:spPr/>
    </dgm:pt>
    <dgm:pt modelId="{B035DB57-3462-424F-9597-86B7F0BF5545}">
      <dgm:prSet phldrT="[Text]" custT="1"/>
      <dgm:spPr>
        <a:solidFill>
          <a:srgbClr val="D9E7F3">
            <a:alpha val="48000"/>
          </a:srgbClr>
        </a:solidFill>
        <a:ln w="12700">
          <a:solidFill>
            <a:srgbClr val="185776"/>
          </a:solidFill>
          <a:prstDash val="solid"/>
        </a:ln>
      </dgm:spPr>
      <dgm:t>
        <a:bodyPr/>
        <a:lstStyle/>
        <a:p>
          <a:r>
            <a:rPr lang="en-US" sz="1600" dirty="0">
              <a:solidFill>
                <a:schemeClr val="tx2">
                  <a:lumMod val="50000"/>
                </a:schemeClr>
              </a:solidFill>
              <a:latin typeface="Arial" panose="020B0604020202020204" pitchFamily="34" charset="0"/>
              <a:ea typeface="Verdana" panose="020B0604030504040204" pitchFamily="34" charset="0"/>
              <a:cs typeface="Arial" panose="020B0604020202020204" pitchFamily="34" charset="0"/>
            </a:rPr>
            <a:t>Best available research evidence</a:t>
          </a:r>
        </a:p>
      </dgm:t>
    </dgm:pt>
    <dgm:pt modelId="{97F8474D-B9DA-4DF4-900E-E0ACB498DE53}" type="parTrans" cxnId="{E8B87BE9-3F1C-4457-9758-DDA6A0B880DB}">
      <dgm:prSet/>
      <dgm:spPr/>
      <dgm:t>
        <a:bodyPr/>
        <a:lstStyle/>
        <a:p>
          <a:endParaRPr lang="en-US" sz="1600">
            <a:latin typeface="Verdana" panose="020B0604030504040204" pitchFamily="34" charset="0"/>
            <a:ea typeface="Verdana" panose="020B0604030504040204" pitchFamily="34" charset="0"/>
            <a:cs typeface="Verdana" panose="020B0604030504040204" pitchFamily="34" charset="0"/>
          </a:endParaRPr>
        </a:p>
      </dgm:t>
    </dgm:pt>
    <dgm:pt modelId="{71AA4992-6610-492F-98E7-1E05115D5149}" type="sibTrans" cxnId="{E8B87BE9-3F1C-4457-9758-DDA6A0B880DB}">
      <dgm:prSet/>
      <dgm:spPr/>
      <dgm:t>
        <a:bodyPr/>
        <a:lstStyle/>
        <a:p>
          <a:endParaRPr lang="en-US" sz="1600">
            <a:latin typeface="Verdana" panose="020B0604030504040204" pitchFamily="34" charset="0"/>
            <a:ea typeface="Verdana" panose="020B0604030504040204" pitchFamily="34" charset="0"/>
            <a:cs typeface="Verdana" panose="020B0604030504040204" pitchFamily="34" charset="0"/>
          </a:endParaRPr>
        </a:p>
      </dgm:t>
    </dgm:pt>
    <dgm:pt modelId="{6AA31ABF-3AD0-4189-B7BB-C301EC43D4F9}">
      <dgm:prSet phldrT="[Text]" custT="1"/>
      <dgm:spPr>
        <a:solidFill>
          <a:srgbClr val="D9E7F3">
            <a:alpha val="48000"/>
          </a:srgbClr>
        </a:solidFill>
        <a:ln w="12700">
          <a:solidFill>
            <a:srgbClr val="185776"/>
          </a:solidFill>
          <a:prstDash val="solid"/>
        </a:ln>
      </dgm:spPr>
      <dgm:t>
        <a:bodyPr/>
        <a:lstStyle/>
        <a:p>
          <a:r>
            <a:rPr lang="en-US" sz="1600" dirty="0">
              <a:solidFill>
                <a:schemeClr val="tx2">
                  <a:lumMod val="50000"/>
                </a:schemeClr>
              </a:solidFill>
              <a:latin typeface="Arial" panose="020B0604020202020204" pitchFamily="34" charset="0"/>
              <a:ea typeface="Verdana" panose="020B0604030504040204" pitchFamily="34" charset="0"/>
              <a:cs typeface="Arial" panose="020B0604020202020204" pitchFamily="34" charset="0"/>
            </a:rPr>
            <a:t>Resources, including practitioner expertise</a:t>
          </a:r>
        </a:p>
      </dgm:t>
    </dgm:pt>
    <dgm:pt modelId="{85CB2EA7-1CB8-4883-B574-907B55B4E62C}" type="parTrans" cxnId="{AB3BB583-2FE6-4DC4-B561-2FF9B8BE6DDC}">
      <dgm:prSet/>
      <dgm:spPr/>
      <dgm:t>
        <a:bodyPr/>
        <a:lstStyle/>
        <a:p>
          <a:endParaRPr lang="en-US" sz="1600">
            <a:latin typeface="Verdana" panose="020B0604030504040204" pitchFamily="34" charset="0"/>
            <a:ea typeface="Verdana" panose="020B0604030504040204" pitchFamily="34" charset="0"/>
            <a:cs typeface="Verdana" panose="020B0604030504040204" pitchFamily="34" charset="0"/>
          </a:endParaRPr>
        </a:p>
      </dgm:t>
    </dgm:pt>
    <dgm:pt modelId="{89F4A087-1DC5-41EF-BEF3-03A3FDFA6E32}" type="sibTrans" cxnId="{AB3BB583-2FE6-4DC4-B561-2FF9B8BE6DDC}">
      <dgm:prSet/>
      <dgm:spPr/>
      <dgm:t>
        <a:bodyPr/>
        <a:lstStyle/>
        <a:p>
          <a:endParaRPr lang="en-US" sz="1600">
            <a:latin typeface="Verdana" panose="020B0604030504040204" pitchFamily="34" charset="0"/>
            <a:ea typeface="Verdana" panose="020B0604030504040204" pitchFamily="34" charset="0"/>
            <a:cs typeface="Verdana" panose="020B0604030504040204" pitchFamily="34" charset="0"/>
          </a:endParaRPr>
        </a:p>
      </dgm:t>
    </dgm:pt>
    <dgm:pt modelId="{0E1B3193-AFBF-40D2-BDEA-63AB371EAAC6}">
      <dgm:prSet phldrT="[Text]" custT="1"/>
      <dgm:spPr>
        <a:solidFill>
          <a:srgbClr val="D9E7F3">
            <a:alpha val="48000"/>
          </a:srgbClr>
        </a:solidFill>
        <a:ln w="12700">
          <a:solidFill>
            <a:srgbClr val="185776"/>
          </a:solidFill>
          <a:prstDash val="solid"/>
        </a:ln>
      </dgm:spPr>
      <dgm:t>
        <a:bodyPr/>
        <a:lstStyle/>
        <a:p>
          <a:r>
            <a:rPr lang="en-US" sz="1600" dirty="0">
              <a:solidFill>
                <a:schemeClr val="tx2">
                  <a:lumMod val="50000"/>
                </a:schemeClr>
              </a:solidFill>
              <a:latin typeface="Arial" panose="020B0604020202020204" pitchFamily="34" charset="0"/>
              <a:ea typeface="Verdana" panose="020B0604030504040204" pitchFamily="34" charset="0"/>
              <a:cs typeface="Arial" panose="020B0604020202020204" pitchFamily="34" charset="0"/>
            </a:rPr>
            <a:t>Population characteristics, needs, values, and preferences</a:t>
          </a:r>
        </a:p>
      </dgm:t>
    </dgm:pt>
    <dgm:pt modelId="{61245763-308A-4B80-8311-E617CEE29490}" type="parTrans" cxnId="{6DC9C125-EDDF-47A1-A263-9C421D720847}">
      <dgm:prSet/>
      <dgm:spPr/>
      <dgm:t>
        <a:bodyPr/>
        <a:lstStyle/>
        <a:p>
          <a:endParaRPr lang="en-US" sz="1600">
            <a:latin typeface="Verdana" panose="020B0604030504040204" pitchFamily="34" charset="0"/>
            <a:ea typeface="Verdana" panose="020B0604030504040204" pitchFamily="34" charset="0"/>
            <a:cs typeface="Verdana" panose="020B0604030504040204" pitchFamily="34" charset="0"/>
          </a:endParaRPr>
        </a:p>
      </dgm:t>
    </dgm:pt>
    <dgm:pt modelId="{00764208-DEFD-4D0F-A97F-9CAE70767962}" type="sibTrans" cxnId="{6DC9C125-EDDF-47A1-A263-9C421D720847}">
      <dgm:prSet/>
      <dgm:spPr/>
      <dgm:t>
        <a:bodyPr/>
        <a:lstStyle/>
        <a:p>
          <a:endParaRPr lang="en-US" sz="1600">
            <a:latin typeface="Verdana" panose="020B0604030504040204" pitchFamily="34" charset="0"/>
            <a:ea typeface="Verdana" panose="020B0604030504040204" pitchFamily="34" charset="0"/>
            <a:cs typeface="Verdana" panose="020B0604030504040204" pitchFamily="34" charset="0"/>
          </a:endParaRPr>
        </a:p>
      </dgm:t>
    </dgm:pt>
    <dgm:pt modelId="{CFE3147F-36BF-4206-8834-03F7DE843A12}" type="pres">
      <dgm:prSet presAssocID="{9F56F6C0-F398-4D2F-BEA4-33F0067CA01F}" presName="compositeShape" presStyleCnt="0">
        <dgm:presLayoutVars>
          <dgm:chMax val="7"/>
          <dgm:dir/>
          <dgm:resizeHandles val="exact"/>
        </dgm:presLayoutVars>
      </dgm:prSet>
      <dgm:spPr/>
    </dgm:pt>
    <dgm:pt modelId="{1BF30BD7-13F2-43B9-A98D-76A75527DE6F}" type="pres">
      <dgm:prSet presAssocID="{B035DB57-3462-424F-9597-86B7F0BF5545}" presName="circ1" presStyleLbl="vennNode1" presStyleIdx="0" presStyleCnt="3" custScaleX="114546"/>
      <dgm:spPr/>
      <dgm:t>
        <a:bodyPr/>
        <a:lstStyle/>
        <a:p>
          <a:endParaRPr lang="en-US"/>
        </a:p>
      </dgm:t>
    </dgm:pt>
    <dgm:pt modelId="{27AD8AA8-CCBD-4B0A-98AC-6D449EDFB2F9}" type="pres">
      <dgm:prSet presAssocID="{B035DB57-3462-424F-9597-86B7F0BF5545}" presName="circ1Tx" presStyleLbl="revTx" presStyleIdx="0" presStyleCnt="0">
        <dgm:presLayoutVars>
          <dgm:chMax val="0"/>
          <dgm:chPref val="0"/>
          <dgm:bulletEnabled val="1"/>
        </dgm:presLayoutVars>
      </dgm:prSet>
      <dgm:spPr/>
      <dgm:t>
        <a:bodyPr/>
        <a:lstStyle/>
        <a:p>
          <a:endParaRPr lang="en-US"/>
        </a:p>
      </dgm:t>
    </dgm:pt>
    <dgm:pt modelId="{11EC6ACC-B005-402D-B116-569982363773}" type="pres">
      <dgm:prSet presAssocID="{6AA31ABF-3AD0-4189-B7BB-C301EC43D4F9}" presName="circ2" presStyleLbl="vennNode1" presStyleIdx="1" presStyleCnt="3" custScaleX="114546" custLinFactNeighborX="8268"/>
      <dgm:spPr/>
      <dgm:t>
        <a:bodyPr/>
        <a:lstStyle/>
        <a:p>
          <a:endParaRPr lang="en-US"/>
        </a:p>
      </dgm:t>
    </dgm:pt>
    <dgm:pt modelId="{341500AC-94D1-47EB-97D6-9127616674E9}" type="pres">
      <dgm:prSet presAssocID="{6AA31ABF-3AD0-4189-B7BB-C301EC43D4F9}" presName="circ2Tx" presStyleLbl="revTx" presStyleIdx="0" presStyleCnt="0">
        <dgm:presLayoutVars>
          <dgm:chMax val="0"/>
          <dgm:chPref val="0"/>
          <dgm:bulletEnabled val="1"/>
        </dgm:presLayoutVars>
      </dgm:prSet>
      <dgm:spPr/>
      <dgm:t>
        <a:bodyPr/>
        <a:lstStyle/>
        <a:p>
          <a:endParaRPr lang="en-US"/>
        </a:p>
      </dgm:t>
    </dgm:pt>
    <dgm:pt modelId="{CA77ED53-B8E0-474A-B524-83A916A08A10}" type="pres">
      <dgm:prSet presAssocID="{0E1B3193-AFBF-40D2-BDEA-63AB371EAAC6}" presName="circ3" presStyleLbl="vennNode1" presStyleIdx="2" presStyleCnt="3" custScaleX="114546" custLinFactNeighborX="-6890"/>
      <dgm:spPr/>
      <dgm:t>
        <a:bodyPr/>
        <a:lstStyle/>
        <a:p>
          <a:endParaRPr lang="en-US"/>
        </a:p>
      </dgm:t>
    </dgm:pt>
    <dgm:pt modelId="{8DC6C2F4-15EA-42CB-9A85-8791611D8D7B}" type="pres">
      <dgm:prSet presAssocID="{0E1B3193-AFBF-40D2-BDEA-63AB371EAAC6}" presName="circ3Tx" presStyleLbl="revTx" presStyleIdx="0" presStyleCnt="0">
        <dgm:presLayoutVars>
          <dgm:chMax val="0"/>
          <dgm:chPref val="0"/>
          <dgm:bulletEnabled val="1"/>
        </dgm:presLayoutVars>
      </dgm:prSet>
      <dgm:spPr/>
      <dgm:t>
        <a:bodyPr/>
        <a:lstStyle/>
        <a:p>
          <a:endParaRPr lang="en-US"/>
        </a:p>
      </dgm:t>
    </dgm:pt>
  </dgm:ptLst>
  <dgm:cxnLst>
    <dgm:cxn modelId="{2ED7D448-2015-40AB-AAB2-19BBB548ACBB}" type="presOf" srcId="{0E1B3193-AFBF-40D2-BDEA-63AB371EAAC6}" destId="{CA77ED53-B8E0-474A-B524-83A916A08A10}" srcOrd="0" destOrd="0" presId="urn:microsoft.com/office/officeart/2005/8/layout/venn1"/>
    <dgm:cxn modelId="{EA33071C-466B-4ED0-AB73-62CA433E55B9}" type="presOf" srcId="{9F56F6C0-F398-4D2F-BEA4-33F0067CA01F}" destId="{CFE3147F-36BF-4206-8834-03F7DE843A12}" srcOrd="0" destOrd="0" presId="urn:microsoft.com/office/officeart/2005/8/layout/venn1"/>
    <dgm:cxn modelId="{AB3BB583-2FE6-4DC4-B561-2FF9B8BE6DDC}" srcId="{9F56F6C0-F398-4D2F-BEA4-33F0067CA01F}" destId="{6AA31ABF-3AD0-4189-B7BB-C301EC43D4F9}" srcOrd="1" destOrd="0" parTransId="{85CB2EA7-1CB8-4883-B574-907B55B4E62C}" sibTransId="{89F4A087-1DC5-41EF-BEF3-03A3FDFA6E32}"/>
    <dgm:cxn modelId="{2E566AC1-EDDD-4E7F-B7FB-4700652FD385}" type="presOf" srcId="{6AA31ABF-3AD0-4189-B7BB-C301EC43D4F9}" destId="{341500AC-94D1-47EB-97D6-9127616674E9}" srcOrd="1" destOrd="0" presId="urn:microsoft.com/office/officeart/2005/8/layout/venn1"/>
    <dgm:cxn modelId="{E8B87BE9-3F1C-4457-9758-DDA6A0B880DB}" srcId="{9F56F6C0-F398-4D2F-BEA4-33F0067CA01F}" destId="{B035DB57-3462-424F-9597-86B7F0BF5545}" srcOrd="0" destOrd="0" parTransId="{97F8474D-B9DA-4DF4-900E-E0ACB498DE53}" sibTransId="{71AA4992-6610-492F-98E7-1E05115D5149}"/>
    <dgm:cxn modelId="{6DC9C125-EDDF-47A1-A263-9C421D720847}" srcId="{9F56F6C0-F398-4D2F-BEA4-33F0067CA01F}" destId="{0E1B3193-AFBF-40D2-BDEA-63AB371EAAC6}" srcOrd="2" destOrd="0" parTransId="{61245763-308A-4B80-8311-E617CEE29490}" sibTransId="{00764208-DEFD-4D0F-A97F-9CAE70767962}"/>
    <dgm:cxn modelId="{80AE5F10-9DA0-41D8-9550-4F80D39B6F21}" type="presOf" srcId="{6AA31ABF-3AD0-4189-B7BB-C301EC43D4F9}" destId="{11EC6ACC-B005-402D-B116-569982363773}" srcOrd="0" destOrd="0" presId="urn:microsoft.com/office/officeart/2005/8/layout/venn1"/>
    <dgm:cxn modelId="{C547B844-C495-44FA-9180-4F6AD0A9D0B6}" type="presOf" srcId="{B035DB57-3462-424F-9597-86B7F0BF5545}" destId="{27AD8AA8-CCBD-4B0A-98AC-6D449EDFB2F9}" srcOrd="1" destOrd="0" presId="urn:microsoft.com/office/officeart/2005/8/layout/venn1"/>
    <dgm:cxn modelId="{B3C1463D-07F3-41A0-8EFA-A0B235D02E13}" type="presOf" srcId="{0E1B3193-AFBF-40D2-BDEA-63AB371EAAC6}" destId="{8DC6C2F4-15EA-42CB-9A85-8791611D8D7B}" srcOrd="1" destOrd="0" presId="urn:microsoft.com/office/officeart/2005/8/layout/venn1"/>
    <dgm:cxn modelId="{E4ED6E9A-F3E8-4A10-B8B7-303739C1438E}" type="presOf" srcId="{B035DB57-3462-424F-9597-86B7F0BF5545}" destId="{1BF30BD7-13F2-43B9-A98D-76A75527DE6F}" srcOrd="0" destOrd="0" presId="urn:microsoft.com/office/officeart/2005/8/layout/venn1"/>
    <dgm:cxn modelId="{25AC747C-FACE-4970-8EF7-8676AA22901C}" type="presParOf" srcId="{CFE3147F-36BF-4206-8834-03F7DE843A12}" destId="{1BF30BD7-13F2-43B9-A98D-76A75527DE6F}" srcOrd="0" destOrd="0" presId="urn:microsoft.com/office/officeart/2005/8/layout/venn1"/>
    <dgm:cxn modelId="{5A317722-4753-4F7F-B14B-E64A8E2BF671}" type="presParOf" srcId="{CFE3147F-36BF-4206-8834-03F7DE843A12}" destId="{27AD8AA8-CCBD-4B0A-98AC-6D449EDFB2F9}" srcOrd="1" destOrd="0" presId="urn:microsoft.com/office/officeart/2005/8/layout/venn1"/>
    <dgm:cxn modelId="{7B383AE9-3900-43A0-AC6F-003E1DEDD853}" type="presParOf" srcId="{CFE3147F-36BF-4206-8834-03F7DE843A12}" destId="{11EC6ACC-B005-402D-B116-569982363773}" srcOrd="2" destOrd="0" presId="urn:microsoft.com/office/officeart/2005/8/layout/venn1"/>
    <dgm:cxn modelId="{AE1A6764-0725-4CEE-A612-370D810ED600}" type="presParOf" srcId="{CFE3147F-36BF-4206-8834-03F7DE843A12}" destId="{341500AC-94D1-47EB-97D6-9127616674E9}" srcOrd="3" destOrd="0" presId="urn:microsoft.com/office/officeart/2005/8/layout/venn1"/>
    <dgm:cxn modelId="{DF1C8169-2A7D-414B-83C4-A6027D5A1C92}" type="presParOf" srcId="{CFE3147F-36BF-4206-8834-03F7DE843A12}" destId="{CA77ED53-B8E0-474A-B524-83A916A08A10}" srcOrd="4" destOrd="0" presId="urn:microsoft.com/office/officeart/2005/8/layout/venn1"/>
    <dgm:cxn modelId="{F650A71F-1CC3-4C93-90A7-21F3D4FF9F87}" type="presParOf" srcId="{CFE3147F-36BF-4206-8834-03F7DE843A12}" destId="{8DC6C2F4-15EA-42CB-9A85-8791611D8D7B}" srcOrd="5" destOrd="0" presId="urn:microsoft.com/office/officeart/2005/8/layout/venn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59D342-F445-41DB-B0F3-0B2902E9AE9B}" type="doc">
      <dgm:prSet loTypeId="urn:microsoft.com/office/officeart/2005/8/layout/pyramid1" loCatId="pyramid" qsTypeId="urn:microsoft.com/office/officeart/2005/8/quickstyle/simple1" qsCatId="simple" csTypeId="urn:microsoft.com/office/officeart/2005/8/colors/accent1_2" csCatId="accent1" phldr="1"/>
      <dgm:spPr/>
    </dgm:pt>
    <dgm:pt modelId="{2468B4E8-FC8E-4872-81D3-8939D0400C80}">
      <dgm:prSet phldrT="[Text]" custT="1"/>
      <dgm:spPr>
        <a:solidFill>
          <a:srgbClr val="D9E7F3"/>
        </a:solidFill>
      </dgm:spPr>
      <dgm:t>
        <a:bodyPr/>
        <a:lstStyle/>
        <a:p>
          <a:endParaRPr lang="en-US" sz="1800" dirty="0" smtClean="0">
            <a:latin typeface="Arial" panose="020B0604020202020204" pitchFamily="34" charset="0"/>
            <a:ea typeface="Verdana" panose="020B0604030504040204" pitchFamily="34" charset="0"/>
            <a:cs typeface="Arial" panose="020B0604020202020204" pitchFamily="34" charset="0"/>
          </a:endParaRPr>
        </a:p>
        <a:p>
          <a:endParaRPr lang="en-US" sz="1800" dirty="0" smtClean="0">
            <a:latin typeface="Arial" panose="020B0604020202020204" pitchFamily="34" charset="0"/>
            <a:ea typeface="Verdana" panose="020B0604030504040204" pitchFamily="34" charset="0"/>
            <a:cs typeface="Arial" panose="020B0604020202020204" pitchFamily="34" charset="0"/>
          </a:endParaRPr>
        </a:p>
        <a:p>
          <a:r>
            <a:rPr lang="en-US" sz="1800" dirty="0" smtClean="0">
              <a:latin typeface="Arial" panose="020B0604020202020204" pitchFamily="34" charset="0"/>
              <a:ea typeface="Verdana" panose="020B0604030504040204" pitchFamily="34" charset="0"/>
              <a:cs typeface="Arial" panose="020B0604020202020204" pitchFamily="34" charset="0"/>
            </a:rPr>
            <a:t>Systematic reviews</a:t>
          </a:r>
          <a:endParaRPr lang="en-US" sz="1800" dirty="0">
            <a:latin typeface="Arial" panose="020B0604020202020204" pitchFamily="34" charset="0"/>
            <a:ea typeface="Verdana" panose="020B0604030504040204" pitchFamily="34" charset="0"/>
            <a:cs typeface="Arial" panose="020B0604020202020204" pitchFamily="34" charset="0"/>
          </a:endParaRPr>
        </a:p>
      </dgm:t>
    </dgm:pt>
    <dgm:pt modelId="{109DBEE1-DF03-47B8-9714-BF0F5AB6CA11}" type="parTrans" cxnId="{56537D69-9A77-452F-961A-1351DEA026C4}">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2B4CC556-8FCA-41CD-B86F-5BB21C96EF65}" type="sibTrans" cxnId="{56537D69-9A77-452F-961A-1351DEA026C4}">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F8686495-3903-43EA-B0FE-D67FED5CE2AF}">
      <dgm:prSet phldrT="[Text]" custT="1"/>
      <dgm:spPr>
        <a:solidFill>
          <a:srgbClr val="7FC4FF">
            <a:alpha val="65000"/>
          </a:srgbClr>
        </a:solidFill>
      </dgm:spPr>
      <dgm:t>
        <a:bodyPr/>
        <a:lstStyle/>
        <a:p>
          <a:r>
            <a:rPr lang="en-US" sz="1800" dirty="0">
              <a:latin typeface="Arial" panose="020B0604020202020204" pitchFamily="34" charset="0"/>
              <a:ea typeface="Verdana" panose="020B0604030504040204" pitchFamily="34" charset="0"/>
              <a:cs typeface="Arial" panose="020B0604020202020204" pitchFamily="34" charset="0"/>
            </a:rPr>
            <a:t>Research studies</a:t>
          </a:r>
        </a:p>
      </dgm:t>
    </dgm:pt>
    <dgm:pt modelId="{706B9406-92A5-4B22-89BB-9DE51715F529}" type="parTrans" cxnId="{46B630A7-6B60-4F8E-AEF8-4A53C25155E5}">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AE505B33-7CC1-4682-8A96-28B170EDCFD0}" type="sibTrans" cxnId="{46B630A7-6B60-4F8E-AEF8-4A53C25155E5}">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52BCAF35-1682-40AA-9554-DB375AD78B69}">
      <dgm:prSet phldrT="[Text]" custT="1"/>
      <dgm:spPr>
        <a:solidFill>
          <a:srgbClr val="69B3F0">
            <a:alpha val="89000"/>
          </a:srgbClr>
        </a:solidFill>
      </dgm:spPr>
      <dgm:t>
        <a:bodyPr/>
        <a:lstStyle/>
        <a:p>
          <a:r>
            <a:rPr lang="en-US" sz="1800" dirty="0">
              <a:latin typeface="Arial" panose="020B0604020202020204" pitchFamily="34" charset="0"/>
              <a:ea typeface="Verdana" panose="020B0604030504040204" pitchFamily="34" charset="0"/>
              <a:cs typeface="Arial" panose="020B0604020202020204" pitchFamily="34" charset="0"/>
            </a:rPr>
            <a:t>Practitioner reports </a:t>
          </a:r>
        </a:p>
      </dgm:t>
    </dgm:pt>
    <dgm:pt modelId="{4FDB4F44-E08A-42CF-BB53-4704392BD932}" type="parTrans" cxnId="{10B91600-9DE6-4DD4-97A6-1F25F03FC2B2}">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4A2BED70-6B9F-44EC-AA81-09499C11E945}" type="sibTrans" cxnId="{10B91600-9DE6-4DD4-97A6-1F25F03FC2B2}">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AF5FCF30-6FBD-4614-8F4B-E638A75C7D35}">
      <dgm:prSet custT="1"/>
      <dgm:spPr>
        <a:solidFill>
          <a:srgbClr val="5696CB"/>
        </a:solidFill>
      </dgm:spPr>
      <dgm:t>
        <a:bodyPr/>
        <a:lstStyle/>
        <a:p>
          <a:r>
            <a:rPr lang="en-US" sz="1800" dirty="0">
              <a:solidFill>
                <a:schemeClr val="tx1"/>
              </a:solidFill>
              <a:latin typeface="Arial" panose="020B0604020202020204" pitchFamily="34" charset="0"/>
              <a:ea typeface="Verdana" panose="020B0604030504040204" pitchFamily="34" charset="0"/>
              <a:cs typeface="Arial" panose="020B0604020202020204" pitchFamily="34" charset="0"/>
            </a:rPr>
            <a:t>Expert opinion or personal experience</a:t>
          </a:r>
        </a:p>
      </dgm:t>
    </dgm:pt>
    <dgm:pt modelId="{1CCB0C60-A42E-4BC3-AD92-268A03ACE6A6}" type="parTrans" cxnId="{7ED941F2-C08E-4181-99B7-5B84116DB00A}">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2BEBFDE3-4042-4463-97C2-3AE083C5FD3D}" type="sibTrans" cxnId="{7ED941F2-C08E-4181-99B7-5B84116DB00A}">
      <dgm:prSet/>
      <dgm:spPr/>
      <dgm:t>
        <a:bodyPr/>
        <a:lstStyle/>
        <a:p>
          <a:endParaRPr lang="en-US" sz="1800">
            <a:latin typeface="Verdana" panose="020B0604030504040204" pitchFamily="34" charset="0"/>
            <a:ea typeface="Verdana" panose="020B0604030504040204" pitchFamily="34" charset="0"/>
            <a:cs typeface="Verdana" panose="020B0604030504040204" pitchFamily="34" charset="0"/>
          </a:endParaRPr>
        </a:p>
      </dgm:t>
    </dgm:pt>
    <dgm:pt modelId="{FFC02F02-36B9-44D5-AA50-4B8793159ACE}" type="pres">
      <dgm:prSet presAssocID="{4259D342-F445-41DB-B0F3-0B2902E9AE9B}" presName="Name0" presStyleCnt="0">
        <dgm:presLayoutVars>
          <dgm:dir/>
          <dgm:animLvl val="lvl"/>
          <dgm:resizeHandles val="exact"/>
        </dgm:presLayoutVars>
      </dgm:prSet>
      <dgm:spPr/>
    </dgm:pt>
    <dgm:pt modelId="{132AC67F-B056-46FE-ABD0-20FB90D3A578}" type="pres">
      <dgm:prSet presAssocID="{2468B4E8-FC8E-4872-81D3-8939D0400C80}" presName="Name8" presStyleCnt="0"/>
      <dgm:spPr/>
    </dgm:pt>
    <dgm:pt modelId="{7D59AC25-60D8-4D37-BCAE-21D4AC44CB80}" type="pres">
      <dgm:prSet presAssocID="{2468B4E8-FC8E-4872-81D3-8939D0400C80}" presName="level" presStyleLbl="node1" presStyleIdx="0" presStyleCnt="4">
        <dgm:presLayoutVars>
          <dgm:chMax val="1"/>
          <dgm:bulletEnabled val="1"/>
        </dgm:presLayoutVars>
      </dgm:prSet>
      <dgm:spPr/>
      <dgm:t>
        <a:bodyPr/>
        <a:lstStyle/>
        <a:p>
          <a:endParaRPr lang="en-US"/>
        </a:p>
      </dgm:t>
    </dgm:pt>
    <dgm:pt modelId="{B811ACA2-C543-47E2-AB1E-502075A5AEE2}" type="pres">
      <dgm:prSet presAssocID="{2468B4E8-FC8E-4872-81D3-8939D0400C80}" presName="levelTx" presStyleLbl="revTx" presStyleIdx="0" presStyleCnt="0">
        <dgm:presLayoutVars>
          <dgm:chMax val="1"/>
          <dgm:bulletEnabled val="1"/>
        </dgm:presLayoutVars>
      </dgm:prSet>
      <dgm:spPr/>
      <dgm:t>
        <a:bodyPr/>
        <a:lstStyle/>
        <a:p>
          <a:endParaRPr lang="en-US"/>
        </a:p>
      </dgm:t>
    </dgm:pt>
    <dgm:pt modelId="{B0566F20-A144-4A41-B299-C8541733EF94}" type="pres">
      <dgm:prSet presAssocID="{F8686495-3903-43EA-B0FE-D67FED5CE2AF}" presName="Name8" presStyleCnt="0"/>
      <dgm:spPr/>
    </dgm:pt>
    <dgm:pt modelId="{724D84F7-A7DF-45AA-AD90-5CB278934EDA}" type="pres">
      <dgm:prSet presAssocID="{F8686495-3903-43EA-B0FE-D67FED5CE2AF}" presName="level" presStyleLbl="node1" presStyleIdx="1" presStyleCnt="4">
        <dgm:presLayoutVars>
          <dgm:chMax val="1"/>
          <dgm:bulletEnabled val="1"/>
        </dgm:presLayoutVars>
      </dgm:prSet>
      <dgm:spPr/>
      <dgm:t>
        <a:bodyPr/>
        <a:lstStyle/>
        <a:p>
          <a:endParaRPr lang="en-US"/>
        </a:p>
      </dgm:t>
    </dgm:pt>
    <dgm:pt modelId="{2605644E-78D3-4573-BEDD-0EF0E1D33873}" type="pres">
      <dgm:prSet presAssocID="{F8686495-3903-43EA-B0FE-D67FED5CE2AF}" presName="levelTx" presStyleLbl="revTx" presStyleIdx="0" presStyleCnt="0">
        <dgm:presLayoutVars>
          <dgm:chMax val="1"/>
          <dgm:bulletEnabled val="1"/>
        </dgm:presLayoutVars>
      </dgm:prSet>
      <dgm:spPr/>
      <dgm:t>
        <a:bodyPr/>
        <a:lstStyle/>
        <a:p>
          <a:endParaRPr lang="en-US"/>
        </a:p>
      </dgm:t>
    </dgm:pt>
    <dgm:pt modelId="{5AEA122D-C4DC-4DC7-8897-154BDDD9003C}" type="pres">
      <dgm:prSet presAssocID="{52BCAF35-1682-40AA-9554-DB375AD78B69}" presName="Name8" presStyleCnt="0"/>
      <dgm:spPr/>
    </dgm:pt>
    <dgm:pt modelId="{BB5E6655-DF4F-456B-B171-8FB8BD4911E4}" type="pres">
      <dgm:prSet presAssocID="{52BCAF35-1682-40AA-9554-DB375AD78B69}" presName="level" presStyleLbl="node1" presStyleIdx="2" presStyleCnt="4">
        <dgm:presLayoutVars>
          <dgm:chMax val="1"/>
          <dgm:bulletEnabled val="1"/>
        </dgm:presLayoutVars>
      </dgm:prSet>
      <dgm:spPr/>
      <dgm:t>
        <a:bodyPr/>
        <a:lstStyle/>
        <a:p>
          <a:endParaRPr lang="en-US"/>
        </a:p>
      </dgm:t>
    </dgm:pt>
    <dgm:pt modelId="{5525D423-8FCA-4C0D-A1B2-14EC3038D660}" type="pres">
      <dgm:prSet presAssocID="{52BCAF35-1682-40AA-9554-DB375AD78B69}" presName="levelTx" presStyleLbl="revTx" presStyleIdx="0" presStyleCnt="0">
        <dgm:presLayoutVars>
          <dgm:chMax val="1"/>
          <dgm:bulletEnabled val="1"/>
        </dgm:presLayoutVars>
      </dgm:prSet>
      <dgm:spPr/>
      <dgm:t>
        <a:bodyPr/>
        <a:lstStyle/>
        <a:p>
          <a:endParaRPr lang="en-US"/>
        </a:p>
      </dgm:t>
    </dgm:pt>
    <dgm:pt modelId="{527582D8-6476-414B-A21B-C98C08520ECB}" type="pres">
      <dgm:prSet presAssocID="{AF5FCF30-6FBD-4614-8F4B-E638A75C7D35}" presName="Name8" presStyleCnt="0"/>
      <dgm:spPr/>
    </dgm:pt>
    <dgm:pt modelId="{F29765CC-ABD0-4D6E-A966-1F3D873E0E78}" type="pres">
      <dgm:prSet presAssocID="{AF5FCF30-6FBD-4614-8F4B-E638A75C7D35}" presName="level" presStyleLbl="node1" presStyleIdx="3" presStyleCnt="4">
        <dgm:presLayoutVars>
          <dgm:chMax val="1"/>
          <dgm:bulletEnabled val="1"/>
        </dgm:presLayoutVars>
      </dgm:prSet>
      <dgm:spPr/>
      <dgm:t>
        <a:bodyPr/>
        <a:lstStyle/>
        <a:p>
          <a:endParaRPr lang="en-US"/>
        </a:p>
      </dgm:t>
    </dgm:pt>
    <dgm:pt modelId="{66F4BA80-4E3A-4C81-8A71-0C3678963CE7}" type="pres">
      <dgm:prSet presAssocID="{AF5FCF30-6FBD-4614-8F4B-E638A75C7D35}" presName="levelTx" presStyleLbl="revTx" presStyleIdx="0" presStyleCnt="0">
        <dgm:presLayoutVars>
          <dgm:chMax val="1"/>
          <dgm:bulletEnabled val="1"/>
        </dgm:presLayoutVars>
      </dgm:prSet>
      <dgm:spPr/>
      <dgm:t>
        <a:bodyPr/>
        <a:lstStyle/>
        <a:p>
          <a:endParaRPr lang="en-US"/>
        </a:p>
      </dgm:t>
    </dgm:pt>
  </dgm:ptLst>
  <dgm:cxnLst>
    <dgm:cxn modelId="{0F1DA5FA-8ECA-4370-A008-EC3F25845B07}" type="presOf" srcId="{52BCAF35-1682-40AA-9554-DB375AD78B69}" destId="{5525D423-8FCA-4C0D-A1B2-14EC3038D660}" srcOrd="1" destOrd="0" presId="urn:microsoft.com/office/officeart/2005/8/layout/pyramid1"/>
    <dgm:cxn modelId="{BF7C52FD-A7F7-4712-A53D-F423CBFA4B4E}" type="presOf" srcId="{2468B4E8-FC8E-4872-81D3-8939D0400C80}" destId="{B811ACA2-C543-47E2-AB1E-502075A5AEE2}" srcOrd="1" destOrd="0" presId="urn:microsoft.com/office/officeart/2005/8/layout/pyramid1"/>
    <dgm:cxn modelId="{2D7EFD9B-2E41-4467-8924-40A7734A67F0}" type="presOf" srcId="{52BCAF35-1682-40AA-9554-DB375AD78B69}" destId="{BB5E6655-DF4F-456B-B171-8FB8BD4911E4}" srcOrd="0" destOrd="0" presId="urn:microsoft.com/office/officeart/2005/8/layout/pyramid1"/>
    <dgm:cxn modelId="{10B91600-9DE6-4DD4-97A6-1F25F03FC2B2}" srcId="{4259D342-F445-41DB-B0F3-0B2902E9AE9B}" destId="{52BCAF35-1682-40AA-9554-DB375AD78B69}" srcOrd="2" destOrd="0" parTransId="{4FDB4F44-E08A-42CF-BB53-4704392BD932}" sibTransId="{4A2BED70-6B9F-44EC-AA81-09499C11E945}"/>
    <dgm:cxn modelId="{D1F63D5B-BDD3-4AF0-B114-81DA44E16EE9}" type="presOf" srcId="{F8686495-3903-43EA-B0FE-D67FED5CE2AF}" destId="{2605644E-78D3-4573-BEDD-0EF0E1D33873}" srcOrd="1" destOrd="0" presId="urn:microsoft.com/office/officeart/2005/8/layout/pyramid1"/>
    <dgm:cxn modelId="{7ED941F2-C08E-4181-99B7-5B84116DB00A}" srcId="{4259D342-F445-41DB-B0F3-0B2902E9AE9B}" destId="{AF5FCF30-6FBD-4614-8F4B-E638A75C7D35}" srcOrd="3" destOrd="0" parTransId="{1CCB0C60-A42E-4BC3-AD92-268A03ACE6A6}" sibTransId="{2BEBFDE3-4042-4463-97C2-3AE083C5FD3D}"/>
    <dgm:cxn modelId="{56537D69-9A77-452F-961A-1351DEA026C4}" srcId="{4259D342-F445-41DB-B0F3-0B2902E9AE9B}" destId="{2468B4E8-FC8E-4872-81D3-8939D0400C80}" srcOrd="0" destOrd="0" parTransId="{109DBEE1-DF03-47B8-9714-BF0F5AB6CA11}" sibTransId="{2B4CC556-8FCA-41CD-B86F-5BB21C96EF65}"/>
    <dgm:cxn modelId="{77BAB3CA-8CD2-4C77-81C0-F2A8C0E6B3F8}" type="presOf" srcId="{AF5FCF30-6FBD-4614-8F4B-E638A75C7D35}" destId="{F29765CC-ABD0-4D6E-A966-1F3D873E0E78}" srcOrd="0" destOrd="0" presId="urn:microsoft.com/office/officeart/2005/8/layout/pyramid1"/>
    <dgm:cxn modelId="{46B630A7-6B60-4F8E-AEF8-4A53C25155E5}" srcId="{4259D342-F445-41DB-B0F3-0B2902E9AE9B}" destId="{F8686495-3903-43EA-B0FE-D67FED5CE2AF}" srcOrd="1" destOrd="0" parTransId="{706B9406-92A5-4B22-89BB-9DE51715F529}" sibTransId="{AE505B33-7CC1-4682-8A96-28B170EDCFD0}"/>
    <dgm:cxn modelId="{6289CB9A-3BFC-435D-8B7D-253D75937F88}" type="presOf" srcId="{F8686495-3903-43EA-B0FE-D67FED5CE2AF}" destId="{724D84F7-A7DF-45AA-AD90-5CB278934EDA}" srcOrd="0" destOrd="0" presId="urn:microsoft.com/office/officeart/2005/8/layout/pyramid1"/>
    <dgm:cxn modelId="{357F48B2-ABC7-44BB-8BE4-7AE3181EA4DC}" type="presOf" srcId="{4259D342-F445-41DB-B0F3-0B2902E9AE9B}" destId="{FFC02F02-36B9-44D5-AA50-4B8793159ACE}" srcOrd="0" destOrd="0" presId="urn:microsoft.com/office/officeart/2005/8/layout/pyramid1"/>
    <dgm:cxn modelId="{57C8064A-0B72-46F3-9577-FA2BD1152219}" type="presOf" srcId="{2468B4E8-FC8E-4872-81D3-8939D0400C80}" destId="{7D59AC25-60D8-4D37-BCAE-21D4AC44CB80}" srcOrd="0" destOrd="0" presId="urn:microsoft.com/office/officeart/2005/8/layout/pyramid1"/>
    <dgm:cxn modelId="{93AF5932-183C-489A-A96A-0F970DE27C30}" type="presOf" srcId="{AF5FCF30-6FBD-4614-8F4B-E638A75C7D35}" destId="{66F4BA80-4E3A-4C81-8A71-0C3678963CE7}" srcOrd="1" destOrd="0" presId="urn:microsoft.com/office/officeart/2005/8/layout/pyramid1"/>
    <dgm:cxn modelId="{FCF182A8-C6B2-4716-80F3-D80D429B640C}" type="presParOf" srcId="{FFC02F02-36B9-44D5-AA50-4B8793159ACE}" destId="{132AC67F-B056-46FE-ABD0-20FB90D3A578}" srcOrd="0" destOrd="0" presId="urn:microsoft.com/office/officeart/2005/8/layout/pyramid1"/>
    <dgm:cxn modelId="{C04F6550-BE82-4943-AD1D-ECB63A84662B}" type="presParOf" srcId="{132AC67F-B056-46FE-ABD0-20FB90D3A578}" destId="{7D59AC25-60D8-4D37-BCAE-21D4AC44CB80}" srcOrd="0" destOrd="0" presId="urn:microsoft.com/office/officeart/2005/8/layout/pyramid1"/>
    <dgm:cxn modelId="{859E8FAC-1A35-4AC5-B79F-7C9406D086BA}" type="presParOf" srcId="{132AC67F-B056-46FE-ABD0-20FB90D3A578}" destId="{B811ACA2-C543-47E2-AB1E-502075A5AEE2}" srcOrd="1" destOrd="0" presId="urn:microsoft.com/office/officeart/2005/8/layout/pyramid1"/>
    <dgm:cxn modelId="{AB40FA2B-5239-41B9-80C4-6A23FB9A5E45}" type="presParOf" srcId="{FFC02F02-36B9-44D5-AA50-4B8793159ACE}" destId="{B0566F20-A144-4A41-B299-C8541733EF94}" srcOrd="1" destOrd="0" presId="urn:microsoft.com/office/officeart/2005/8/layout/pyramid1"/>
    <dgm:cxn modelId="{D9220BC4-3D98-4CC1-A622-87BABF1FBB2E}" type="presParOf" srcId="{B0566F20-A144-4A41-B299-C8541733EF94}" destId="{724D84F7-A7DF-45AA-AD90-5CB278934EDA}" srcOrd="0" destOrd="0" presId="urn:microsoft.com/office/officeart/2005/8/layout/pyramid1"/>
    <dgm:cxn modelId="{CB966292-BF69-4F9E-B1AA-BD3C8CD88100}" type="presParOf" srcId="{B0566F20-A144-4A41-B299-C8541733EF94}" destId="{2605644E-78D3-4573-BEDD-0EF0E1D33873}" srcOrd="1" destOrd="0" presId="urn:microsoft.com/office/officeart/2005/8/layout/pyramid1"/>
    <dgm:cxn modelId="{8EA6D0C9-4D30-4BC3-A738-BFE097A0AD33}" type="presParOf" srcId="{FFC02F02-36B9-44D5-AA50-4B8793159ACE}" destId="{5AEA122D-C4DC-4DC7-8897-154BDDD9003C}" srcOrd="2" destOrd="0" presId="urn:microsoft.com/office/officeart/2005/8/layout/pyramid1"/>
    <dgm:cxn modelId="{4F3BF9EB-CE46-4E50-B7D7-613183E053EC}" type="presParOf" srcId="{5AEA122D-C4DC-4DC7-8897-154BDDD9003C}" destId="{BB5E6655-DF4F-456B-B171-8FB8BD4911E4}" srcOrd="0" destOrd="0" presId="urn:microsoft.com/office/officeart/2005/8/layout/pyramid1"/>
    <dgm:cxn modelId="{28E8B7B1-17BF-4DE7-A239-2FAFEA33B291}" type="presParOf" srcId="{5AEA122D-C4DC-4DC7-8897-154BDDD9003C}" destId="{5525D423-8FCA-4C0D-A1B2-14EC3038D660}" srcOrd="1" destOrd="0" presId="urn:microsoft.com/office/officeart/2005/8/layout/pyramid1"/>
    <dgm:cxn modelId="{5570BC77-9EEA-4559-9F09-1725FDE647A2}" type="presParOf" srcId="{FFC02F02-36B9-44D5-AA50-4B8793159ACE}" destId="{527582D8-6476-414B-A21B-C98C08520ECB}" srcOrd="3" destOrd="0" presId="urn:microsoft.com/office/officeart/2005/8/layout/pyramid1"/>
    <dgm:cxn modelId="{72FA98FB-4C40-4FA8-9CD8-3AD0A8EE0301}" type="presParOf" srcId="{527582D8-6476-414B-A21B-C98C08520ECB}" destId="{F29765CC-ABD0-4D6E-A966-1F3D873E0E78}" srcOrd="0" destOrd="0" presId="urn:microsoft.com/office/officeart/2005/8/layout/pyramid1"/>
    <dgm:cxn modelId="{E61B9EC8-2FF9-492D-B622-A5AAE3B73F3B}" type="presParOf" srcId="{527582D8-6476-414B-A21B-C98C08520ECB}" destId="{66F4BA80-4E3A-4C81-8A71-0C3678963CE7}" srcOrd="1" destOrd="0" presId="urn:microsoft.com/office/officeart/2005/8/layout/pyramid1"/>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ACBBDD2-151F-410C-AAEA-3D86D351AAB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57B5E06-2805-4BC3-8CDF-D3B649FCCD85}">
      <dgm:prSet phldrT="[Text]" custT="1"/>
      <dgm:spPr>
        <a:solidFill>
          <a:srgbClr val="5B9ACD"/>
        </a:solidFill>
      </dgm:spPr>
      <dgm:t>
        <a:bodyPr/>
        <a:lstStyle/>
        <a:p>
          <a:r>
            <a:rPr lang="en-US" sz="2500" dirty="0">
              <a:latin typeface="Arial" panose="020B0604020202020204" pitchFamily="34" charset="0"/>
              <a:ea typeface="Verdana" panose="020B0604030504040204" pitchFamily="34" charset="0"/>
              <a:cs typeface="Arial" panose="020B0604020202020204" pitchFamily="34" charset="0"/>
            </a:rPr>
            <a:t>Evidence derived from research</a:t>
          </a:r>
        </a:p>
      </dgm:t>
    </dgm:pt>
    <dgm:pt modelId="{86E31C56-4007-40FC-813E-B4B65C487A2C}" type="parTrans" cxnId="{DA5217F8-FD2E-4EC1-9DCB-72639F241905}">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24F4983D-B6D2-4977-8174-475D82024E04}" type="sibTrans" cxnId="{DA5217F8-FD2E-4EC1-9DCB-72639F241905}">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EB9A9165-2F48-4CCD-BBE3-8087E29653AD}">
      <dgm:prSet phldrT="[Text]" custT="1"/>
      <dgm:spPr>
        <a:solidFill>
          <a:srgbClr val="D9E7F3"/>
        </a:solidFill>
      </dgm:spPr>
      <dgm:t>
        <a:bodyPr/>
        <a:lstStyle/>
        <a:p>
          <a:pPr>
            <a:lnSpc>
              <a:spcPct val="100000"/>
            </a:lnSpc>
            <a:spcBef>
              <a:spcPts val="600"/>
            </a:spcBef>
          </a:pPr>
          <a:r>
            <a:rPr lang="en-US" sz="2000" dirty="0">
              <a:latin typeface="Arial" panose="020B0604020202020204" pitchFamily="34" charset="0"/>
              <a:ea typeface="Verdana" panose="020B0604030504040204" pitchFamily="34" charset="0"/>
              <a:cs typeface="Arial" panose="020B0604020202020204" pitchFamily="34" charset="0"/>
            </a:rPr>
            <a:t>Interventions that have been tested in a research study </a:t>
          </a:r>
        </a:p>
      </dgm:t>
    </dgm:pt>
    <dgm:pt modelId="{5A119E74-5B28-4335-9679-3C6E5D955EC2}" type="parTrans" cxnId="{A522243D-4141-4B44-887E-5FB1459568AB}">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A09369B7-1EC7-40BE-A4E0-93E32AC685E7}" type="sibTrans" cxnId="{A522243D-4141-4B44-887E-5FB1459568AB}">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806DED93-08A4-4F98-8D92-9A4B54FBD20E}">
      <dgm:prSet phldrT="[Text]" custT="1"/>
      <dgm:spPr>
        <a:solidFill>
          <a:srgbClr val="5B9ACD"/>
        </a:solidFill>
      </dgm:spPr>
      <dgm:t>
        <a:bodyPr/>
        <a:lstStyle/>
        <a:p>
          <a:r>
            <a:rPr lang="en-US" sz="2500" dirty="0">
              <a:latin typeface="Arial" panose="020B0604020202020204" pitchFamily="34" charset="0"/>
              <a:ea typeface="Verdana" panose="020B0604030504040204" pitchFamily="34" charset="0"/>
              <a:cs typeface="Arial" panose="020B0604020202020204" pitchFamily="34" charset="0"/>
            </a:rPr>
            <a:t>Evidence derived from practice</a:t>
          </a:r>
        </a:p>
      </dgm:t>
    </dgm:pt>
    <dgm:pt modelId="{8C9818F2-CB6A-439D-BF06-E368E186AFC5}" type="parTrans" cxnId="{2AF9C45D-A653-4C10-B881-0187C51B3FB4}">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DF0F1952-0548-4BCC-9ED3-248133897ADD}" type="sibTrans" cxnId="{2AF9C45D-A653-4C10-B881-0187C51B3FB4}">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532B367A-7CD3-45D2-BA9A-FA21B6229DBA}">
      <dgm:prSet phldrT="[Text]" custT="1"/>
      <dgm:spPr>
        <a:solidFill>
          <a:srgbClr val="D9E7F3"/>
        </a:solidFill>
      </dgm:spPr>
      <dgm:t>
        <a:bodyPr/>
        <a:lstStyle/>
        <a:p>
          <a:r>
            <a:rPr lang="en-US" sz="2000" dirty="0">
              <a:latin typeface="Arial" panose="020B0604020202020204" pitchFamily="34" charset="0"/>
              <a:ea typeface="Verdana" panose="020B0604030504040204" pitchFamily="34" charset="0"/>
              <a:cs typeface="Arial" panose="020B0604020202020204" pitchFamily="34" charset="0"/>
            </a:rPr>
            <a:t>Intervention developed, implemented and evaluated in an organization, community or geographic region</a:t>
          </a:r>
        </a:p>
      </dgm:t>
    </dgm:pt>
    <dgm:pt modelId="{42250BE6-2E28-45B8-8D9E-7A91F9B0F70E}" type="parTrans" cxnId="{D0210A1D-FB73-41E9-8D11-2EF7F2C5CCFB}">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CAECF23B-C06B-4EC1-902B-4A4DAFC20040}" type="sibTrans" cxnId="{D0210A1D-FB73-41E9-8D11-2EF7F2C5CCFB}">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2EC6B948-DE7A-4558-B292-B887635B7EBD}">
      <dgm:prSet custT="1"/>
      <dgm:spPr>
        <a:solidFill>
          <a:srgbClr val="D9E7F3"/>
        </a:solidFill>
      </dgm:spPr>
      <dgm:t>
        <a:bodyPr/>
        <a:lstStyle/>
        <a:p>
          <a:pPr>
            <a:lnSpc>
              <a:spcPct val="100000"/>
            </a:lnSpc>
            <a:spcBef>
              <a:spcPts val="600"/>
            </a:spcBef>
          </a:pPr>
          <a:r>
            <a:rPr lang="en-US" sz="2000" dirty="0">
              <a:latin typeface="Arial" panose="020B0604020202020204" pitchFamily="34" charset="0"/>
              <a:ea typeface="Verdana" panose="020B0604030504040204" pitchFamily="34" charset="0"/>
              <a:cs typeface="Arial" panose="020B0604020202020204" pitchFamily="34" charset="0"/>
            </a:rPr>
            <a:t>Systematic review of multiple interventions</a:t>
          </a:r>
        </a:p>
      </dgm:t>
    </dgm:pt>
    <dgm:pt modelId="{0DE55DF1-FF66-4F46-94E6-F314AAFCB773}" type="parTrans" cxnId="{7880E639-5AFC-43B2-A260-61DB0976C038}">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A98714D3-5223-45B1-9EA5-A7308878CD7F}" type="sibTrans" cxnId="{7880E639-5AFC-43B2-A260-61DB0976C038}">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E083F1B4-EC59-4D2A-B739-0A4CD4286BF1}">
      <dgm:prSet custT="1"/>
      <dgm:spPr>
        <a:solidFill>
          <a:srgbClr val="D9E7F3"/>
        </a:solidFill>
      </dgm:spPr>
      <dgm:t>
        <a:bodyPr/>
        <a:lstStyle/>
        <a:p>
          <a:pPr>
            <a:lnSpc>
              <a:spcPct val="100000"/>
            </a:lnSpc>
            <a:spcBef>
              <a:spcPts val="600"/>
            </a:spcBef>
          </a:pPr>
          <a:r>
            <a:rPr lang="en-US" sz="2000" dirty="0">
              <a:latin typeface="Arial" panose="020B0604020202020204" pitchFamily="34" charset="0"/>
              <a:ea typeface="Verdana" panose="020B0604030504040204" pitchFamily="34" charset="0"/>
              <a:cs typeface="Arial" panose="020B0604020202020204" pitchFamily="34" charset="0"/>
            </a:rPr>
            <a:t>Policy analysis</a:t>
          </a:r>
        </a:p>
      </dgm:t>
    </dgm:pt>
    <dgm:pt modelId="{8530AB0D-ACA1-460C-A4C9-A5E884C595CD}" type="parTrans" cxnId="{4D1ACDD1-F37A-4906-8795-396E5196FD2A}">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CC705763-8B55-44F5-A64C-8ECE96122537}" type="sibTrans" cxnId="{4D1ACDD1-F37A-4906-8795-396E5196FD2A}">
      <dgm:prSet/>
      <dgm:spPr/>
      <dgm:t>
        <a:bodyPr/>
        <a:lstStyle/>
        <a:p>
          <a:endParaRPr lang="en-US">
            <a:latin typeface="Arial" panose="020B0604020202020204" pitchFamily="34" charset="0"/>
            <a:ea typeface="Verdana" panose="020B0604030504040204" pitchFamily="34" charset="0"/>
            <a:cs typeface="Arial" panose="020B0604020202020204" pitchFamily="34" charset="0"/>
          </a:endParaRPr>
        </a:p>
      </dgm:t>
    </dgm:pt>
    <dgm:pt modelId="{749DA24F-891E-4A02-A89A-5C4F62E1EB72}" type="pres">
      <dgm:prSet presAssocID="{EACBBDD2-151F-410C-AAEA-3D86D351AABE}" presName="Name0" presStyleCnt="0">
        <dgm:presLayoutVars>
          <dgm:dir/>
          <dgm:animLvl val="lvl"/>
          <dgm:resizeHandles val="exact"/>
        </dgm:presLayoutVars>
      </dgm:prSet>
      <dgm:spPr/>
      <dgm:t>
        <a:bodyPr/>
        <a:lstStyle/>
        <a:p>
          <a:endParaRPr lang="en-US"/>
        </a:p>
      </dgm:t>
    </dgm:pt>
    <dgm:pt modelId="{0D226FF0-FFB4-4021-87B1-81B694C45E44}" type="pres">
      <dgm:prSet presAssocID="{A57B5E06-2805-4BC3-8CDF-D3B649FCCD85}" presName="linNode" presStyleCnt="0"/>
      <dgm:spPr/>
    </dgm:pt>
    <dgm:pt modelId="{921E05B3-9D10-47B0-8AA0-3B1C4A283B9A}" type="pres">
      <dgm:prSet presAssocID="{A57B5E06-2805-4BC3-8CDF-D3B649FCCD85}" presName="parentText" presStyleLbl="node1" presStyleIdx="0" presStyleCnt="2">
        <dgm:presLayoutVars>
          <dgm:chMax val="1"/>
          <dgm:bulletEnabled val="1"/>
        </dgm:presLayoutVars>
      </dgm:prSet>
      <dgm:spPr/>
      <dgm:t>
        <a:bodyPr/>
        <a:lstStyle/>
        <a:p>
          <a:endParaRPr lang="en-US"/>
        </a:p>
      </dgm:t>
    </dgm:pt>
    <dgm:pt modelId="{6CCF41A6-3C2F-4AD5-BCF9-CB47237E5251}" type="pres">
      <dgm:prSet presAssocID="{A57B5E06-2805-4BC3-8CDF-D3B649FCCD85}" presName="descendantText" presStyleLbl="alignAccFollowNode1" presStyleIdx="0" presStyleCnt="2">
        <dgm:presLayoutVars>
          <dgm:bulletEnabled val="1"/>
        </dgm:presLayoutVars>
      </dgm:prSet>
      <dgm:spPr/>
      <dgm:t>
        <a:bodyPr/>
        <a:lstStyle/>
        <a:p>
          <a:endParaRPr lang="en-US"/>
        </a:p>
      </dgm:t>
    </dgm:pt>
    <dgm:pt modelId="{0F72EB04-8688-4AC1-96B2-547458C9EBE7}" type="pres">
      <dgm:prSet presAssocID="{24F4983D-B6D2-4977-8174-475D82024E04}" presName="sp" presStyleCnt="0"/>
      <dgm:spPr/>
    </dgm:pt>
    <dgm:pt modelId="{5B598801-3F09-4232-BD78-D72107C22F3A}" type="pres">
      <dgm:prSet presAssocID="{806DED93-08A4-4F98-8D92-9A4B54FBD20E}" presName="linNode" presStyleCnt="0"/>
      <dgm:spPr/>
    </dgm:pt>
    <dgm:pt modelId="{A51CBFC8-9D29-4170-A04D-3F0836143E88}" type="pres">
      <dgm:prSet presAssocID="{806DED93-08A4-4F98-8D92-9A4B54FBD20E}" presName="parentText" presStyleLbl="node1" presStyleIdx="1" presStyleCnt="2">
        <dgm:presLayoutVars>
          <dgm:chMax val="1"/>
          <dgm:bulletEnabled val="1"/>
        </dgm:presLayoutVars>
      </dgm:prSet>
      <dgm:spPr/>
      <dgm:t>
        <a:bodyPr/>
        <a:lstStyle/>
        <a:p>
          <a:endParaRPr lang="en-US"/>
        </a:p>
      </dgm:t>
    </dgm:pt>
    <dgm:pt modelId="{DBCA75C2-E35C-4600-8F53-385C792A1984}" type="pres">
      <dgm:prSet presAssocID="{806DED93-08A4-4F98-8D92-9A4B54FBD20E}" presName="descendantText" presStyleLbl="alignAccFollowNode1" presStyleIdx="1" presStyleCnt="2">
        <dgm:presLayoutVars>
          <dgm:bulletEnabled val="1"/>
        </dgm:presLayoutVars>
      </dgm:prSet>
      <dgm:spPr/>
      <dgm:t>
        <a:bodyPr/>
        <a:lstStyle/>
        <a:p>
          <a:endParaRPr lang="en-US"/>
        </a:p>
      </dgm:t>
    </dgm:pt>
  </dgm:ptLst>
  <dgm:cxnLst>
    <dgm:cxn modelId="{020B6F44-CC79-48CA-8497-8BD7CAF4658E}" type="presOf" srcId="{E083F1B4-EC59-4D2A-B739-0A4CD4286BF1}" destId="{6CCF41A6-3C2F-4AD5-BCF9-CB47237E5251}" srcOrd="0" destOrd="2" presId="urn:microsoft.com/office/officeart/2005/8/layout/vList5"/>
    <dgm:cxn modelId="{A522243D-4141-4B44-887E-5FB1459568AB}" srcId="{A57B5E06-2805-4BC3-8CDF-D3B649FCCD85}" destId="{EB9A9165-2F48-4CCD-BBE3-8087E29653AD}" srcOrd="0" destOrd="0" parTransId="{5A119E74-5B28-4335-9679-3C6E5D955EC2}" sibTransId="{A09369B7-1EC7-40BE-A4E0-93E32AC685E7}"/>
    <dgm:cxn modelId="{01557DB9-168E-4923-97FD-E2A15A352A77}" type="presOf" srcId="{806DED93-08A4-4F98-8D92-9A4B54FBD20E}" destId="{A51CBFC8-9D29-4170-A04D-3F0836143E88}" srcOrd="0" destOrd="0" presId="urn:microsoft.com/office/officeart/2005/8/layout/vList5"/>
    <dgm:cxn modelId="{7880E639-5AFC-43B2-A260-61DB0976C038}" srcId="{A57B5E06-2805-4BC3-8CDF-D3B649FCCD85}" destId="{2EC6B948-DE7A-4558-B292-B887635B7EBD}" srcOrd="1" destOrd="0" parTransId="{0DE55DF1-FF66-4F46-94E6-F314AAFCB773}" sibTransId="{A98714D3-5223-45B1-9EA5-A7308878CD7F}"/>
    <dgm:cxn modelId="{1C2A2943-6859-4882-9829-34D81091B8A3}" type="presOf" srcId="{EB9A9165-2F48-4CCD-BBE3-8087E29653AD}" destId="{6CCF41A6-3C2F-4AD5-BCF9-CB47237E5251}" srcOrd="0" destOrd="0" presId="urn:microsoft.com/office/officeart/2005/8/layout/vList5"/>
    <dgm:cxn modelId="{56C40FA5-52A7-46CD-9097-ACB242C92D47}" type="presOf" srcId="{2EC6B948-DE7A-4558-B292-B887635B7EBD}" destId="{6CCF41A6-3C2F-4AD5-BCF9-CB47237E5251}" srcOrd="0" destOrd="1" presId="urn:microsoft.com/office/officeart/2005/8/layout/vList5"/>
    <dgm:cxn modelId="{8E9EFDA6-7232-405E-BA88-95CF6AAE12F6}" type="presOf" srcId="{532B367A-7CD3-45D2-BA9A-FA21B6229DBA}" destId="{DBCA75C2-E35C-4600-8F53-385C792A1984}" srcOrd="0" destOrd="0" presId="urn:microsoft.com/office/officeart/2005/8/layout/vList5"/>
    <dgm:cxn modelId="{2AF9C45D-A653-4C10-B881-0187C51B3FB4}" srcId="{EACBBDD2-151F-410C-AAEA-3D86D351AABE}" destId="{806DED93-08A4-4F98-8D92-9A4B54FBD20E}" srcOrd="1" destOrd="0" parTransId="{8C9818F2-CB6A-439D-BF06-E368E186AFC5}" sibTransId="{DF0F1952-0548-4BCC-9ED3-248133897ADD}"/>
    <dgm:cxn modelId="{4D1ACDD1-F37A-4906-8795-396E5196FD2A}" srcId="{A57B5E06-2805-4BC3-8CDF-D3B649FCCD85}" destId="{E083F1B4-EC59-4D2A-B739-0A4CD4286BF1}" srcOrd="2" destOrd="0" parTransId="{8530AB0D-ACA1-460C-A4C9-A5E884C595CD}" sibTransId="{CC705763-8B55-44F5-A64C-8ECE96122537}"/>
    <dgm:cxn modelId="{9A11D33E-D041-4006-A005-C6DBE9ED0D5E}" type="presOf" srcId="{A57B5E06-2805-4BC3-8CDF-D3B649FCCD85}" destId="{921E05B3-9D10-47B0-8AA0-3B1C4A283B9A}" srcOrd="0" destOrd="0" presId="urn:microsoft.com/office/officeart/2005/8/layout/vList5"/>
    <dgm:cxn modelId="{D0210A1D-FB73-41E9-8D11-2EF7F2C5CCFB}" srcId="{806DED93-08A4-4F98-8D92-9A4B54FBD20E}" destId="{532B367A-7CD3-45D2-BA9A-FA21B6229DBA}" srcOrd="0" destOrd="0" parTransId="{42250BE6-2E28-45B8-8D9E-7A91F9B0F70E}" sibTransId="{CAECF23B-C06B-4EC1-902B-4A4DAFC20040}"/>
    <dgm:cxn modelId="{EC76C09B-2395-4A7B-AE88-299C165A84E2}" type="presOf" srcId="{EACBBDD2-151F-410C-AAEA-3D86D351AABE}" destId="{749DA24F-891E-4A02-A89A-5C4F62E1EB72}" srcOrd="0" destOrd="0" presId="urn:microsoft.com/office/officeart/2005/8/layout/vList5"/>
    <dgm:cxn modelId="{DA5217F8-FD2E-4EC1-9DCB-72639F241905}" srcId="{EACBBDD2-151F-410C-AAEA-3D86D351AABE}" destId="{A57B5E06-2805-4BC3-8CDF-D3B649FCCD85}" srcOrd="0" destOrd="0" parTransId="{86E31C56-4007-40FC-813E-B4B65C487A2C}" sibTransId="{24F4983D-B6D2-4977-8174-475D82024E04}"/>
    <dgm:cxn modelId="{7B0ED68C-89E3-4F88-BDDA-0D2D88104802}" type="presParOf" srcId="{749DA24F-891E-4A02-A89A-5C4F62E1EB72}" destId="{0D226FF0-FFB4-4021-87B1-81B694C45E44}" srcOrd="0" destOrd="0" presId="urn:microsoft.com/office/officeart/2005/8/layout/vList5"/>
    <dgm:cxn modelId="{053F4C2A-6561-476F-934B-58FFAA5467E8}" type="presParOf" srcId="{0D226FF0-FFB4-4021-87B1-81B694C45E44}" destId="{921E05B3-9D10-47B0-8AA0-3B1C4A283B9A}" srcOrd="0" destOrd="0" presId="urn:microsoft.com/office/officeart/2005/8/layout/vList5"/>
    <dgm:cxn modelId="{BB1BA3CD-7E81-4E05-B602-F675C5BF5B00}" type="presParOf" srcId="{0D226FF0-FFB4-4021-87B1-81B694C45E44}" destId="{6CCF41A6-3C2F-4AD5-BCF9-CB47237E5251}" srcOrd="1" destOrd="0" presId="urn:microsoft.com/office/officeart/2005/8/layout/vList5"/>
    <dgm:cxn modelId="{01404C39-C950-4327-8AFE-13CBE0FC9B00}" type="presParOf" srcId="{749DA24F-891E-4A02-A89A-5C4F62E1EB72}" destId="{0F72EB04-8688-4AC1-96B2-547458C9EBE7}" srcOrd="1" destOrd="0" presId="urn:microsoft.com/office/officeart/2005/8/layout/vList5"/>
    <dgm:cxn modelId="{1ED10495-D45E-4439-92EF-5C74E7D5F8B9}" type="presParOf" srcId="{749DA24F-891E-4A02-A89A-5C4F62E1EB72}" destId="{5B598801-3F09-4232-BD78-D72107C22F3A}" srcOrd="2" destOrd="0" presId="urn:microsoft.com/office/officeart/2005/8/layout/vList5"/>
    <dgm:cxn modelId="{D1CEF0DD-30F5-48D0-B039-1CDDEEB04CCA}" type="presParOf" srcId="{5B598801-3F09-4232-BD78-D72107C22F3A}" destId="{A51CBFC8-9D29-4170-A04D-3F0836143E88}" srcOrd="0" destOrd="0" presId="urn:microsoft.com/office/officeart/2005/8/layout/vList5"/>
    <dgm:cxn modelId="{146A3BE0-9F2C-4FE7-B056-AE480E93634B}" type="presParOf" srcId="{5B598801-3F09-4232-BD78-D72107C22F3A}" destId="{DBCA75C2-E35C-4600-8F53-385C792A1984}" srcOrd="1" destOrd="0" presId="urn:microsoft.com/office/officeart/2005/8/layout/vList5"/>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F30BD7-13F2-43B9-A98D-76A75527DE6F}">
      <dsp:nvSpPr>
        <dsp:cNvPr id="0" name=""/>
        <dsp:cNvSpPr/>
      </dsp:nvSpPr>
      <dsp:spPr>
        <a:xfrm>
          <a:off x="2395089" y="52200"/>
          <a:ext cx="2870078" cy="2505612"/>
        </a:xfrm>
        <a:prstGeom prst="ellipse">
          <a:avLst/>
        </a:prstGeom>
        <a:solidFill>
          <a:srgbClr val="D9E7F3">
            <a:alpha val="48000"/>
          </a:srgbClr>
        </a:solidFill>
        <a:ln w="12700" cap="flat" cmpd="sng" algn="ctr">
          <a:solidFill>
            <a:srgbClr val="185776"/>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a:solidFill>
                <a:schemeClr val="tx2">
                  <a:lumMod val="50000"/>
                </a:schemeClr>
              </a:solidFill>
              <a:latin typeface="Arial" panose="020B0604020202020204" pitchFamily="34" charset="0"/>
              <a:ea typeface="Verdana" panose="020B0604030504040204" pitchFamily="34" charset="0"/>
              <a:cs typeface="Arial" panose="020B0604020202020204" pitchFamily="34" charset="0"/>
            </a:rPr>
            <a:t>Best available research evidence</a:t>
          </a:r>
        </a:p>
      </dsp:txBody>
      <dsp:txXfrm>
        <a:off x="2777766" y="490682"/>
        <a:ext cx="2104724" cy="1127525"/>
      </dsp:txXfrm>
    </dsp:sp>
    <dsp:sp modelId="{11EC6ACC-B005-402D-B116-569982363773}">
      <dsp:nvSpPr>
        <dsp:cNvPr id="0" name=""/>
        <dsp:cNvSpPr/>
      </dsp:nvSpPr>
      <dsp:spPr>
        <a:xfrm>
          <a:off x="3506361" y="1618207"/>
          <a:ext cx="2870078" cy="2505612"/>
        </a:xfrm>
        <a:prstGeom prst="ellipse">
          <a:avLst/>
        </a:prstGeom>
        <a:solidFill>
          <a:srgbClr val="D9E7F3">
            <a:alpha val="48000"/>
          </a:srgbClr>
        </a:solidFill>
        <a:ln w="12700" cap="flat" cmpd="sng" algn="ctr">
          <a:solidFill>
            <a:srgbClr val="185776"/>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a:solidFill>
                <a:schemeClr val="tx2">
                  <a:lumMod val="50000"/>
                </a:schemeClr>
              </a:solidFill>
              <a:latin typeface="Arial" panose="020B0604020202020204" pitchFamily="34" charset="0"/>
              <a:ea typeface="Verdana" panose="020B0604030504040204" pitchFamily="34" charset="0"/>
              <a:cs typeface="Arial" panose="020B0604020202020204" pitchFamily="34" charset="0"/>
            </a:rPr>
            <a:t>Resources, including practitioner expertise</a:t>
          </a:r>
        </a:p>
      </dsp:txBody>
      <dsp:txXfrm>
        <a:off x="4384127" y="2265490"/>
        <a:ext cx="1722046" cy="1378086"/>
      </dsp:txXfrm>
    </dsp:sp>
    <dsp:sp modelId="{CA77ED53-B8E0-474A-B524-83A916A08A10}">
      <dsp:nvSpPr>
        <dsp:cNvPr id="0" name=""/>
        <dsp:cNvSpPr/>
      </dsp:nvSpPr>
      <dsp:spPr>
        <a:xfrm>
          <a:off x="1318344" y="1618207"/>
          <a:ext cx="2870078" cy="2505612"/>
        </a:xfrm>
        <a:prstGeom prst="ellipse">
          <a:avLst/>
        </a:prstGeom>
        <a:solidFill>
          <a:srgbClr val="D9E7F3">
            <a:alpha val="48000"/>
          </a:srgbClr>
        </a:solidFill>
        <a:ln w="12700" cap="flat" cmpd="sng" algn="ctr">
          <a:solidFill>
            <a:srgbClr val="185776"/>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a:solidFill>
                <a:schemeClr val="tx2">
                  <a:lumMod val="50000"/>
                </a:schemeClr>
              </a:solidFill>
              <a:latin typeface="Arial" panose="020B0604020202020204" pitchFamily="34" charset="0"/>
              <a:ea typeface="Verdana" panose="020B0604030504040204" pitchFamily="34" charset="0"/>
              <a:cs typeface="Arial" panose="020B0604020202020204" pitchFamily="34" charset="0"/>
            </a:rPr>
            <a:t>Population characteristics, needs, values, and preferences</a:t>
          </a:r>
        </a:p>
      </dsp:txBody>
      <dsp:txXfrm>
        <a:off x="1588610" y="2265490"/>
        <a:ext cx="1722046" cy="13780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59AC25-60D8-4D37-BCAE-21D4AC44CB80}">
      <dsp:nvSpPr>
        <dsp:cNvPr id="0" name=""/>
        <dsp:cNvSpPr/>
      </dsp:nvSpPr>
      <dsp:spPr>
        <a:xfrm>
          <a:off x="2818256" y="0"/>
          <a:ext cx="1878838" cy="1165503"/>
        </a:xfrm>
        <a:prstGeom prst="trapezoid">
          <a:avLst>
            <a:gd name="adj" fmla="val 80602"/>
          </a:avLst>
        </a:prstGeom>
        <a:solidFill>
          <a:srgbClr val="D9E7F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n-US" sz="1800" kern="1200" dirty="0" smtClean="0">
            <a:latin typeface="Arial" panose="020B0604020202020204" pitchFamily="34" charset="0"/>
            <a:ea typeface="Verdana" panose="020B0604030504040204" pitchFamily="34" charset="0"/>
            <a:cs typeface="Arial" panose="020B0604020202020204" pitchFamily="34" charset="0"/>
          </a:endParaRPr>
        </a:p>
        <a:p>
          <a:pPr lvl="0" algn="ctr" defTabSz="800100">
            <a:lnSpc>
              <a:spcPct val="90000"/>
            </a:lnSpc>
            <a:spcBef>
              <a:spcPct val="0"/>
            </a:spcBef>
            <a:spcAft>
              <a:spcPct val="35000"/>
            </a:spcAft>
          </a:pPr>
          <a:endParaRPr lang="en-US" sz="1800" kern="1200" dirty="0" smtClean="0">
            <a:latin typeface="Arial" panose="020B0604020202020204" pitchFamily="34" charset="0"/>
            <a:ea typeface="Verdana" panose="020B0604030504040204" pitchFamily="34" charset="0"/>
            <a:cs typeface="Arial" panose="020B0604020202020204" pitchFamily="34" charset="0"/>
          </a:endParaRPr>
        </a:p>
        <a:p>
          <a:pPr lvl="0" algn="ctr" defTabSz="800100">
            <a:lnSpc>
              <a:spcPct val="90000"/>
            </a:lnSpc>
            <a:spcBef>
              <a:spcPct val="0"/>
            </a:spcBef>
            <a:spcAft>
              <a:spcPct val="35000"/>
            </a:spcAft>
          </a:pPr>
          <a:r>
            <a:rPr lang="en-US" sz="1800" kern="1200" dirty="0" smtClean="0">
              <a:latin typeface="Arial" panose="020B0604020202020204" pitchFamily="34" charset="0"/>
              <a:ea typeface="Verdana" panose="020B0604030504040204" pitchFamily="34" charset="0"/>
              <a:cs typeface="Arial" panose="020B0604020202020204" pitchFamily="34" charset="0"/>
            </a:rPr>
            <a:t>Systematic reviews</a:t>
          </a:r>
          <a:endParaRPr lang="en-US" sz="1800" kern="1200" dirty="0">
            <a:latin typeface="Arial" panose="020B0604020202020204" pitchFamily="34" charset="0"/>
            <a:ea typeface="Verdana" panose="020B0604030504040204" pitchFamily="34" charset="0"/>
            <a:cs typeface="Arial" panose="020B0604020202020204" pitchFamily="34" charset="0"/>
          </a:endParaRPr>
        </a:p>
      </dsp:txBody>
      <dsp:txXfrm>
        <a:off x="2818256" y="0"/>
        <a:ext cx="1878838" cy="1165503"/>
      </dsp:txXfrm>
    </dsp:sp>
    <dsp:sp modelId="{724D84F7-A7DF-45AA-AD90-5CB278934EDA}">
      <dsp:nvSpPr>
        <dsp:cNvPr id="0" name=""/>
        <dsp:cNvSpPr/>
      </dsp:nvSpPr>
      <dsp:spPr>
        <a:xfrm>
          <a:off x="1878838" y="1165503"/>
          <a:ext cx="3757676" cy="1165503"/>
        </a:xfrm>
        <a:prstGeom prst="trapezoid">
          <a:avLst>
            <a:gd name="adj" fmla="val 80602"/>
          </a:avLst>
        </a:prstGeom>
        <a:solidFill>
          <a:srgbClr val="7FC4FF">
            <a:alpha val="65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latin typeface="Arial" panose="020B0604020202020204" pitchFamily="34" charset="0"/>
              <a:ea typeface="Verdana" panose="020B0604030504040204" pitchFamily="34" charset="0"/>
              <a:cs typeface="Arial" panose="020B0604020202020204" pitchFamily="34" charset="0"/>
            </a:rPr>
            <a:t>Research studies</a:t>
          </a:r>
        </a:p>
      </dsp:txBody>
      <dsp:txXfrm>
        <a:off x="2536431" y="1165503"/>
        <a:ext cx="2442489" cy="1165503"/>
      </dsp:txXfrm>
    </dsp:sp>
    <dsp:sp modelId="{BB5E6655-DF4F-456B-B171-8FB8BD4911E4}">
      <dsp:nvSpPr>
        <dsp:cNvPr id="0" name=""/>
        <dsp:cNvSpPr/>
      </dsp:nvSpPr>
      <dsp:spPr>
        <a:xfrm>
          <a:off x="939419" y="2331006"/>
          <a:ext cx="5636513" cy="1165503"/>
        </a:xfrm>
        <a:prstGeom prst="trapezoid">
          <a:avLst>
            <a:gd name="adj" fmla="val 80602"/>
          </a:avLst>
        </a:prstGeom>
        <a:solidFill>
          <a:srgbClr val="69B3F0">
            <a:alpha val="89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latin typeface="Arial" panose="020B0604020202020204" pitchFamily="34" charset="0"/>
              <a:ea typeface="Verdana" panose="020B0604030504040204" pitchFamily="34" charset="0"/>
              <a:cs typeface="Arial" panose="020B0604020202020204" pitchFamily="34" charset="0"/>
            </a:rPr>
            <a:t>Practitioner reports </a:t>
          </a:r>
        </a:p>
      </dsp:txBody>
      <dsp:txXfrm>
        <a:off x="1925808" y="2331006"/>
        <a:ext cx="3663734" cy="1165503"/>
      </dsp:txXfrm>
    </dsp:sp>
    <dsp:sp modelId="{F29765CC-ABD0-4D6E-A966-1F3D873E0E78}">
      <dsp:nvSpPr>
        <dsp:cNvPr id="0" name=""/>
        <dsp:cNvSpPr/>
      </dsp:nvSpPr>
      <dsp:spPr>
        <a:xfrm>
          <a:off x="0" y="3496509"/>
          <a:ext cx="7515352" cy="1165503"/>
        </a:xfrm>
        <a:prstGeom prst="trapezoid">
          <a:avLst>
            <a:gd name="adj" fmla="val 80602"/>
          </a:avLst>
        </a:prstGeom>
        <a:solidFill>
          <a:srgbClr val="5696C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latin typeface="Arial" panose="020B0604020202020204" pitchFamily="34" charset="0"/>
              <a:ea typeface="Verdana" panose="020B0604030504040204" pitchFamily="34" charset="0"/>
              <a:cs typeface="Arial" panose="020B0604020202020204" pitchFamily="34" charset="0"/>
            </a:rPr>
            <a:t>Expert opinion or personal experience</a:t>
          </a:r>
        </a:p>
      </dsp:txBody>
      <dsp:txXfrm>
        <a:off x="1315186" y="3496509"/>
        <a:ext cx="4884978" cy="11655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CF41A6-3C2F-4AD5-BCF9-CB47237E5251}">
      <dsp:nvSpPr>
        <dsp:cNvPr id="0" name=""/>
        <dsp:cNvSpPr/>
      </dsp:nvSpPr>
      <dsp:spPr>
        <a:xfrm rot="5400000">
          <a:off x="4323841" y="-1336774"/>
          <a:ext cx="1790884" cy="4912266"/>
        </a:xfrm>
        <a:prstGeom prst="round2SameRect">
          <a:avLst/>
        </a:prstGeom>
        <a:solidFill>
          <a:srgbClr val="D9E7F3"/>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100000"/>
            </a:lnSpc>
            <a:spcBef>
              <a:spcPct val="0"/>
            </a:spcBef>
            <a:spcAft>
              <a:spcPct val="15000"/>
            </a:spcAft>
            <a:buChar char="•"/>
          </a:pPr>
          <a:r>
            <a:rPr lang="en-US" sz="2000" kern="1200" dirty="0">
              <a:latin typeface="Arial" panose="020B0604020202020204" pitchFamily="34" charset="0"/>
              <a:ea typeface="Verdana" panose="020B0604030504040204" pitchFamily="34" charset="0"/>
              <a:cs typeface="Arial" panose="020B0604020202020204" pitchFamily="34" charset="0"/>
            </a:rPr>
            <a:t>Interventions that have been tested in a research study </a:t>
          </a:r>
        </a:p>
        <a:p>
          <a:pPr marL="228600" lvl="1" indent="-228600" algn="l" defTabSz="889000">
            <a:lnSpc>
              <a:spcPct val="100000"/>
            </a:lnSpc>
            <a:spcBef>
              <a:spcPct val="0"/>
            </a:spcBef>
            <a:spcAft>
              <a:spcPct val="15000"/>
            </a:spcAft>
            <a:buChar char="•"/>
          </a:pPr>
          <a:r>
            <a:rPr lang="en-US" sz="2000" kern="1200" dirty="0">
              <a:latin typeface="Arial" panose="020B0604020202020204" pitchFamily="34" charset="0"/>
              <a:ea typeface="Verdana" panose="020B0604030504040204" pitchFamily="34" charset="0"/>
              <a:cs typeface="Arial" panose="020B0604020202020204" pitchFamily="34" charset="0"/>
            </a:rPr>
            <a:t>Systematic review of multiple interventions</a:t>
          </a:r>
        </a:p>
        <a:p>
          <a:pPr marL="228600" lvl="1" indent="-228600" algn="l" defTabSz="889000">
            <a:lnSpc>
              <a:spcPct val="100000"/>
            </a:lnSpc>
            <a:spcBef>
              <a:spcPct val="0"/>
            </a:spcBef>
            <a:spcAft>
              <a:spcPct val="15000"/>
            </a:spcAft>
            <a:buChar char="•"/>
          </a:pPr>
          <a:r>
            <a:rPr lang="en-US" sz="2000" kern="1200" dirty="0">
              <a:latin typeface="Arial" panose="020B0604020202020204" pitchFamily="34" charset="0"/>
              <a:ea typeface="Verdana" panose="020B0604030504040204" pitchFamily="34" charset="0"/>
              <a:cs typeface="Arial" panose="020B0604020202020204" pitchFamily="34" charset="0"/>
            </a:rPr>
            <a:t>Policy analysis</a:t>
          </a:r>
        </a:p>
      </dsp:txBody>
      <dsp:txXfrm rot="-5400000">
        <a:off x="2763150" y="311341"/>
        <a:ext cx="4824842" cy="1616036"/>
      </dsp:txXfrm>
    </dsp:sp>
    <dsp:sp modelId="{921E05B3-9D10-47B0-8AA0-3B1C4A283B9A}">
      <dsp:nvSpPr>
        <dsp:cNvPr id="0" name=""/>
        <dsp:cNvSpPr/>
      </dsp:nvSpPr>
      <dsp:spPr>
        <a:xfrm>
          <a:off x="0" y="56"/>
          <a:ext cx="2763150" cy="2238605"/>
        </a:xfrm>
        <a:prstGeom prst="roundRect">
          <a:avLst/>
        </a:prstGeom>
        <a:solidFill>
          <a:srgbClr val="5B9AC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n-US" sz="2500" kern="1200" dirty="0">
              <a:latin typeface="Arial" panose="020B0604020202020204" pitchFamily="34" charset="0"/>
              <a:ea typeface="Verdana" panose="020B0604030504040204" pitchFamily="34" charset="0"/>
              <a:cs typeface="Arial" panose="020B0604020202020204" pitchFamily="34" charset="0"/>
            </a:rPr>
            <a:t>Evidence derived from research</a:t>
          </a:r>
        </a:p>
      </dsp:txBody>
      <dsp:txXfrm>
        <a:off x="109280" y="109336"/>
        <a:ext cx="2544590" cy="2020045"/>
      </dsp:txXfrm>
    </dsp:sp>
    <dsp:sp modelId="{DBCA75C2-E35C-4600-8F53-385C792A1984}">
      <dsp:nvSpPr>
        <dsp:cNvPr id="0" name=""/>
        <dsp:cNvSpPr/>
      </dsp:nvSpPr>
      <dsp:spPr>
        <a:xfrm rot="5400000">
          <a:off x="4323841" y="1013761"/>
          <a:ext cx="1790884" cy="4912266"/>
        </a:xfrm>
        <a:prstGeom prst="round2SameRect">
          <a:avLst/>
        </a:prstGeom>
        <a:solidFill>
          <a:srgbClr val="D9E7F3"/>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latin typeface="Arial" panose="020B0604020202020204" pitchFamily="34" charset="0"/>
              <a:ea typeface="Verdana" panose="020B0604030504040204" pitchFamily="34" charset="0"/>
              <a:cs typeface="Arial" panose="020B0604020202020204" pitchFamily="34" charset="0"/>
            </a:rPr>
            <a:t>Intervention developed, implemented and evaluated in an organization, community or geographic region</a:t>
          </a:r>
        </a:p>
      </dsp:txBody>
      <dsp:txXfrm rot="-5400000">
        <a:off x="2763150" y="2661876"/>
        <a:ext cx="4824842" cy="1616036"/>
      </dsp:txXfrm>
    </dsp:sp>
    <dsp:sp modelId="{A51CBFC8-9D29-4170-A04D-3F0836143E88}">
      <dsp:nvSpPr>
        <dsp:cNvPr id="0" name=""/>
        <dsp:cNvSpPr/>
      </dsp:nvSpPr>
      <dsp:spPr>
        <a:xfrm>
          <a:off x="0" y="2350592"/>
          <a:ext cx="2763150" cy="2238605"/>
        </a:xfrm>
        <a:prstGeom prst="roundRect">
          <a:avLst/>
        </a:prstGeom>
        <a:solidFill>
          <a:srgbClr val="5B9AC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n-US" sz="2500" kern="1200" dirty="0">
              <a:latin typeface="Arial" panose="020B0604020202020204" pitchFamily="34" charset="0"/>
              <a:ea typeface="Verdana" panose="020B0604030504040204" pitchFamily="34" charset="0"/>
              <a:cs typeface="Arial" panose="020B0604020202020204" pitchFamily="34" charset="0"/>
            </a:rPr>
            <a:t>Evidence derived from practice</a:t>
          </a:r>
        </a:p>
      </dsp:txBody>
      <dsp:txXfrm>
        <a:off x="109280" y="2459872"/>
        <a:ext cx="2544590" cy="202004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19411" tIns="0" rIns="19411" bIns="0" numCol="1" anchor="t" anchorCtr="0" compatLnSpc="1">
            <a:prstTxWarp prst="textNoShape">
              <a:avLst/>
            </a:prstTxWarp>
          </a:bodyPr>
          <a:lstStyle>
            <a:lvl1pPr>
              <a:defRPr sz="1000" b="0" i="1">
                <a:latin typeface="Arial" charset="0"/>
              </a:defRPr>
            </a:lvl1pPr>
          </a:lstStyle>
          <a:p>
            <a:pPr>
              <a:defRPr/>
            </a:pPr>
            <a:endParaRPr lang="en-US" dirty="0"/>
          </a:p>
        </p:txBody>
      </p:sp>
      <p:sp>
        <p:nvSpPr>
          <p:cNvPr id="3076" name="Rectangle 4"/>
          <p:cNvSpPr>
            <a:spLocks noGrp="1" noChangeArrowheads="1"/>
          </p:cNvSpPr>
          <p:nvPr>
            <p:ph type="ftr" sz="quarter" idx="2"/>
          </p:nvPr>
        </p:nvSpPr>
        <p:spPr bwMode="auto">
          <a:xfrm>
            <a:off x="0" y="8831580"/>
            <a:ext cx="3037840" cy="464820"/>
          </a:xfrm>
          <a:prstGeom prst="rect">
            <a:avLst/>
          </a:prstGeom>
          <a:noFill/>
          <a:ln w="9525">
            <a:noFill/>
            <a:miter lim="800000"/>
            <a:headEnd/>
            <a:tailEnd/>
          </a:ln>
          <a:effectLst/>
        </p:spPr>
        <p:txBody>
          <a:bodyPr vert="horz" wrap="square" lIns="19411" tIns="0" rIns="19411" bIns="0" numCol="1" anchor="b" anchorCtr="0" compatLnSpc="1">
            <a:prstTxWarp prst="textNoShape">
              <a:avLst/>
            </a:prstTxWarp>
          </a:bodyPr>
          <a:lstStyle>
            <a:lvl1pPr>
              <a:defRPr sz="1000" b="0" i="1">
                <a:latin typeface="Arial" charset="0"/>
              </a:defRPr>
            </a:lvl1pPr>
          </a:lstStyle>
          <a:p>
            <a:pPr>
              <a:defRPr/>
            </a:pPr>
            <a:endParaRPr lang="en-US" dirty="0"/>
          </a:p>
        </p:txBody>
      </p:sp>
      <p:sp>
        <p:nvSpPr>
          <p:cNvPr id="3077" name="Rectangle 5"/>
          <p:cNvSpPr>
            <a:spLocks noGrp="1" noChangeArrowheads="1"/>
          </p:cNvSpPr>
          <p:nvPr>
            <p:ph type="sldNum" sz="quarter" idx="3"/>
          </p:nvPr>
        </p:nvSpPr>
        <p:spPr bwMode="auto">
          <a:xfrm>
            <a:off x="3972560" y="8831580"/>
            <a:ext cx="3037840" cy="464820"/>
          </a:xfrm>
          <a:prstGeom prst="rect">
            <a:avLst/>
          </a:prstGeom>
          <a:noFill/>
          <a:ln w="9525">
            <a:noFill/>
            <a:miter lim="800000"/>
            <a:headEnd/>
            <a:tailEnd/>
          </a:ln>
          <a:effectLst/>
        </p:spPr>
        <p:txBody>
          <a:bodyPr vert="horz" wrap="square" lIns="19411" tIns="0" rIns="19411" bIns="0" numCol="1" anchor="b" anchorCtr="0" compatLnSpc="1">
            <a:prstTxWarp prst="textNoShape">
              <a:avLst/>
            </a:prstTxWarp>
          </a:bodyPr>
          <a:lstStyle>
            <a:lvl1pPr algn="r">
              <a:defRPr sz="1000" b="0" i="1">
                <a:latin typeface="Arial" charset="0"/>
              </a:defRPr>
            </a:lvl1pPr>
          </a:lstStyle>
          <a:p>
            <a:pPr>
              <a:defRPr/>
            </a:pPr>
            <a:fld id="{0184FC9F-0657-447A-A07E-D4708198A3EC}" type="slidenum">
              <a:rPr lang="en-US"/>
              <a:pPr>
                <a:defRPr/>
              </a:pPr>
              <a:t>‹#›</a:t>
            </a:fld>
            <a:endParaRPr lang="en-US" dirty="0"/>
          </a:p>
        </p:txBody>
      </p:sp>
    </p:spTree>
    <p:extLst>
      <p:ext uri="{BB962C8B-B14F-4D97-AF65-F5344CB8AC3E}">
        <p14:creationId xmlns:p14="http://schemas.microsoft.com/office/powerpoint/2010/main" val="12890491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19411" tIns="0" rIns="19411" bIns="0" numCol="1" anchor="t" anchorCtr="0" compatLnSpc="1">
            <a:prstTxWarp prst="textNoShape">
              <a:avLst/>
            </a:prstTxWarp>
          </a:bodyPr>
          <a:lstStyle>
            <a:lvl1pPr>
              <a:defRPr sz="1000" b="0" i="1">
                <a:solidFill>
                  <a:schemeClr val="tx1"/>
                </a:solidFill>
                <a:latin typeface="Times New Roman" pitchFamily="18" charset="0"/>
              </a:defRPr>
            </a:lvl1pPr>
          </a:lstStyle>
          <a:p>
            <a:pPr>
              <a:defRPr/>
            </a:pPr>
            <a:endParaRPr lang="en-US" dirty="0"/>
          </a:p>
        </p:txBody>
      </p:sp>
      <p:sp>
        <p:nvSpPr>
          <p:cNvPr id="2051" name="Rectangle 3"/>
          <p:cNvSpPr>
            <a:spLocks noGrp="1" noChangeArrowheads="1"/>
          </p:cNvSpPr>
          <p:nvPr>
            <p:ph type="dt" idx="1"/>
          </p:nvPr>
        </p:nvSpPr>
        <p:spPr bwMode="auto">
          <a:xfrm>
            <a:off x="3972560" y="0"/>
            <a:ext cx="3037840" cy="464820"/>
          </a:xfrm>
          <a:prstGeom prst="rect">
            <a:avLst/>
          </a:prstGeom>
          <a:noFill/>
          <a:ln w="9525">
            <a:noFill/>
            <a:miter lim="800000"/>
            <a:headEnd/>
            <a:tailEnd/>
          </a:ln>
          <a:effectLst/>
        </p:spPr>
        <p:txBody>
          <a:bodyPr vert="horz" wrap="square" lIns="19411" tIns="0" rIns="19411" bIns="0" numCol="1" anchor="t" anchorCtr="0" compatLnSpc="1">
            <a:prstTxWarp prst="textNoShape">
              <a:avLst/>
            </a:prstTxWarp>
          </a:bodyPr>
          <a:lstStyle>
            <a:lvl1pPr algn="r">
              <a:defRPr sz="1000" b="0" i="1">
                <a:solidFill>
                  <a:schemeClr val="tx1"/>
                </a:solidFill>
                <a:latin typeface="Times New Roman" pitchFamily="18" charset="0"/>
              </a:defRPr>
            </a:lvl1pPr>
          </a:lstStyle>
          <a:p>
            <a:pPr>
              <a:defRPr/>
            </a:pPr>
            <a:fld id="{B133BC86-9388-404E-83AB-F89065BCA2BE}" type="datetime5">
              <a:rPr lang="en-US"/>
              <a:pPr>
                <a:defRPr/>
              </a:pPr>
              <a:t>10-Nov-17</a:t>
            </a:fld>
            <a:endParaRPr lang="en-US" dirty="0"/>
          </a:p>
        </p:txBody>
      </p:sp>
      <p:sp>
        <p:nvSpPr>
          <p:cNvPr id="2052" name="Rectangle 4"/>
          <p:cNvSpPr>
            <a:spLocks noGrp="1" noChangeArrowheads="1"/>
          </p:cNvSpPr>
          <p:nvPr>
            <p:ph type="ftr" sz="quarter" idx="4"/>
          </p:nvPr>
        </p:nvSpPr>
        <p:spPr bwMode="auto">
          <a:xfrm>
            <a:off x="0" y="8831580"/>
            <a:ext cx="3037840" cy="464820"/>
          </a:xfrm>
          <a:prstGeom prst="rect">
            <a:avLst/>
          </a:prstGeom>
          <a:noFill/>
          <a:ln w="9525">
            <a:noFill/>
            <a:miter lim="800000"/>
            <a:headEnd/>
            <a:tailEnd/>
          </a:ln>
          <a:effectLst/>
        </p:spPr>
        <p:txBody>
          <a:bodyPr vert="horz" wrap="square" lIns="19411" tIns="0" rIns="19411" bIns="0" numCol="1" anchor="b" anchorCtr="0" compatLnSpc="1">
            <a:prstTxWarp prst="textNoShape">
              <a:avLst/>
            </a:prstTxWarp>
          </a:bodyPr>
          <a:lstStyle>
            <a:lvl1pPr>
              <a:defRPr sz="1000" b="0" i="1">
                <a:solidFill>
                  <a:schemeClr val="tx1"/>
                </a:solidFill>
                <a:latin typeface="Times New Roman" pitchFamily="18" charset="0"/>
              </a:defRPr>
            </a:lvl1pPr>
          </a:lstStyle>
          <a:p>
            <a:pPr>
              <a:defRPr/>
            </a:pPr>
            <a:endParaRPr lang="en-US" dirty="0"/>
          </a:p>
        </p:txBody>
      </p:sp>
      <p:sp>
        <p:nvSpPr>
          <p:cNvPr id="2053" name="Rectangle 5"/>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a:effectLst/>
        </p:spPr>
        <p:txBody>
          <a:bodyPr vert="horz" wrap="square" lIns="19411" tIns="0" rIns="19411" bIns="0" numCol="1" anchor="b" anchorCtr="0" compatLnSpc="1">
            <a:prstTxWarp prst="textNoShape">
              <a:avLst/>
            </a:prstTxWarp>
          </a:bodyPr>
          <a:lstStyle>
            <a:lvl1pPr algn="r">
              <a:defRPr sz="1000" b="0" i="1">
                <a:solidFill>
                  <a:schemeClr val="tx1"/>
                </a:solidFill>
                <a:latin typeface="Times New Roman" pitchFamily="18" charset="0"/>
              </a:defRPr>
            </a:lvl1pPr>
          </a:lstStyle>
          <a:p>
            <a:pPr>
              <a:defRPr/>
            </a:pPr>
            <a:fld id="{3775AEB6-8179-4CE9-AB7B-15193185AB78}" type="slidenum">
              <a:rPr lang="en-US"/>
              <a:pPr>
                <a:defRPr/>
              </a:pPr>
              <a:t>‹#›</a:t>
            </a:fld>
            <a:endParaRPr lang="en-US" dirty="0"/>
          </a:p>
        </p:txBody>
      </p:sp>
      <p:sp>
        <p:nvSpPr>
          <p:cNvPr id="2054" name="Rectangle 6"/>
          <p:cNvSpPr>
            <a:spLocks noGrp="1" noChangeArrowheads="1"/>
          </p:cNvSpPr>
          <p:nvPr>
            <p:ph type="body" sz="quarter" idx="3"/>
          </p:nvPr>
        </p:nvSpPr>
        <p:spPr bwMode="auto">
          <a:xfrm>
            <a:off x="934721" y="4415790"/>
            <a:ext cx="5140960" cy="4183380"/>
          </a:xfrm>
          <a:prstGeom prst="rect">
            <a:avLst/>
          </a:prstGeom>
          <a:noFill/>
          <a:ln w="9525">
            <a:noFill/>
            <a:miter lim="800000"/>
            <a:headEnd/>
            <a:tailEnd/>
          </a:ln>
          <a:effectLst/>
        </p:spPr>
        <p:txBody>
          <a:bodyPr vert="horz" wrap="square" lIns="93824" tIns="46912" rIns="93824" bIns="46912" numCol="1" anchor="t" anchorCtr="0" compatLnSpc="1">
            <a:prstTxWarp prst="textNoShape">
              <a:avLst/>
            </a:prstTxWarp>
          </a:bodyPr>
          <a:lstStyle/>
          <a:p>
            <a:pPr lvl="0"/>
            <a:r>
              <a:rPr lang="en-US" noProof="0" dirty="0"/>
              <a:t>Click to edit Master notes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58375" name="Rectangle 7"/>
          <p:cNvSpPr>
            <a:spLocks noGrp="1" noRot="1" noChangeAspect="1" noChangeArrowheads="1" noTextEdit="1"/>
          </p:cNvSpPr>
          <p:nvPr>
            <p:ph type="sldImg" idx="2"/>
          </p:nvPr>
        </p:nvSpPr>
        <p:spPr bwMode="auto">
          <a:xfrm>
            <a:off x="1182688" y="698500"/>
            <a:ext cx="4645025" cy="3482975"/>
          </a:xfrm>
          <a:prstGeom prst="rect">
            <a:avLst/>
          </a:prstGeom>
          <a:noFill/>
          <a:ln w="12700">
            <a:solidFill>
              <a:schemeClr val="tx1"/>
            </a:solidFill>
            <a:miter lim="800000"/>
            <a:headEnd/>
            <a:tailEnd/>
          </a:ln>
        </p:spPr>
      </p:sp>
      <p:sp>
        <p:nvSpPr>
          <p:cNvPr id="2056" name="Rectangle 8"/>
          <p:cNvSpPr>
            <a:spLocks noChangeArrowheads="1"/>
          </p:cNvSpPr>
          <p:nvPr/>
        </p:nvSpPr>
        <p:spPr bwMode="auto">
          <a:xfrm>
            <a:off x="6530058" y="8894525"/>
            <a:ext cx="410563" cy="309880"/>
          </a:xfrm>
          <a:prstGeom prst="rect">
            <a:avLst/>
          </a:prstGeom>
          <a:noFill/>
          <a:ln w="9525">
            <a:noFill/>
            <a:miter lim="800000"/>
            <a:headEnd/>
            <a:tailEnd/>
          </a:ln>
          <a:effectLst/>
        </p:spPr>
        <p:txBody>
          <a:bodyPr wrap="none" lIns="93824" tIns="46912" rIns="93824" bIns="46912" anchor="ctr">
            <a:spAutoFit/>
          </a:bodyPr>
          <a:lstStyle/>
          <a:p>
            <a:pPr algn="r">
              <a:defRPr/>
            </a:pPr>
            <a:fld id="{528841A7-194F-412F-8455-A4DB64E63319}" type="slidenum">
              <a:rPr lang="en-US" sz="1400" b="0">
                <a:solidFill>
                  <a:schemeClr val="tx1"/>
                </a:solidFill>
              </a:rPr>
              <a:pPr algn="r">
                <a:defRPr/>
              </a:pPr>
              <a:t>‹#›</a:t>
            </a:fld>
            <a:endParaRPr lang="en-US" sz="1400" b="0" dirty="0">
              <a:solidFill>
                <a:schemeClr val="tx1"/>
              </a:solidFill>
            </a:endParaRPr>
          </a:p>
        </p:txBody>
      </p:sp>
    </p:spTree>
    <p:extLst>
      <p:ext uri="{BB962C8B-B14F-4D97-AF65-F5344CB8AC3E}">
        <p14:creationId xmlns:p14="http://schemas.microsoft.com/office/powerpoint/2010/main" val="7836762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mn-lt"/>
        <a:ea typeface="+mn-ea"/>
        <a:cs typeface="Arial" panose="020B0604020202020204" pitchFamily="34" charset="0"/>
      </a:defRPr>
    </a:lvl1pPr>
    <a:lvl2pPr marL="457200" algn="l" rtl="0" eaLnBrk="0" fontAlgn="base" hangingPunct="0">
      <a:spcBef>
        <a:spcPct val="30000"/>
      </a:spcBef>
      <a:spcAft>
        <a:spcPct val="0"/>
      </a:spcAft>
      <a:defRPr sz="1100" kern="1200">
        <a:solidFill>
          <a:schemeClr val="tx1"/>
        </a:solidFill>
        <a:latin typeface="+mn-lt"/>
        <a:ea typeface="+mn-ea"/>
        <a:cs typeface="Arial" panose="020B0604020202020204" pitchFamily="34" charset="0"/>
      </a:defRPr>
    </a:lvl2pPr>
    <a:lvl3pPr marL="914400" algn="l" rtl="0" eaLnBrk="0" fontAlgn="base" hangingPunct="0">
      <a:spcBef>
        <a:spcPct val="30000"/>
      </a:spcBef>
      <a:spcAft>
        <a:spcPct val="0"/>
      </a:spcAft>
      <a:defRPr sz="1100" kern="1200">
        <a:solidFill>
          <a:schemeClr val="tx1"/>
        </a:solidFill>
        <a:latin typeface="+mn-lt"/>
        <a:ea typeface="+mn-ea"/>
        <a:cs typeface="Arial" panose="020B0604020202020204" pitchFamily="34" charset="0"/>
      </a:defRPr>
    </a:lvl3pPr>
    <a:lvl4pPr marL="1371600" algn="l" rtl="0" eaLnBrk="0" fontAlgn="base" hangingPunct="0">
      <a:spcBef>
        <a:spcPct val="30000"/>
      </a:spcBef>
      <a:spcAft>
        <a:spcPct val="0"/>
      </a:spcAft>
      <a:defRPr sz="1100" kern="1200">
        <a:solidFill>
          <a:schemeClr val="tx1"/>
        </a:solidFill>
        <a:latin typeface="+mn-lt"/>
        <a:ea typeface="+mn-ea"/>
        <a:cs typeface="Arial" panose="020B0604020202020204" pitchFamily="34" charset="0"/>
      </a:defRPr>
    </a:lvl4pPr>
    <a:lvl5pPr marL="1828800" algn="l" rtl="0" eaLnBrk="0" fontAlgn="base" hangingPunct="0">
      <a:spcBef>
        <a:spcPct val="30000"/>
      </a:spcBef>
      <a:spcAft>
        <a:spcPct val="0"/>
      </a:spcAft>
      <a:defRPr sz="1100" kern="1200">
        <a:solidFill>
          <a:schemeClr val="tx1"/>
        </a:solidFill>
        <a:latin typeface="+mn-lt"/>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0BCFD8BD-B613-4CD8-A3CF-5A08367138AE}" type="slidenum">
              <a:rPr lang="en-US" altLang="en-US" sz="1200" smtClean="0"/>
              <a:pPr/>
              <a:t>1</a:t>
            </a:fld>
            <a:endParaRPr lang="en-US" altLang="en-US" sz="1200"/>
          </a:p>
        </p:txBody>
      </p:sp>
      <p:sp>
        <p:nvSpPr>
          <p:cNvPr id="13315"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Font typeface="Arial" pitchFamily="34" charset="0"/>
              <a:buNone/>
            </a:pPr>
            <a:r>
              <a:rPr lang="en-US" b="1" u="sng" dirty="0"/>
              <a:t>Talking Points:</a:t>
            </a:r>
          </a:p>
          <a:p>
            <a:pPr marL="0" indent="0">
              <a:buFont typeface="Arial" pitchFamily="34" charset="0"/>
              <a:buNone/>
            </a:pPr>
            <a:endParaRPr lang="en-US" dirty="0"/>
          </a:p>
          <a:p>
            <a:pPr marL="171450" indent="-171450">
              <a:buFont typeface="Arial" pitchFamily="34" charset="0"/>
              <a:buChar char="•"/>
            </a:pPr>
            <a:r>
              <a:rPr lang="en-US" dirty="0"/>
              <a:t>In</a:t>
            </a:r>
            <a:r>
              <a:rPr lang="en-US" baseline="0" dirty="0"/>
              <a:t> this session we will </a:t>
            </a:r>
            <a:r>
              <a:rPr lang="en-US" sz="1100" b="0" strike="noStrike" kern="1200" baseline="0" dirty="0">
                <a:solidFill>
                  <a:schemeClr val="tx1"/>
                </a:solidFill>
                <a:effectLst/>
                <a:latin typeface="+mn-lt"/>
                <a:ea typeface="+mn-ea"/>
                <a:cs typeface="Arial" panose="020B0604020202020204" pitchFamily="34" charset="0"/>
              </a:rPr>
              <a:t>provide you with an overview of e</a:t>
            </a:r>
            <a:r>
              <a:rPr lang="en-US" sz="1100" b="0" kern="1200" baseline="0" dirty="0">
                <a:solidFill>
                  <a:schemeClr val="tx1"/>
                </a:solidFill>
                <a:effectLst/>
                <a:latin typeface="+mn-lt"/>
                <a:ea typeface="+mn-ea"/>
                <a:cs typeface="Arial" panose="020B0604020202020204" pitchFamily="34" charset="0"/>
              </a:rPr>
              <a:t>vidence-based practice and demonstrate how it is relevant to your work. </a:t>
            </a:r>
          </a:p>
          <a:p>
            <a:pPr marL="171450" indent="-171450">
              <a:buFont typeface="Arial" pitchFamily="34" charset="0"/>
              <a:buChar char="•"/>
            </a:pPr>
            <a:r>
              <a:rPr lang="en-US" sz="1100" b="0" kern="1200" baseline="0" dirty="0">
                <a:solidFill>
                  <a:schemeClr val="tx1"/>
                </a:solidFill>
                <a:effectLst/>
                <a:latin typeface="+mn-lt"/>
                <a:ea typeface="+mn-ea"/>
                <a:cs typeface="Arial" panose="020B0604020202020204" pitchFamily="34" charset="0"/>
              </a:rPr>
              <a:t>We will also </a:t>
            </a:r>
            <a:r>
              <a:rPr lang="en-US" sz="1100" b="0" strike="noStrike" kern="1200" baseline="0" dirty="0">
                <a:solidFill>
                  <a:schemeClr val="tx1"/>
                </a:solidFill>
                <a:effectLst/>
                <a:latin typeface="+mn-lt"/>
                <a:ea typeface="+mn-ea"/>
                <a:cs typeface="Arial" panose="020B0604020202020204" pitchFamily="34" charset="0"/>
              </a:rPr>
              <a:t>describe the different </a:t>
            </a:r>
            <a:r>
              <a:rPr lang="en-US" sz="1100" b="0" kern="1200" baseline="0" dirty="0">
                <a:solidFill>
                  <a:schemeClr val="tx1"/>
                </a:solidFill>
                <a:effectLst/>
                <a:latin typeface="+mn-lt"/>
                <a:ea typeface="+mn-ea"/>
                <a:cs typeface="Arial" panose="020B0604020202020204" pitchFamily="34" charset="0"/>
              </a:rPr>
              <a:t>categories of evidence-based </a:t>
            </a:r>
            <a:r>
              <a:rPr lang="en-US" sz="1100" b="0" kern="1200" baseline="0" dirty="0" smtClean="0">
                <a:solidFill>
                  <a:schemeClr val="tx1"/>
                </a:solidFill>
                <a:effectLst/>
                <a:latin typeface="+mn-lt"/>
                <a:ea typeface="+mn-ea"/>
                <a:cs typeface="Arial" panose="020B0604020202020204" pitchFamily="34" charset="0"/>
              </a:rPr>
              <a:t>interventions.</a:t>
            </a:r>
            <a:endParaRPr lang="en-US" sz="1100" b="0" kern="1200" dirty="0">
              <a:solidFill>
                <a:schemeClr val="tx1"/>
              </a:solidFill>
              <a:latin typeface="+mn-lt"/>
              <a:ea typeface="+mn-ea"/>
              <a:cs typeface="Arial" panose="020B0604020202020204" pitchFamily="34" charset="0"/>
            </a:endParaRPr>
          </a:p>
        </p:txBody>
      </p:sp>
    </p:spTree>
    <p:extLst>
      <p:ext uri="{BB962C8B-B14F-4D97-AF65-F5344CB8AC3E}">
        <p14:creationId xmlns:p14="http://schemas.microsoft.com/office/powerpoint/2010/main" val="31359461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ts val="1800"/>
              </a:spcBef>
              <a:spcAft>
                <a:spcPts val="576"/>
              </a:spcAft>
              <a:buClrTx/>
              <a:buSzPct val="100000"/>
              <a:buFont typeface="Arial" panose="020B0604020202020204" pitchFamily="34" charset="0"/>
              <a:buNone/>
              <a:tabLst/>
              <a:defRPr/>
            </a:pPr>
            <a:r>
              <a:rPr lang="en-US" b="1" u="sng" dirty="0"/>
              <a:t>Talking Points:</a:t>
            </a:r>
          </a:p>
          <a:p>
            <a:pPr marL="171450" indent="-171450">
              <a:spcBef>
                <a:spcPts val="1800"/>
              </a:spcBef>
              <a:spcAft>
                <a:spcPts val="576"/>
              </a:spcAft>
              <a:buSzPct val="100000"/>
              <a:buFont typeface="Arial" panose="020B0604020202020204" pitchFamily="34" charset="0"/>
              <a:buChar char="•"/>
              <a:defRPr/>
            </a:pPr>
            <a:r>
              <a:rPr lang="en-US" sz="1100" dirty="0"/>
              <a:t>Now that we</a:t>
            </a:r>
            <a:r>
              <a:rPr lang="en-US" sz="1100" baseline="0" dirty="0"/>
              <a:t> understand the importance of examining and targeting strategies around the multiple levels that influence health, let’s take a moment to describe what we mean by evidence-based strategies. </a:t>
            </a:r>
          </a:p>
          <a:p>
            <a:pPr marL="171450" indent="-171450">
              <a:spcBef>
                <a:spcPts val="1800"/>
              </a:spcBef>
              <a:spcAft>
                <a:spcPts val="576"/>
              </a:spcAft>
              <a:buSzPct val="100000"/>
              <a:buFont typeface="Arial" panose="020B0604020202020204" pitchFamily="34" charset="0"/>
              <a:buChar char="•"/>
              <a:defRPr/>
            </a:pPr>
            <a:r>
              <a:rPr lang="en-US" sz="1100" baseline="0" dirty="0"/>
              <a:t>You can summarize </a:t>
            </a:r>
            <a:r>
              <a:rPr lang="en-US" sz="1100" baseline="0" dirty="0" smtClean="0"/>
              <a:t>interventions </a:t>
            </a:r>
            <a:r>
              <a:rPr lang="en-US" sz="1100" baseline="0" dirty="0"/>
              <a:t>in </a:t>
            </a:r>
            <a:r>
              <a:rPr lang="en-US" sz="1100" dirty="0"/>
              <a:t>three main</a:t>
            </a:r>
            <a:r>
              <a:rPr lang="en-US" altLang="ja-JP" dirty="0">
                <a:latin typeface="Calibri" panose="020F0502020204030204" pitchFamily="34" charset="0"/>
                <a:ea typeface="MS PGothic" pitchFamily="34" charset="-128"/>
              </a:rPr>
              <a:t> categories: p</a:t>
            </a:r>
            <a:r>
              <a:rPr lang="en-US" altLang="en-US" dirty="0">
                <a:latin typeface="Calibri" panose="020F0502020204030204" pitchFamily="34" charset="0"/>
                <a:ea typeface="MS PGothic" pitchFamily="34" charset="-128"/>
              </a:rPr>
              <a:t>ackaged programs;</a:t>
            </a:r>
            <a:r>
              <a:rPr lang="en-US" altLang="en-US" baseline="0" dirty="0">
                <a:latin typeface="Calibri" panose="020F0502020204030204" pitchFamily="34" charset="0"/>
                <a:ea typeface="MS PGothic" pitchFamily="34" charset="-128"/>
              </a:rPr>
              <a:t> p</a:t>
            </a:r>
            <a:r>
              <a:rPr lang="en-US" altLang="en-US" dirty="0">
                <a:latin typeface="Calibri" panose="020F0502020204030204" pitchFamily="34" charset="0"/>
                <a:ea typeface="MS PGothic" pitchFamily="34" charset="-128"/>
              </a:rPr>
              <a:t>olicies, at both public policy and organizational levels;</a:t>
            </a:r>
            <a:r>
              <a:rPr lang="en-US" altLang="en-US" b="1" baseline="0" dirty="0">
                <a:latin typeface="Calibri" panose="020F0502020204030204" pitchFamily="34" charset="0"/>
                <a:ea typeface="MS PGothic" pitchFamily="34" charset="-128"/>
              </a:rPr>
              <a:t> </a:t>
            </a:r>
            <a:r>
              <a:rPr lang="en-US" altLang="en-US" baseline="0" dirty="0">
                <a:latin typeface="Calibri" panose="020F0502020204030204" pitchFamily="34" charset="0"/>
                <a:ea typeface="MS PGothic" pitchFamily="34" charset="-128"/>
              </a:rPr>
              <a:t>and s</a:t>
            </a:r>
            <a:r>
              <a:rPr lang="en-US" altLang="en-US" dirty="0">
                <a:latin typeface="Calibri" panose="020F0502020204030204" pitchFamily="34" charset="0"/>
                <a:ea typeface="MS PGothic" pitchFamily="34" charset="-128"/>
              </a:rPr>
              <a:t>trategies</a:t>
            </a:r>
            <a:r>
              <a:rPr lang="en-US" altLang="en-US" baseline="0" dirty="0">
                <a:latin typeface="Calibri" panose="020F0502020204030204" pitchFamily="34" charset="0"/>
                <a:ea typeface="MS PGothic" pitchFamily="34" charset="-128"/>
              </a:rPr>
              <a:t>, </a:t>
            </a:r>
            <a:r>
              <a:rPr lang="en-US" altLang="en-US" dirty="0">
                <a:latin typeface="Calibri" panose="020F0502020204030204" pitchFamily="34" charset="0"/>
                <a:ea typeface="MS PGothic" pitchFamily="34" charset="-128"/>
              </a:rPr>
              <a:t>primarily those derived from systematic reviews, such as the Community Guide.</a:t>
            </a:r>
          </a:p>
          <a:p>
            <a:pPr marL="171450" indent="-171450">
              <a:buFont typeface="Arial" panose="020B0604020202020204" pitchFamily="34" charset="0"/>
              <a:buChar char="•"/>
              <a:defRPr/>
            </a:pPr>
            <a:r>
              <a:rPr lang="en-US" altLang="en-US" dirty="0">
                <a:latin typeface="Calibri" panose="020F0502020204030204" pitchFamily="34" charset="0"/>
                <a:ea typeface="MS PGothic" pitchFamily="34" charset="-128"/>
              </a:rPr>
              <a:t>These distinctions can also be useful during discussions about finding, adapting, and evaluating evidence-based </a:t>
            </a:r>
            <a:r>
              <a:rPr lang="en-US" altLang="en-US" dirty="0" smtClean="0">
                <a:latin typeface="Calibri" panose="020F0502020204030204" pitchFamily="34" charset="0"/>
                <a:ea typeface="MS PGothic" pitchFamily="34" charset="-128"/>
              </a:rPr>
              <a:t>interventions.</a:t>
            </a:r>
            <a:endParaRPr lang="en-US" altLang="en-US" dirty="0">
              <a:latin typeface="Calibri" panose="020F0502020204030204" pitchFamily="34" charset="0"/>
              <a:ea typeface="MS PGothic" pitchFamily="34" charset="-128"/>
            </a:endParaRPr>
          </a:p>
        </p:txBody>
      </p:sp>
      <p:sp>
        <p:nvSpPr>
          <p:cNvPr id="297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A5B2588F-9CA3-4C7E-B52A-179F1B4A2686}" type="slidenum">
              <a:rPr lang="en-US" altLang="en-US" sz="1200" smtClean="0"/>
              <a:pPr/>
              <a:t>10</a:t>
            </a:fld>
            <a:endParaRPr lang="en-US" altLang="en-US" sz="1200"/>
          </a:p>
        </p:txBody>
      </p:sp>
    </p:spTree>
    <p:extLst>
      <p:ext uri="{BB962C8B-B14F-4D97-AF65-F5344CB8AC3E}">
        <p14:creationId xmlns:p14="http://schemas.microsoft.com/office/powerpoint/2010/main" val="1809807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23554"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b="1" u="sng" dirty="0"/>
              <a:t>Talking Points:</a:t>
            </a:r>
          </a:p>
          <a:p>
            <a:pPr marL="0" indent="0">
              <a:buFont typeface="Arial" pitchFamily="34" charset="0"/>
              <a:buNone/>
              <a:defRPr/>
            </a:pPr>
            <a:r>
              <a:rPr lang="en-US" b="0" dirty="0">
                <a:latin typeface="Calibri" panose="020F0502020204030204" pitchFamily="34" charset="0"/>
                <a:ea typeface="MS PGothic" pitchFamily="34" charset="-128"/>
              </a:rPr>
              <a:t>Packaged programs are interventions that include instructions for</a:t>
            </a:r>
            <a:r>
              <a:rPr lang="en-US" b="0" baseline="0" dirty="0">
                <a:latin typeface="Calibri" panose="020F0502020204030204" pitchFamily="34" charset="0"/>
                <a:ea typeface="MS PGothic" pitchFamily="34" charset="-128"/>
              </a:rPr>
              <a:t> carrying out the intervention and specify the materials that are needed to implement a program with success. Here </a:t>
            </a:r>
            <a:r>
              <a:rPr lang="en-US" b="0" dirty="0">
                <a:latin typeface="Calibri" panose="020F0502020204030204" pitchFamily="34" charset="0"/>
                <a:ea typeface="MS PGothic" pitchFamily="34" charset="-128"/>
              </a:rPr>
              <a:t>are three examples of evidence-based programs, all based on research studies and now packaged for dissemination.</a:t>
            </a:r>
          </a:p>
          <a:p>
            <a:pPr marL="171450" lvl="0" indent="-171450">
              <a:buFont typeface="Arial" pitchFamily="34" charset="0"/>
              <a:buChar char="•"/>
              <a:defRPr/>
            </a:pPr>
            <a:r>
              <a:rPr lang="en-US" b="0" dirty="0">
                <a:latin typeface="Calibri" panose="020F0502020204030204" pitchFamily="34" charset="0"/>
                <a:ea typeface="MS PGothic" pitchFamily="34" charset="-128"/>
              </a:rPr>
              <a:t>Pool Cool is a skin cancer prevention program</a:t>
            </a:r>
          </a:p>
          <a:p>
            <a:pPr marL="171450" lvl="0" indent="-171450">
              <a:buFont typeface="Arial" pitchFamily="34" charset="0"/>
              <a:buChar char="•"/>
              <a:defRPr/>
            </a:pPr>
            <a:r>
              <a:rPr lang="en-US" b="0" dirty="0">
                <a:latin typeface="Calibri" panose="020F0502020204030204" pitchFamily="34" charset="0"/>
                <a:ea typeface="MS PGothic" pitchFamily="34" charset="-128"/>
              </a:rPr>
              <a:t>Body and Soul is a church-based, healthy eating program; and</a:t>
            </a:r>
          </a:p>
          <a:p>
            <a:pPr marL="171450" lvl="0" indent="-171450">
              <a:buFont typeface="Arial" pitchFamily="34" charset="0"/>
              <a:buChar char="•"/>
              <a:defRPr/>
            </a:pPr>
            <a:r>
              <a:rPr lang="en-US" b="0" dirty="0">
                <a:latin typeface="Calibri" panose="020F0502020204030204" pitchFamily="34" charset="0"/>
                <a:ea typeface="MS PGothic" pitchFamily="34" charset="-128"/>
              </a:rPr>
              <a:t>Pathway to Freedom is a smoking cessation program</a:t>
            </a:r>
          </a:p>
          <a:p>
            <a:pPr lvl="1">
              <a:defRPr/>
            </a:pPr>
            <a:endParaRPr lang="en-US" b="0" dirty="0">
              <a:latin typeface="Calibri" panose="020F0502020204030204" pitchFamily="34" charset="0"/>
              <a:ea typeface="MS PGothic" pitchFamily="34" charset="-128"/>
            </a:endParaRPr>
          </a:p>
          <a:p>
            <a:pPr marL="0" indent="0">
              <a:buFont typeface="Arial" pitchFamily="34" charset="0"/>
              <a:buNone/>
              <a:defRPr/>
            </a:pPr>
            <a:r>
              <a:rPr lang="en-US" b="0" dirty="0">
                <a:latin typeface="Calibri" panose="020F0502020204030204" pitchFamily="34" charset="0"/>
                <a:ea typeface="MS PGothic" pitchFamily="34" charset="-128"/>
              </a:rPr>
              <a:t>All are products of research studies conducted under carefully controlled conditions—in terms of who they recruited to participate, how the programs were implemented, and how the evaluation data were analyzed–to  make sure it was the </a:t>
            </a:r>
            <a:r>
              <a:rPr lang="en-US" b="0" i="1" dirty="0">
                <a:latin typeface="Calibri" panose="020F0502020204030204" pitchFamily="34" charset="0"/>
                <a:ea typeface="MS PGothic" pitchFamily="34" charset="-128"/>
              </a:rPr>
              <a:t>program</a:t>
            </a:r>
            <a:r>
              <a:rPr lang="en-US" b="0" dirty="0">
                <a:latin typeface="Calibri" panose="020F0502020204030204" pitchFamily="34" charset="0"/>
                <a:ea typeface="MS PGothic" pitchFamily="34" charset="-128"/>
              </a:rPr>
              <a:t>, not other factors, that accounted for the observed effect.</a:t>
            </a:r>
          </a:p>
        </p:txBody>
      </p:sp>
      <p:sp>
        <p:nvSpPr>
          <p:cNvPr id="31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35BDEB08-40B2-40C4-938D-52391A037905}" type="slidenum">
              <a:rPr lang="en-US" altLang="en-US" sz="1200" smtClean="0"/>
              <a:pPr/>
              <a:t>11</a:t>
            </a:fld>
            <a:endParaRPr lang="en-US" altLang="en-US" sz="1200"/>
          </a:p>
        </p:txBody>
      </p:sp>
    </p:spTree>
    <p:extLst>
      <p:ext uri="{BB962C8B-B14F-4D97-AF65-F5344CB8AC3E}">
        <p14:creationId xmlns:p14="http://schemas.microsoft.com/office/powerpoint/2010/main" val="2341412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Talking Points: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en-US" b="0" dirty="0">
              <a:latin typeface="Calibri" panose="020F0502020204030204" pitchFamily="34" charset="0"/>
              <a:ea typeface="MS PGothic" pitchFamily="34" charset="-128"/>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b="0" dirty="0">
                <a:latin typeface="Calibri" panose="020F0502020204030204" pitchFamily="34" charset="0"/>
                <a:ea typeface="MS PGothic" pitchFamily="34" charset="-128"/>
              </a:rPr>
              <a:t>Since programs are based on a single intervention, they can be assembled into a well-documented package. </a:t>
            </a:r>
            <a:r>
              <a:rPr lang="en-US" altLang="en-US" b="0" u="none" dirty="0">
                <a:latin typeface="Calibri" panose="020F0502020204030204" pitchFamily="34" charset="0"/>
                <a:ea typeface="MS PGothic" pitchFamily="34" charset="-128"/>
              </a:rPr>
              <a:t>Here’s a more detailed example</a:t>
            </a:r>
            <a:r>
              <a:rPr lang="en-US" altLang="en-US" b="0" u="none" baseline="0" dirty="0">
                <a:latin typeface="Calibri" panose="020F0502020204030204" pitchFamily="34" charset="0"/>
                <a:ea typeface="MS PGothic" pitchFamily="34" charset="-128"/>
              </a:rPr>
              <a:t> of one of the packaged program mentioned on the previous slide—Pool Cool. </a:t>
            </a:r>
          </a:p>
          <a:p>
            <a:pPr marL="0" indent="0">
              <a:buFontTx/>
              <a:buNone/>
              <a:defRPr/>
            </a:pPr>
            <a:endParaRPr lang="en-US" altLang="en-US" b="0" dirty="0">
              <a:latin typeface="Calibri" panose="020F0502020204030204" pitchFamily="34" charset="0"/>
              <a:ea typeface="MS PGothic" pitchFamily="34" charset="-128"/>
            </a:endParaRPr>
          </a:p>
          <a:p>
            <a:pPr marL="0" indent="0">
              <a:buFontTx/>
              <a:buNone/>
              <a:defRPr/>
            </a:pPr>
            <a:r>
              <a:rPr lang="en-US" altLang="en-US" b="0" dirty="0">
                <a:latin typeface="Calibri" panose="020F0502020204030204" pitchFamily="34" charset="0"/>
                <a:ea typeface="MS PGothic" pitchFamily="34" charset="-128"/>
              </a:rPr>
              <a:t>If you visit the Pool Cool website, you can find details about this program including its: </a:t>
            </a:r>
          </a:p>
          <a:p>
            <a:pPr marL="171450" lvl="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Program aim;</a:t>
            </a:r>
          </a:p>
          <a:p>
            <a:pPr marL="171450" lvl="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Suitable settings;</a:t>
            </a:r>
          </a:p>
          <a:p>
            <a:pPr marL="171450" lvl="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Target population;</a:t>
            </a:r>
          </a:p>
          <a:p>
            <a:pPr marL="171450" lvl="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Program components or implementation </a:t>
            </a:r>
            <a:r>
              <a:rPr lang="ja-JP" altLang="en-US" b="0" dirty="0">
                <a:latin typeface="Calibri" panose="020F0502020204030204" pitchFamily="34" charset="0"/>
                <a:ea typeface="MS PGothic" pitchFamily="34" charset="-128"/>
              </a:rPr>
              <a:t>“</a:t>
            </a:r>
            <a:r>
              <a:rPr lang="en-US" altLang="ja-JP" b="0" dirty="0">
                <a:latin typeface="Calibri" panose="020F0502020204030204" pitchFamily="34" charset="0"/>
                <a:ea typeface="MS PGothic" pitchFamily="34" charset="-128"/>
              </a:rPr>
              <a:t>essentials</a:t>
            </a:r>
            <a:r>
              <a:rPr lang="ja-JP" altLang="en-US" b="0" dirty="0">
                <a:latin typeface="Calibri" panose="020F0502020204030204" pitchFamily="34" charset="0"/>
                <a:ea typeface="MS PGothic" pitchFamily="34" charset="-128"/>
              </a:rPr>
              <a:t>”</a:t>
            </a:r>
            <a:r>
              <a:rPr lang="en-US" altLang="ja-JP" b="0" dirty="0">
                <a:latin typeface="Calibri" panose="020F0502020204030204" pitchFamily="34" charset="0"/>
                <a:ea typeface="MS PGothic" pitchFamily="34" charset="-128"/>
              </a:rPr>
              <a:t>; and</a:t>
            </a:r>
          </a:p>
          <a:p>
            <a:pPr marL="171450" lvl="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Program </a:t>
            </a:r>
            <a:r>
              <a:rPr lang="en-US" altLang="en-US" b="0" dirty="0" smtClean="0">
                <a:latin typeface="Calibri" panose="020F0502020204030204" pitchFamily="34" charset="0"/>
                <a:ea typeface="MS PGothic" pitchFamily="34" charset="-128"/>
              </a:rPr>
              <a:t>materials </a:t>
            </a:r>
            <a:r>
              <a:rPr lang="en-US" altLang="en-US" b="0" dirty="0">
                <a:latin typeface="Calibri" panose="020F0502020204030204" pitchFamily="34" charset="0"/>
                <a:ea typeface="MS PGothic" pitchFamily="34" charset="-128"/>
              </a:rPr>
              <a:t>- available as downloadable files. The materials include a Facilitator’s Guide, signage to post at the pool, and an instructional manual for lifeguards implementing sun-safety activities as part of their normal duties.  </a:t>
            </a:r>
          </a:p>
          <a:p>
            <a:pPr marL="0" indent="0">
              <a:buFontTx/>
              <a:buNone/>
              <a:defRPr/>
            </a:pPr>
            <a:endParaRPr lang="en-US" altLang="en-US" b="0" dirty="0">
              <a:latin typeface="Calibri" panose="020F0502020204030204" pitchFamily="34" charset="0"/>
              <a:ea typeface="MS PGothic" pitchFamily="34" charset="-128"/>
            </a:endParaRPr>
          </a:p>
          <a:p>
            <a:pPr marL="0" indent="0">
              <a:buFontTx/>
              <a:buNone/>
              <a:defRPr/>
            </a:pPr>
            <a:r>
              <a:rPr lang="en-US" altLang="en-US" b="0" dirty="0">
                <a:latin typeface="Calibri" panose="020F0502020204030204" pitchFamily="34" charset="0"/>
                <a:ea typeface="MS PGothic" pitchFamily="34" charset="-128"/>
              </a:rPr>
              <a:t>At the website, you also can see photos and read testimonials from organizations or people who use Pool Cool. </a:t>
            </a: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C96B8484-E545-4285-915D-AB5A9D4E5F4D}" type="slidenum">
              <a:rPr lang="en-US" altLang="en-US" sz="1200" smtClean="0"/>
              <a:pPr/>
              <a:t>12</a:t>
            </a:fld>
            <a:endParaRPr lang="en-US" altLang="en-US" sz="1200"/>
          </a:p>
        </p:txBody>
      </p:sp>
    </p:spTree>
    <p:extLst>
      <p:ext uri="{BB962C8B-B14F-4D97-AF65-F5344CB8AC3E}">
        <p14:creationId xmlns:p14="http://schemas.microsoft.com/office/powerpoint/2010/main" val="2926738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b="1" u="sng" dirty="0"/>
              <a:t>Talking Points:</a:t>
            </a:r>
          </a:p>
          <a:p>
            <a:pPr>
              <a:buFont typeface="Arial" pitchFamily="34" charset="0"/>
              <a:buNone/>
              <a:defRPr/>
            </a:pPr>
            <a:endParaRPr lang="en-US" b="0" u="none" dirty="0">
              <a:latin typeface="Calibri" panose="020F0502020204030204" pitchFamily="34" charset="0"/>
              <a:ea typeface="+mn-ea"/>
            </a:endParaRPr>
          </a:p>
          <a:p>
            <a:pPr>
              <a:buFont typeface="Arial" pitchFamily="34" charset="0"/>
              <a:buNone/>
              <a:defRPr/>
            </a:pPr>
            <a:r>
              <a:rPr lang="en-US" b="0" u="none" dirty="0">
                <a:latin typeface="Calibri" panose="020F0502020204030204" pitchFamily="34" charset="0"/>
                <a:ea typeface="+mn-ea"/>
              </a:rPr>
              <a:t>Another</a:t>
            </a:r>
            <a:r>
              <a:rPr lang="en-US" b="0" u="none" baseline="0" dirty="0">
                <a:latin typeface="Calibri" panose="020F0502020204030204" pitchFamily="34" charset="0"/>
                <a:ea typeface="+mn-ea"/>
              </a:rPr>
              <a:t> evidence-based </a:t>
            </a:r>
            <a:r>
              <a:rPr lang="en-US" b="0" u="none" baseline="0" dirty="0" smtClean="0">
                <a:latin typeface="Calibri" panose="020F0502020204030204" pitchFamily="34" charset="0"/>
                <a:ea typeface="+mn-ea"/>
              </a:rPr>
              <a:t>intervention </a:t>
            </a:r>
            <a:r>
              <a:rPr lang="en-US" b="0" u="none" baseline="0" dirty="0">
                <a:latin typeface="Calibri" panose="020F0502020204030204" pitchFamily="34" charset="0"/>
                <a:ea typeface="+mn-ea"/>
              </a:rPr>
              <a:t>is policies. Policies are a system of laws, regulatory measures, courses of action, and funding priorities concerning a given topic. </a:t>
            </a:r>
          </a:p>
          <a:p>
            <a:pPr>
              <a:buFont typeface="Arial" pitchFamily="34" charset="0"/>
              <a:buNone/>
              <a:defRPr/>
            </a:pPr>
            <a:endParaRPr lang="en-US" b="0" u="none" baseline="0" dirty="0">
              <a:latin typeface="Calibri" panose="020F0502020204030204" pitchFamily="34" charset="0"/>
              <a:ea typeface="+mn-ea"/>
            </a:endParaRPr>
          </a:p>
          <a:p>
            <a:pPr>
              <a:buFont typeface="Arial" pitchFamily="34" charset="0"/>
              <a:buNone/>
              <a:defRPr/>
            </a:pPr>
            <a:r>
              <a:rPr lang="en-US" b="0" dirty="0">
                <a:latin typeface="Calibri" panose="020F0502020204030204" pitchFamily="34" charset="0"/>
                <a:ea typeface="+mn-ea"/>
              </a:rPr>
              <a:t>Policies can include:</a:t>
            </a:r>
          </a:p>
          <a:p>
            <a:pPr marL="171450" lvl="0" indent="-171450">
              <a:buFont typeface="Arial" panose="020B0604020202020204" pitchFamily="34" charset="0"/>
              <a:buChar char="•"/>
              <a:defRPr/>
            </a:pPr>
            <a:r>
              <a:rPr lang="en-US" b="0" dirty="0">
                <a:latin typeface="Calibri" panose="020F0502020204030204" pitchFamily="34" charset="0"/>
                <a:ea typeface="MS PGothic" pitchFamily="34" charset="-128"/>
              </a:rPr>
              <a:t>Public policies set at the national, state, or local levels. One example of a public policy is an ordinance that you cannot smoke in public places in a city. </a:t>
            </a:r>
          </a:p>
          <a:p>
            <a:pPr marL="171450" lvl="0" indent="-171450">
              <a:buFont typeface="Arial" panose="020B0604020202020204" pitchFamily="34" charset="0"/>
              <a:buChar char="•"/>
              <a:defRPr/>
            </a:pPr>
            <a:r>
              <a:rPr lang="en-US" b="0" dirty="0">
                <a:latin typeface="Calibri" panose="020F0502020204030204" pitchFamily="34" charset="0"/>
                <a:ea typeface="MS PGothic" pitchFamily="34" charset="-128"/>
              </a:rPr>
              <a:t>Policies can also include organizational policy rules or guidelines within organizations. For example, you can set rules about not smoking in your organization or what types of healthy food options to offer at the worksite.</a:t>
            </a:r>
          </a:p>
          <a:p>
            <a:pPr lvl="1">
              <a:buFont typeface="Arial" panose="020B0604020202020204" pitchFamily="34" charset="0"/>
              <a:buNone/>
              <a:defRPr/>
            </a:pPr>
            <a:endParaRPr lang="en-US" b="0" dirty="0">
              <a:ea typeface="MS PGothic" pitchFamily="34" charset="-128"/>
            </a:endParaRPr>
          </a:p>
          <a:p>
            <a:pPr marL="628650" lvl="1" indent="-171450">
              <a:buFont typeface="SimSun" pitchFamily="2" charset="-122"/>
              <a:buChar char="-"/>
              <a:defRPr/>
            </a:pPr>
            <a:endParaRPr lang="en-US" dirty="0">
              <a:ea typeface="MS PGothic" pitchFamily="34" charset="-128"/>
            </a:endParaRPr>
          </a:p>
          <a:p>
            <a:pPr>
              <a:buFont typeface="SimSun" pitchFamily="2" charset="-122"/>
              <a:buChar char="-"/>
              <a:defRPr/>
            </a:pPr>
            <a:endParaRPr lang="en-US" dirty="0">
              <a:ea typeface="+mn-ea"/>
            </a:endParaRPr>
          </a:p>
        </p:txBody>
      </p:sp>
      <p:sp>
        <p:nvSpPr>
          <p:cNvPr id="358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E680AABF-2819-4294-AB6D-72D20622184E}" type="slidenum">
              <a:rPr lang="en-US" altLang="en-US" sz="1200" smtClean="0"/>
              <a:pPr/>
              <a:t>13</a:t>
            </a:fld>
            <a:endParaRPr lang="en-US" altLang="en-US" sz="1200"/>
          </a:p>
        </p:txBody>
      </p:sp>
    </p:spTree>
    <p:extLst>
      <p:ext uri="{BB962C8B-B14F-4D97-AF65-F5344CB8AC3E}">
        <p14:creationId xmlns:p14="http://schemas.microsoft.com/office/powerpoint/2010/main" val="2943060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Talking Points:</a:t>
            </a:r>
          </a:p>
          <a:p>
            <a:pPr marL="17145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Here</a:t>
            </a:r>
            <a:r>
              <a:rPr lang="en-US" altLang="en-US" b="0" baseline="0" dirty="0">
                <a:latin typeface="Calibri" panose="020F0502020204030204" pitchFamily="34" charset="0"/>
                <a:ea typeface="MS PGothic" pitchFamily="34" charset="-128"/>
              </a:rPr>
              <a:t> is an example of </a:t>
            </a:r>
            <a:r>
              <a:rPr lang="en-US" altLang="en-US" b="0" dirty="0">
                <a:latin typeface="Calibri" panose="020F0502020204030204" pitchFamily="34" charset="0"/>
                <a:ea typeface="MS PGothic" pitchFamily="34" charset="-128"/>
              </a:rPr>
              <a:t>a policy intervention to reduce the harmful effects of tobacco. This </a:t>
            </a:r>
            <a:r>
              <a:rPr lang="en-US" altLang="en-US" b="0" dirty="0" smtClean="0">
                <a:latin typeface="Calibri" panose="020F0502020204030204" pitchFamily="34" charset="0"/>
                <a:ea typeface="MS PGothic" pitchFamily="34" charset="-128"/>
              </a:rPr>
              <a:t>intervention</a:t>
            </a:r>
            <a:r>
              <a:rPr lang="en-US" altLang="en-US" b="0" baseline="0" dirty="0" smtClean="0">
                <a:latin typeface="Calibri" panose="020F0502020204030204" pitchFamily="34" charset="0"/>
                <a:ea typeface="MS PGothic" pitchFamily="34" charset="-128"/>
              </a:rPr>
              <a:t> </a:t>
            </a:r>
            <a:r>
              <a:rPr lang="en-US" altLang="en-US" b="0" dirty="0" smtClean="0">
                <a:latin typeface="Calibri" panose="020F0502020204030204" pitchFamily="34" charset="0"/>
                <a:ea typeface="MS PGothic" pitchFamily="34" charset="-128"/>
              </a:rPr>
              <a:t>includes </a:t>
            </a:r>
            <a:r>
              <a:rPr lang="en-US" altLang="en-US" b="0" dirty="0">
                <a:latin typeface="Calibri" panose="020F0502020204030204" pitchFamily="34" charset="0"/>
                <a:ea typeface="MS PGothic" pitchFamily="34" charset="-128"/>
              </a:rPr>
              <a:t>public policy – or in this case legislation – that prohibits minors from buying tobacco.  The</a:t>
            </a:r>
            <a:r>
              <a:rPr lang="en-US" altLang="en-US" b="0" baseline="0" dirty="0">
                <a:latin typeface="Calibri" panose="020F0502020204030204" pitchFamily="34" charset="0"/>
                <a:ea typeface="MS PGothic" pitchFamily="34" charset="-128"/>
              </a:rPr>
              <a:t> legislation included the r</a:t>
            </a:r>
            <a:r>
              <a:rPr lang="en-US" altLang="en-US" b="0" dirty="0">
                <a:latin typeface="Calibri" panose="020F0502020204030204" pitchFamily="34" charset="0"/>
                <a:ea typeface="MS PGothic" pitchFamily="34" charset="-128"/>
              </a:rPr>
              <a:t>edesign of the driver license in North Carolina. The design makes it easier for retailers to identify underage consumers of both alcohol and tobacco. Anyone under 21 is issued a vertical license.  An added red strip identifies those under 18.  </a:t>
            </a: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Policies can be supplemented with other types of interventions, such as a media campaign targeting retailers.  In the media campaign example shown here, retailers know if they </a:t>
            </a:r>
            <a:r>
              <a:rPr lang="ja-JP" altLang="en-US" b="0" dirty="0">
                <a:latin typeface="Calibri" panose="020F0502020204030204" pitchFamily="34" charset="0"/>
                <a:ea typeface="MS PGothic" pitchFamily="34" charset="-128"/>
              </a:rPr>
              <a:t>“</a:t>
            </a:r>
            <a:r>
              <a:rPr lang="en-US" altLang="ja-JP" b="0" dirty="0">
                <a:latin typeface="Calibri" panose="020F0502020204030204" pitchFamily="34" charset="0"/>
                <a:ea typeface="MS PGothic" pitchFamily="34" charset="-128"/>
              </a:rPr>
              <a:t>see red, the tobacco sale is dead.</a:t>
            </a:r>
            <a:r>
              <a:rPr lang="ja-JP" altLang="en-US" b="0" dirty="0">
                <a:latin typeface="Calibri" panose="020F0502020204030204" pitchFamily="34" charset="0"/>
                <a:ea typeface="MS PGothic" pitchFamily="34" charset="-128"/>
              </a:rPr>
              <a:t>”</a:t>
            </a:r>
            <a:r>
              <a:rPr lang="en-US" altLang="ja-JP" b="0" dirty="0">
                <a:latin typeface="Calibri" panose="020F0502020204030204" pitchFamily="34" charset="0"/>
                <a:ea typeface="MS PGothic" pitchFamily="34" charset="-128"/>
              </a:rPr>
              <a:t>  </a:t>
            </a:r>
          </a:p>
          <a:p>
            <a:pPr marL="171450" indent="-171450">
              <a:defRPr/>
            </a:pPr>
            <a:endParaRPr lang="en-US" altLang="en-US" dirty="0">
              <a:ea typeface="MS PGothic" pitchFamily="34" charset="-128"/>
            </a:endParaRP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491C5AB7-784C-4ABC-AAFA-B7F059DD8C64}" type="slidenum">
              <a:rPr lang="en-US" altLang="en-US" sz="1200" smtClean="0"/>
              <a:pPr/>
              <a:t>14</a:t>
            </a:fld>
            <a:endParaRPr lang="en-US" altLang="en-US" sz="1200"/>
          </a:p>
        </p:txBody>
      </p:sp>
    </p:spTree>
    <p:extLst>
      <p:ext uri="{BB962C8B-B14F-4D97-AF65-F5344CB8AC3E}">
        <p14:creationId xmlns:p14="http://schemas.microsoft.com/office/powerpoint/2010/main" val="31320031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b="1" u="sng" dirty="0"/>
              <a:t>Talking Points:</a:t>
            </a:r>
          </a:p>
          <a:p>
            <a:pPr marL="0" indent="0">
              <a:buFont typeface="Arial" pitchFamily="34" charset="0"/>
              <a:buNone/>
              <a:defRPr/>
            </a:pPr>
            <a:endParaRPr lang="en-US" dirty="0">
              <a:latin typeface="Calibri" panose="020F0502020204030204" pitchFamily="34" charset="0"/>
              <a:ea typeface="+mn-ea"/>
            </a:endParaRPr>
          </a:p>
          <a:p>
            <a:pPr marL="171450" indent="-171450">
              <a:buFont typeface="Arial" panose="020B0604020202020204" pitchFamily="34" charset="0"/>
              <a:buChar char="•"/>
              <a:defRPr/>
            </a:pPr>
            <a:r>
              <a:rPr lang="en-US" dirty="0">
                <a:latin typeface="Calibri" panose="020F0502020204030204" pitchFamily="34" charset="0"/>
                <a:ea typeface="+mn-ea"/>
              </a:rPr>
              <a:t>Policies also can be implemented at more local levels of the Social</a:t>
            </a:r>
            <a:r>
              <a:rPr lang="en-US" baseline="0" dirty="0">
                <a:latin typeface="Calibri" panose="020F0502020204030204" pitchFamily="34" charset="0"/>
                <a:ea typeface="+mn-ea"/>
              </a:rPr>
              <a:t> Ecological M</a:t>
            </a:r>
            <a:r>
              <a:rPr lang="en-US" dirty="0">
                <a:latin typeface="Calibri" panose="020F0502020204030204" pitchFamily="34" charset="0"/>
                <a:ea typeface="+mn-ea"/>
              </a:rPr>
              <a:t>odel, including worksites. </a:t>
            </a:r>
          </a:p>
          <a:p>
            <a:pPr marL="171450" indent="-171450">
              <a:buFont typeface="Arial" panose="020B0604020202020204" pitchFamily="34" charset="0"/>
              <a:buChar char="•"/>
              <a:defRPr/>
            </a:pPr>
            <a:r>
              <a:rPr lang="en-US" i="0" dirty="0" smtClean="0">
                <a:latin typeface="Calibri" panose="020F0502020204030204" pitchFamily="34" charset="0"/>
                <a:ea typeface="+mn-ea"/>
              </a:rPr>
              <a:t>This is an example from the state of Utah.  This </a:t>
            </a:r>
            <a:r>
              <a:rPr lang="en-US" i="0" dirty="0">
                <a:latin typeface="Calibri" panose="020F0502020204030204" pitchFamily="34" charset="0"/>
                <a:ea typeface="+mn-ea"/>
              </a:rPr>
              <a:t>table offers simple guidance to food service</a:t>
            </a:r>
            <a:r>
              <a:rPr lang="en-US" i="0" baseline="0" dirty="0">
                <a:latin typeface="Calibri" panose="020F0502020204030204" pitchFamily="34" charset="0"/>
                <a:ea typeface="+mn-ea"/>
              </a:rPr>
              <a:t> managers on what types of beverages, snacks, sweets, and sides would comply (or not) with new dietary recommendations for cafeterias, vending machines, and break rooms in workplaces in Utah. </a:t>
            </a:r>
          </a:p>
          <a:p>
            <a:pPr>
              <a:defRPr/>
            </a:pPr>
            <a:endParaRPr lang="en-US" dirty="0">
              <a:ea typeface="+mn-ea"/>
            </a:endParaRP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D364EBAC-542A-432A-90FB-D6CE68FF9527}" type="slidenum">
              <a:rPr lang="en-US" altLang="en-US" sz="1200" smtClean="0"/>
              <a:pPr/>
              <a:t>15</a:t>
            </a:fld>
            <a:endParaRPr lang="en-US" altLang="en-US" sz="1200"/>
          </a:p>
        </p:txBody>
      </p:sp>
    </p:spTree>
    <p:extLst>
      <p:ext uri="{BB962C8B-B14F-4D97-AF65-F5344CB8AC3E}">
        <p14:creationId xmlns:p14="http://schemas.microsoft.com/office/powerpoint/2010/main" val="2060773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xfrm>
            <a:off x="701675" y="4284663"/>
            <a:ext cx="5608638" cy="4638675"/>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b="1" u="sng" dirty="0"/>
              <a:t>Talking Points:</a:t>
            </a:r>
          </a:p>
          <a:p>
            <a:pPr marL="0" indent="0">
              <a:buFont typeface="Arial" panose="020B0604020202020204" pitchFamily="34" charset="0"/>
              <a:buNone/>
              <a:defRPr/>
            </a:pPr>
            <a:endParaRPr lang="en-US" altLang="en-US" b="0" dirty="0">
              <a:latin typeface="Calibri" panose="020F0502020204030204" pitchFamily="34" charset="0"/>
              <a:ea typeface="MS PGothic" pitchFamily="34" charset="-128"/>
            </a:endParaRPr>
          </a:p>
          <a:p>
            <a:pPr marL="0" indent="0">
              <a:buFont typeface="Arial" panose="020B0604020202020204" pitchFamily="34" charset="0"/>
              <a:buNone/>
              <a:defRPr/>
            </a:pPr>
            <a:r>
              <a:rPr lang="en-US" altLang="en-US" b="0" dirty="0">
                <a:latin typeface="Calibri" panose="020F0502020204030204" pitchFamily="34" charset="0"/>
                <a:ea typeface="MS PGothic" pitchFamily="34" charset="-128"/>
              </a:rPr>
              <a:t>The final category of evidence-based</a:t>
            </a:r>
            <a:r>
              <a:rPr lang="en-US" altLang="en-US" b="0" baseline="0" dirty="0">
                <a:latin typeface="Calibri" panose="020F0502020204030204" pitchFamily="34" charset="0"/>
                <a:ea typeface="MS PGothic" pitchFamily="34" charset="-128"/>
              </a:rPr>
              <a:t> </a:t>
            </a:r>
            <a:r>
              <a:rPr lang="en-US" altLang="en-US" b="0" baseline="0" dirty="0" smtClean="0">
                <a:latin typeface="Calibri" panose="020F0502020204030204" pitchFamily="34" charset="0"/>
                <a:ea typeface="MS PGothic" pitchFamily="34" charset="-128"/>
              </a:rPr>
              <a:t>interventions </a:t>
            </a:r>
            <a:r>
              <a:rPr lang="en-US" altLang="en-US" b="0" dirty="0" smtClean="0">
                <a:latin typeface="Calibri" panose="020F0502020204030204" pitchFamily="34" charset="0"/>
                <a:ea typeface="MS PGothic" pitchFamily="34" charset="-128"/>
              </a:rPr>
              <a:t>is </a:t>
            </a:r>
            <a:r>
              <a:rPr lang="en-US" altLang="en-US" b="0" dirty="0">
                <a:latin typeface="Calibri" panose="020F0502020204030204" pitchFamily="34" charset="0"/>
                <a:ea typeface="MS PGothic" pitchFamily="34" charset="-128"/>
              </a:rPr>
              <a:t>evidence-based </a:t>
            </a:r>
            <a:r>
              <a:rPr lang="en-US" altLang="en-US" b="0" dirty="0" smtClean="0">
                <a:latin typeface="Calibri" panose="020F0502020204030204" pitchFamily="34" charset="0"/>
                <a:ea typeface="MS PGothic" pitchFamily="34" charset="-128"/>
              </a:rPr>
              <a:t>strategies.</a:t>
            </a: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defRPr/>
            </a:pPr>
            <a:endParaRPr lang="en-US" altLang="en-US" b="0" u="sng" dirty="0">
              <a:latin typeface="Calibri" panose="020F0502020204030204" pitchFamily="34" charset="0"/>
              <a:ea typeface="MS PGothic" pitchFamily="34" charset="-128"/>
            </a:endParaRPr>
          </a:p>
          <a:p>
            <a:pPr marL="17145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A recommendation is a broadly defined action that is recommended on the basis of having been proven effective in multiple studies. Since the recommended action synthesizes findings from a collection of interventions, recommendations lack implementation details, such as those provided for the Pool Cool packaged program. In other words, recommendations are less prescriptive. </a:t>
            </a: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The Task Force on Community Preventive Services is one group that conducts systematic reviews of studies on Adolescent Health, Asthma, Diabetes and Cancer—including Breast, Cervical, Colorectal Cancer Screening, and Skin Cancer Prevention. These recommendations are published in The Community Guide. The US Preventive Services Task Force also disseminates clinical recommendations derived from systematic reviews,</a:t>
            </a:r>
            <a:r>
              <a:rPr lang="en-US" altLang="en-US" b="0" baseline="0" dirty="0">
                <a:latin typeface="Calibri" panose="020F0502020204030204" pitchFamily="34" charset="0"/>
                <a:ea typeface="MS PGothic" pitchFamily="34" charset="-128"/>
              </a:rPr>
              <a:t> and the </a:t>
            </a:r>
            <a:r>
              <a:rPr lang="en-US" altLang="en-US" b="0" dirty="0">
                <a:latin typeface="Calibri" panose="020F0502020204030204" pitchFamily="34" charset="0"/>
                <a:ea typeface="MS PGothic" pitchFamily="34" charset="-128"/>
              </a:rPr>
              <a:t>Cochrane Collaborative conducts systematic reviews on a range of both clinical and public health topics where the evidence-to-date has been unclear. </a:t>
            </a:r>
          </a:p>
          <a:p>
            <a:pPr>
              <a:defRPr/>
            </a:pPr>
            <a:endParaRPr lang="en-US" altLang="en-US" dirty="0">
              <a:latin typeface="Calibri" panose="020F0502020204030204" pitchFamily="34" charset="0"/>
              <a:ea typeface="MS PGothic" pitchFamily="34" charset="-128"/>
            </a:endParaRP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21ED74B6-46AC-44BD-B749-5DBF0954B528}" type="slidenum">
              <a:rPr lang="en-US" altLang="en-US" sz="1200" smtClean="0"/>
              <a:pPr/>
              <a:t>16</a:t>
            </a:fld>
            <a:endParaRPr lang="en-US" altLang="en-US" sz="1200"/>
          </a:p>
        </p:txBody>
      </p:sp>
    </p:spTree>
    <p:extLst>
      <p:ext uri="{BB962C8B-B14F-4D97-AF65-F5344CB8AC3E}">
        <p14:creationId xmlns:p14="http://schemas.microsoft.com/office/powerpoint/2010/main" val="42280413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Talking Points:</a:t>
            </a:r>
          </a:p>
          <a:p>
            <a:pPr marL="0" indent="0">
              <a:buFontTx/>
              <a:buNone/>
              <a:defRPr/>
            </a:pPr>
            <a:r>
              <a:rPr lang="en-US" altLang="en-US" b="0" dirty="0">
                <a:latin typeface="Calibri" panose="020F0502020204030204" pitchFamily="34" charset="0"/>
                <a:ea typeface="MS PGothic" pitchFamily="34" charset="-128"/>
              </a:rPr>
              <a:t>The Community Guide is an example of evidence-based </a:t>
            </a:r>
            <a:r>
              <a:rPr lang="en-US" altLang="en-US" b="0" dirty="0" smtClean="0">
                <a:latin typeface="Calibri" panose="020F0502020204030204" pitchFamily="34" charset="0"/>
                <a:ea typeface="MS PGothic" pitchFamily="34" charset="-128"/>
              </a:rPr>
              <a:t>interventions that </a:t>
            </a:r>
            <a:r>
              <a:rPr lang="en-US" altLang="en-US" b="0" dirty="0">
                <a:latin typeface="Calibri" panose="020F0502020204030204" pitchFamily="34" charset="0"/>
                <a:ea typeface="MS PGothic" pitchFamily="34" charset="-128"/>
              </a:rPr>
              <a:t>can guide intervention planning and development. </a:t>
            </a: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For example, a search for </a:t>
            </a:r>
            <a:r>
              <a:rPr lang="en-US" altLang="en-US" b="0" dirty="0" smtClean="0">
                <a:latin typeface="Calibri" panose="020F0502020204030204" pitchFamily="34" charset="0"/>
                <a:ea typeface="MS PGothic" pitchFamily="34" charset="-128"/>
              </a:rPr>
              <a:t>strategies to </a:t>
            </a:r>
            <a:r>
              <a:rPr lang="en-US" altLang="en-US" b="0" dirty="0">
                <a:latin typeface="Calibri" panose="020F0502020204030204" pitchFamily="34" charset="0"/>
                <a:ea typeface="MS PGothic" pitchFamily="34" charset="-128"/>
              </a:rPr>
              <a:t>increase physical activity will uncover </a:t>
            </a:r>
            <a:r>
              <a:rPr lang="ja-JP" altLang="en-US" b="0" dirty="0">
                <a:latin typeface="Calibri" panose="020F0502020204030204" pitchFamily="34" charset="0"/>
                <a:ea typeface="MS PGothic" pitchFamily="34" charset="-128"/>
              </a:rPr>
              <a:t>“</a:t>
            </a:r>
            <a:r>
              <a:rPr lang="en-US" altLang="ja-JP" b="0" dirty="0">
                <a:latin typeface="Calibri" panose="020F0502020204030204" pitchFamily="34" charset="0"/>
                <a:ea typeface="MS PGothic" pitchFamily="34" charset="-128"/>
              </a:rPr>
              <a:t>point-of-decision prompts</a:t>
            </a:r>
            <a:r>
              <a:rPr lang="ja-JP" altLang="en-US" b="0" dirty="0">
                <a:latin typeface="Calibri" panose="020F0502020204030204" pitchFamily="34" charset="0"/>
                <a:ea typeface="MS PGothic" pitchFamily="34" charset="-128"/>
              </a:rPr>
              <a:t>”</a:t>
            </a:r>
            <a:r>
              <a:rPr lang="en-US" altLang="ja-JP" b="0" dirty="0">
                <a:latin typeface="Calibri" panose="020F0502020204030204" pitchFamily="34" charset="0"/>
                <a:ea typeface="MS PGothic" pitchFamily="34" charset="-128"/>
              </a:rPr>
              <a:t> – as just one example of an effective environmental </a:t>
            </a:r>
            <a:r>
              <a:rPr lang="en-US" altLang="en-US" b="0" dirty="0" smtClean="0">
                <a:latin typeface="Calibri" panose="020F0502020204030204" pitchFamily="34" charset="0"/>
                <a:ea typeface="MS PGothic" pitchFamily="34" charset="-128"/>
              </a:rPr>
              <a:t>strategies</a:t>
            </a:r>
            <a:r>
              <a:rPr lang="en-US" altLang="ja-JP" b="0" dirty="0" smtClean="0">
                <a:latin typeface="Calibri" panose="020F0502020204030204" pitchFamily="34" charset="0"/>
                <a:ea typeface="MS PGothic" pitchFamily="34" charset="-128"/>
              </a:rPr>
              <a:t>. </a:t>
            </a:r>
            <a:r>
              <a:rPr lang="en-US" altLang="en-US" b="0" dirty="0">
                <a:latin typeface="Calibri" panose="020F0502020204030204" pitchFamily="34" charset="0"/>
                <a:ea typeface="MS PGothic" pitchFamily="34" charset="-128"/>
              </a:rPr>
              <a:t>With that information, you may develop a</a:t>
            </a:r>
            <a:r>
              <a:rPr lang="en-US" altLang="en-US" b="0" baseline="0" dirty="0">
                <a:latin typeface="Calibri" panose="020F0502020204030204" pitchFamily="34" charset="0"/>
                <a:ea typeface="MS PGothic" pitchFamily="34" charset="-128"/>
              </a:rPr>
              <a:t> strategy</a:t>
            </a:r>
            <a:r>
              <a:rPr lang="en-US" altLang="en-US" b="0" dirty="0">
                <a:latin typeface="Calibri" panose="020F0502020204030204" pitchFamily="34" charset="0"/>
                <a:ea typeface="MS PGothic" pitchFamily="34" charset="-128"/>
              </a:rPr>
              <a:t> that includes posting signs, like the one shown on the left, that prompt people to take the stairs.</a:t>
            </a: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If you consult the Community Guide about how to increase colorectal cancer screening, one </a:t>
            </a:r>
            <a:r>
              <a:rPr lang="en-US" altLang="en-US" b="0" dirty="0" smtClean="0">
                <a:latin typeface="Calibri" panose="020F0502020204030204" pitchFamily="34" charset="0"/>
                <a:ea typeface="MS PGothic" pitchFamily="34" charset="-128"/>
              </a:rPr>
              <a:t>strategies is </a:t>
            </a:r>
            <a:r>
              <a:rPr lang="en-US" altLang="en-US" b="0" dirty="0">
                <a:latin typeface="Calibri" panose="020F0502020204030204" pitchFamily="34" charset="0"/>
                <a:ea typeface="MS PGothic" pitchFamily="34" charset="-128"/>
              </a:rPr>
              <a:t>to use </a:t>
            </a:r>
            <a:r>
              <a:rPr lang="ja-JP" altLang="en-US" b="0" dirty="0">
                <a:latin typeface="Calibri" panose="020F0502020204030204" pitchFamily="34" charset="0"/>
                <a:ea typeface="MS PGothic" pitchFamily="34" charset="-128"/>
              </a:rPr>
              <a:t>“</a:t>
            </a:r>
            <a:r>
              <a:rPr lang="en-US" altLang="ja-JP" b="0" dirty="0">
                <a:latin typeface="Calibri" panose="020F0502020204030204" pitchFamily="34" charset="0"/>
                <a:ea typeface="MS PGothic" pitchFamily="34" charset="-128"/>
              </a:rPr>
              <a:t>small media,</a:t>
            </a:r>
            <a:r>
              <a:rPr lang="ja-JP" altLang="en-US" b="0" dirty="0">
                <a:latin typeface="Calibri" panose="020F0502020204030204" pitchFamily="34" charset="0"/>
                <a:ea typeface="MS PGothic" pitchFamily="34" charset="-128"/>
              </a:rPr>
              <a:t>”</a:t>
            </a:r>
            <a:r>
              <a:rPr lang="en-US" altLang="ja-JP" b="0" dirty="0">
                <a:latin typeface="Calibri" panose="020F0502020204030204" pitchFamily="34" charset="0"/>
                <a:ea typeface="MS PGothic" pitchFamily="34" charset="-128"/>
              </a:rPr>
              <a:t> which is defined as videos, brochures, flyers, and</a:t>
            </a:r>
            <a:r>
              <a:rPr lang="en-US" altLang="ja-JP" b="0" baseline="0" dirty="0">
                <a:latin typeface="Calibri" panose="020F0502020204030204" pitchFamily="34" charset="0"/>
                <a:ea typeface="MS PGothic" pitchFamily="34" charset="-128"/>
              </a:rPr>
              <a:t> </a:t>
            </a:r>
            <a:r>
              <a:rPr lang="en-US" altLang="ja-JP" b="0" dirty="0">
                <a:latin typeface="Calibri" panose="020F0502020204030204" pitchFamily="34" charset="0"/>
                <a:ea typeface="MS PGothic" pitchFamily="34" charset="-128"/>
              </a:rPr>
              <a:t>newsletters that convey educational and motivational information that can be tailored to individuals or targeted to priority populations.</a:t>
            </a: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defRPr/>
            </a:pPr>
            <a:r>
              <a:rPr lang="en-US" altLang="en-US" b="0" dirty="0">
                <a:latin typeface="Calibri" panose="020F0502020204030204" pitchFamily="34" charset="0"/>
                <a:ea typeface="MS PGothic" pitchFamily="34" charset="-128"/>
              </a:rPr>
              <a:t>On the right, you can see an example of small media developed through an interactive website called </a:t>
            </a:r>
            <a:r>
              <a:rPr lang="en-US" altLang="en-US" b="0" dirty="0" err="1">
                <a:latin typeface="Calibri" panose="020F0502020204030204" pitchFamily="34" charset="0"/>
                <a:ea typeface="MS PGothic" pitchFamily="34" charset="-128"/>
              </a:rPr>
              <a:t>miyo</a:t>
            </a:r>
            <a:r>
              <a:rPr lang="en-US" altLang="en-US" b="0" dirty="0">
                <a:latin typeface="Calibri" panose="020F0502020204030204" pitchFamily="34" charset="0"/>
                <a:ea typeface="MS PGothic" pitchFamily="34" charset="-128"/>
              </a:rPr>
              <a:t>—</a:t>
            </a:r>
            <a:r>
              <a:rPr lang="en-US" altLang="en-US" b="0" i="1" dirty="0">
                <a:latin typeface="Calibri" panose="020F0502020204030204" pitchFamily="34" charset="0"/>
                <a:ea typeface="MS PGothic" pitchFamily="34" charset="-128"/>
              </a:rPr>
              <a:t>make it your own</a:t>
            </a:r>
            <a:r>
              <a:rPr lang="en-US" altLang="en-US" b="0" dirty="0">
                <a:latin typeface="Calibri" panose="020F0502020204030204" pitchFamily="34" charset="0"/>
                <a:ea typeface="MS PGothic" pitchFamily="34" charset="-128"/>
              </a:rPr>
              <a:t>, which allows users to merge their agency</a:t>
            </a:r>
            <a:r>
              <a:rPr lang="en-US" altLang="en-US" b="0" baseline="0" dirty="0">
                <a:latin typeface="Calibri" panose="020F0502020204030204" pitchFamily="34" charset="0"/>
                <a:ea typeface="MS PGothic" pitchFamily="34" charset="-128"/>
              </a:rPr>
              <a:t> or community information</a:t>
            </a:r>
            <a:r>
              <a:rPr lang="en-US" altLang="en-US" b="0" dirty="0">
                <a:latin typeface="Calibri" panose="020F0502020204030204" pitchFamily="34" charset="0"/>
                <a:ea typeface="MS PGothic" pitchFamily="34" charset="-128"/>
              </a:rPr>
              <a:t> with research-tested image and message templates.</a:t>
            </a: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altLang="en-US" b="0" dirty="0">
                <a:latin typeface="Calibri" panose="020F0502020204030204" pitchFamily="34" charset="0"/>
                <a:ea typeface="MS PGothic" pitchFamily="34" charset="-128"/>
              </a:rPr>
              <a:t>A key point to remember is that if you select an evidence-based </a:t>
            </a:r>
            <a:r>
              <a:rPr lang="en-US" altLang="en-US" b="0" dirty="0" smtClean="0">
                <a:latin typeface="Calibri" panose="020F0502020204030204" pitchFamily="34" charset="0"/>
                <a:ea typeface="MS PGothic" pitchFamily="34" charset="-128"/>
              </a:rPr>
              <a:t>strategy instead </a:t>
            </a:r>
            <a:r>
              <a:rPr lang="en-US" altLang="en-US" b="0" dirty="0">
                <a:latin typeface="Calibri" panose="020F0502020204030204" pitchFamily="34" charset="0"/>
                <a:ea typeface="MS PGothic" pitchFamily="34" charset="-128"/>
              </a:rPr>
              <a:t>of a packaged program, you will need expertise and time to develop your materials and protocols. </a:t>
            </a: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CF4CB295-0473-473B-8D14-7D11B9646D48}" type="slidenum">
              <a:rPr lang="en-US" altLang="en-US" sz="1200" smtClean="0"/>
              <a:pPr/>
              <a:t>17</a:t>
            </a:fld>
            <a:endParaRPr lang="en-US" altLang="en-US" sz="1200"/>
          </a:p>
        </p:txBody>
      </p:sp>
    </p:spTree>
    <p:extLst>
      <p:ext uri="{BB962C8B-B14F-4D97-AF65-F5344CB8AC3E}">
        <p14:creationId xmlns:p14="http://schemas.microsoft.com/office/powerpoint/2010/main" val="6643048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Talking Points:</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b="0" dirty="0">
                <a:latin typeface="Calibri" panose="020F0502020204030204" pitchFamily="34" charset="0"/>
              </a:rPr>
              <a:t>There are benefits to all three types of evidence-based </a:t>
            </a:r>
            <a:r>
              <a:rPr lang="en-US" altLang="en-US" b="0" dirty="0" smtClean="0">
                <a:latin typeface="Calibri" panose="020F0502020204030204" pitchFamily="34" charset="0"/>
              </a:rPr>
              <a:t>interventions: </a:t>
            </a:r>
            <a:r>
              <a:rPr lang="en-US" altLang="en-US" b="0" dirty="0">
                <a:latin typeface="Calibri" panose="020F0502020204030204" pitchFamily="34" charset="0"/>
              </a:rPr>
              <a:t>Programs, Policies, and </a:t>
            </a:r>
            <a:r>
              <a:rPr lang="en-US" altLang="en-US" b="0" dirty="0" smtClean="0">
                <a:latin typeface="Calibri" panose="020F0502020204030204" pitchFamily="34" charset="0"/>
              </a:rPr>
              <a:t>Strategies. </a:t>
            </a:r>
            <a:r>
              <a:rPr lang="en-US" altLang="en-US" b="0" dirty="0">
                <a:latin typeface="Calibri" panose="020F0502020204030204" pitchFamily="34" charset="0"/>
              </a:rPr>
              <a:t>Evidence-based programs have been shown to work in the specific populations and settings in which they were evaluated or studied, and may need to be adapted.  Evidence-based policies and recommendations often have been demonstrated to</a:t>
            </a:r>
            <a:r>
              <a:rPr lang="en-US" altLang="en-US" b="0" baseline="0" dirty="0">
                <a:latin typeface="Calibri" panose="020F0502020204030204" pitchFamily="34" charset="0"/>
              </a:rPr>
              <a:t> work </a:t>
            </a:r>
            <a:r>
              <a:rPr lang="en-US" altLang="en-US" b="0" dirty="0">
                <a:latin typeface="Calibri" panose="020F0502020204030204" pitchFamily="34" charset="0"/>
              </a:rPr>
              <a:t>under more diverse settings.</a:t>
            </a:r>
          </a:p>
          <a:p>
            <a:pPr marL="0" indent="0">
              <a:buFontTx/>
              <a:buNone/>
            </a:pPr>
            <a:endParaRPr lang="en-US" altLang="en-US" b="0" dirty="0">
              <a:latin typeface="Calibri" panose="020F0502020204030204" pitchFamily="34" charset="0"/>
            </a:endParaRPr>
          </a:p>
          <a:p>
            <a:pPr marL="0" indent="0">
              <a:buFontTx/>
              <a:buNone/>
            </a:pPr>
            <a:r>
              <a:rPr lang="en-US" altLang="en-US" b="0" dirty="0">
                <a:latin typeface="Calibri" panose="020F0502020204030204" pitchFamily="34" charset="0"/>
              </a:rPr>
              <a:t>As public health practitioners, we always want to demonstrate that prevention </a:t>
            </a:r>
            <a:r>
              <a:rPr lang="en-US" altLang="en-US" b="0" dirty="0" smtClean="0">
                <a:latin typeface="Calibri" panose="020F0502020204030204" pitchFamily="34" charset="0"/>
              </a:rPr>
              <a:t>interventions are </a:t>
            </a:r>
            <a:r>
              <a:rPr lang="en-US" altLang="en-US" b="0" dirty="0">
                <a:latin typeface="Calibri" panose="020F0502020204030204" pitchFamily="34" charset="0"/>
              </a:rPr>
              <a:t>a worthwhile investment.  Most practitioners agree that using evidence-based</a:t>
            </a:r>
            <a:r>
              <a:rPr lang="en-US" altLang="en-US" b="0" baseline="0" dirty="0">
                <a:latin typeface="Calibri" panose="020F0502020204030204" pitchFamily="34" charset="0"/>
              </a:rPr>
              <a:t> </a:t>
            </a:r>
            <a:r>
              <a:rPr lang="en-US" altLang="en-US" b="0" baseline="0" dirty="0" smtClean="0">
                <a:latin typeface="Calibri" panose="020F0502020204030204" pitchFamily="34" charset="0"/>
              </a:rPr>
              <a:t>interventions:</a:t>
            </a:r>
            <a:r>
              <a:rPr lang="en-US" altLang="en-US" b="0" dirty="0" smtClean="0">
                <a:latin typeface="Calibri" panose="020F0502020204030204" pitchFamily="34" charset="0"/>
              </a:rPr>
              <a:t> </a:t>
            </a:r>
            <a:endParaRPr lang="en-US" altLang="en-US" b="0" dirty="0">
              <a:latin typeface="Calibri" panose="020F0502020204030204" pitchFamily="34" charset="0"/>
            </a:endParaRPr>
          </a:p>
          <a:p>
            <a:pPr marL="171450" lvl="0" indent="-171450">
              <a:buFontTx/>
              <a:buChar char="•"/>
            </a:pPr>
            <a:r>
              <a:rPr lang="en-US" altLang="en-US" b="0" dirty="0">
                <a:latin typeface="Calibri" panose="020F0502020204030204" pitchFamily="34" charset="0"/>
              </a:rPr>
              <a:t>Add value to a grant application</a:t>
            </a:r>
          </a:p>
          <a:p>
            <a:pPr marL="171450" lvl="0" indent="-171450">
              <a:buFontTx/>
              <a:buChar char="•"/>
            </a:pPr>
            <a:r>
              <a:rPr lang="en-US" altLang="en-US" b="0" dirty="0">
                <a:latin typeface="Calibri" panose="020F0502020204030204" pitchFamily="34" charset="0"/>
              </a:rPr>
              <a:t>Can increase cost benefits, by saving time and resources during planning and implementation</a:t>
            </a:r>
          </a:p>
          <a:p>
            <a:pPr marL="171450" lvl="0" indent="-171450">
              <a:buFontTx/>
              <a:buChar char="•"/>
            </a:pPr>
            <a:r>
              <a:rPr lang="en-US" altLang="ja-JP" b="0" dirty="0">
                <a:latin typeface="Calibri" panose="020F0502020204030204" pitchFamily="34" charset="0"/>
              </a:rPr>
              <a:t>Focus your evaluation procedures</a:t>
            </a:r>
          </a:p>
          <a:p>
            <a:pPr marL="171450" lvl="0" indent="-171450">
              <a:buFontTx/>
              <a:buChar char="•"/>
            </a:pPr>
            <a:r>
              <a:rPr lang="en-US" altLang="en-US" b="0" dirty="0">
                <a:latin typeface="Calibri" panose="020F0502020204030204" pitchFamily="34" charset="0"/>
              </a:rPr>
              <a:t>Increase your likelihood of success</a:t>
            </a:r>
          </a:p>
          <a:p>
            <a:pPr marL="628650" lvl="1" indent="-171450">
              <a:buFont typeface="SimSun" panose="02010600030101010101" pitchFamily="2" charset="-122"/>
              <a:buChar char="-"/>
            </a:pPr>
            <a:endParaRPr lang="en-US" altLang="en-US" dirty="0">
              <a:latin typeface="Calibri" panose="020F0502020204030204" pitchFamily="34" charset="0"/>
            </a:endParaRP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765D4617-0BF9-422E-B4E3-A620903F8B28}" type="slidenum">
              <a:rPr lang="en-US" altLang="en-US" sz="1200" smtClean="0"/>
              <a:pPr/>
              <a:t>18</a:t>
            </a:fld>
            <a:endParaRPr lang="en-US" altLang="en-US" sz="1200"/>
          </a:p>
        </p:txBody>
      </p:sp>
    </p:spTree>
    <p:extLst>
      <p:ext uri="{BB962C8B-B14F-4D97-AF65-F5344CB8AC3E}">
        <p14:creationId xmlns:p14="http://schemas.microsoft.com/office/powerpoint/2010/main" val="25610445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Talking Points:</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latin typeface="Calibri" panose="020F0502020204030204" pitchFamily="34" charset="0"/>
              </a:rPr>
              <a:t>There are three types of evidence-based </a:t>
            </a:r>
            <a:r>
              <a:rPr lang="en-US" altLang="en-US" dirty="0" smtClean="0">
                <a:latin typeface="Calibri" panose="020F0502020204030204" pitchFamily="34" charset="0"/>
              </a:rPr>
              <a:t>interventions—package </a:t>
            </a:r>
            <a:r>
              <a:rPr lang="en-US" altLang="en-US" dirty="0">
                <a:latin typeface="Calibri" panose="020F0502020204030204" pitchFamily="34" charset="0"/>
              </a:rPr>
              <a:t>programs, policies, and </a:t>
            </a:r>
            <a:r>
              <a:rPr lang="en-US" altLang="en-US" b="0" dirty="0" smtClean="0">
                <a:latin typeface="Calibri" panose="020F0502020204030204" pitchFamily="34" charset="0"/>
                <a:ea typeface="MS PGothic" pitchFamily="34" charset="-128"/>
              </a:rPr>
              <a:t>strategies</a:t>
            </a:r>
            <a:r>
              <a:rPr lang="en-US" altLang="en-US" dirty="0" smtClean="0">
                <a:latin typeface="Calibri" panose="020F0502020204030204" pitchFamily="34" charset="0"/>
              </a:rPr>
              <a:t>. </a:t>
            </a:r>
            <a:endParaRPr lang="en-US" altLang="en-US" dirty="0">
              <a:latin typeface="Calibri" panose="020F0502020204030204" pitchFamily="34" charset="0"/>
            </a:endParaRP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latin typeface="Calibri" panose="020F0502020204030204" pitchFamily="34" charset="0"/>
                <a:ea typeface="+mn-ea"/>
              </a:rPr>
              <a:t>Knowing</a:t>
            </a:r>
            <a:r>
              <a:rPr lang="en-US" baseline="0" dirty="0">
                <a:latin typeface="Calibri" panose="020F0502020204030204" pitchFamily="34" charset="0"/>
                <a:ea typeface="+mn-ea"/>
              </a:rPr>
              <a:t> that i</a:t>
            </a:r>
            <a:r>
              <a:rPr lang="en-US" dirty="0">
                <a:latin typeface="Calibri" panose="020F0502020204030204" pitchFamily="34" charset="0"/>
                <a:ea typeface="+mn-ea"/>
              </a:rPr>
              <a:t>ndividual health is influenced by a variety of factors, strategies</a:t>
            </a:r>
            <a:r>
              <a:rPr lang="en-US" baseline="0" dirty="0">
                <a:latin typeface="Calibri" panose="020F0502020204030204" pitchFamily="34" charset="0"/>
                <a:ea typeface="+mn-ea"/>
              </a:rPr>
              <a:t> should include activities that produce change at multiple levels of the Social Ecological Model. </a:t>
            </a:r>
          </a:p>
          <a:p>
            <a:pPr marL="171450" marR="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altLang="en-US" dirty="0">
                <a:latin typeface="Calibri" panose="020F0502020204030204" pitchFamily="34" charset="0"/>
              </a:rPr>
              <a:t>Using evidence-based</a:t>
            </a:r>
            <a:r>
              <a:rPr lang="en-US" altLang="en-US" baseline="0" dirty="0">
                <a:latin typeface="Calibri" panose="020F0502020204030204" pitchFamily="34" charset="0"/>
              </a:rPr>
              <a:t> </a:t>
            </a:r>
            <a:r>
              <a:rPr lang="en-US" altLang="en-US" baseline="0" dirty="0" smtClean="0">
                <a:latin typeface="Calibri" panose="020F0502020204030204" pitchFamily="34" charset="0"/>
              </a:rPr>
              <a:t>interventions can </a:t>
            </a:r>
            <a:r>
              <a:rPr lang="en-US" altLang="en-US" baseline="0" dirty="0">
                <a:latin typeface="Calibri" panose="020F0502020204030204" pitchFamily="34" charset="0"/>
              </a:rPr>
              <a:t>not only increase your likelihood of success, but also help save time and resources in terms of new program development. </a:t>
            </a:r>
            <a:endParaRPr lang="en-US" altLang="en-US" dirty="0">
              <a:latin typeface="Calibri" panose="020F0502020204030204" pitchFamily="34" charset="0"/>
            </a:endParaRPr>
          </a:p>
          <a:p>
            <a:pPr marL="628650" lvl="1" indent="-171450">
              <a:buFont typeface="SimSun" panose="02010600030101010101" pitchFamily="2" charset="-122"/>
              <a:buChar char="-"/>
            </a:pPr>
            <a:endParaRPr lang="en-US" altLang="en-US" dirty="0">
              <a:latin typeface="Calibri" panose="020F0502020204030204" pitchFamily="34" charset="0"/>
            </a:endParaRPr>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0589FFE7-4596-4102-B8AC-EB85E46ABC71}" type="slidenum">
              <a:rPr lang="en-US" altLang="en-US" sz="1200" smtClean="0"/>
              <a:pPr/>
              <a:t>19</a:t>
            </a:fld>
            <a:endParaRPr lang="en-US" altLang="en-US" sz="1200"/>
          </a:p>
        </p:txBody>
      </p:sp>
    </p:spTree>
    <p:extLst>
      <p:ext uri="{BB962C8B-B14F-4D97-AF65-F5344CB8AC3E}">
        <p14:creationId xmlns:p14="http://schemas.microsoft.com/office/powerpoint/2010/main" val="497926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b="1" u="sng" dirty="0"/>
              <a:t>Talking Points:</a:t>
            </a:r>
          </a:p>
          <a:p>
            <a:pPr marL="0" indent="0">
              <a:buFont typeface="Arial" pitchFamily="34" charset="0"/>
              <a:buNone/>
            </a:pPr>
            <a:r>
              <a:rPr lang="en-US" b="0" u="none" dirty="0">
                <a:latin typeface="+mn-lt"/>
                <a:cs typeface="Times New Roman" panose="02020603050405020304" pitchFamily="18" charset="0"/>
              </a:rPr>
              <a:t>The session</a:t>
            </a:r>
            <a:r>
              <a:rPr lang="en-US" b="0" u="none" baseline="0" dirty="0">
                <a:latin typeface="+mn-lt"/>
                <a:cs typeface="Times New Roman" panose="02020603050405020304" pitchFamily="18" charset="0"/>
              </a:rPr>
              <a:t> objectives</a:t>
            </a:r>
            <a:r>
              <a:rPr lang="en-US" b="0" u="none" dirty="0">
                <a:latin typeface="+mn-lt"/>
                <a:cs typeface="Times New Roman" panose="02020603050405020304" pitchFamily="18" charset="0"/>
              </a:rPr>
              <a:t> are</a:t>
            </a:r>
            <a:r>
              <a:rPr lang="en-US" b="0" u="none" baseline="0" dirty="0">
                <a:latin typeface="+mn-lt"/>
                <a:cs typeface="Times New Roman" panose="02020603050405020304" pitchFamily="18" charset="0"/>
              </a:rPr>
              <a:t>:</a:t>
            </a:r>
          </a:p>
          <a:p>
            <a:pPr marL="171450" indent="-171450">
              <a:buFont typeface="Arial" panose="020B0604020202020204" pitchFamily="34" charset="0"/>
              <a:buChar char="•"/>
            </a:pPr>
            <a:r>
              <a:rPr lang="en-US" sz="1100" b="0" dirty="0">
                <a:latin typeface="+mn-lt"/>
              </a:rPr>
              <a:t>Describe evidence-based practice</a:t>
            </a:r>
          </a:p>
          <a:p>
            <a:pPr marL="171450" indent="-171450">
              <a:spcBef>
                <a:spcPts val="0"/>
              </a:spcBef>
              <a:spcAft>
                <a:spcPts val="0"/>
              </a:spcAft>
              <a:buSzPct val="100000"/>
              <a:buFont typeface="Arial" panose="020B0604020202020204" pitchFamily="34" charset="0"/>
              <a:buChar char="•"/>
              <a:defRPr/>
            </a:pPr>
            <a:r>
              <a:rPr lang="en-US" sz="1100" b="0" dirty="0">
                <a:latin typeface="+mn-lt"/>
              </a:rPr>
              <a:t>Discuss the Social Ecological Model (SEM) as a framework for planning evidence-based </a:t>
            </a:r>
            <a:r>
              <a:rPr lang="en-US" sz="1100" b="0" dirty="0" smtClean="0">
                <a:latin typeface="+mn-lt"/>
              </a:rPr>
              <a:t>interventions, </a:t>
            </a:r>
            <a:r>
              <a:rPr lang="en-US" sz="1100" b="0" dirty="0">
                <a:latin typeface="+mn-lt"/>
              </a:rPr>
              <a:t>and </a:t>
            </a:r>
          </a:p>
          <a:p>
            <a:pPr marL="171450" indent="-171450">
              <a:spcBef>
                <a:spcPts val="0"/>
              </a:spcBef>
              <a:spcAft>
                <a:spcPts val="0"/>
              </a:spcAft>
              <a:buSzPct val="100000"/>
              <a:buFont typeface="Arial" panose="020B0604020202020204" pitchFamily="34" charset="0"/>
              <a:buChar char="•"/>
              <a:defRPr/>
            </a:pPr>
            <a:r>
              <a:rPr lang="en-US" sz="1100" b="0" dirty="0">
                <a:latin typeface="+mn-lt"/>
              </a:rPr>
              <a:t>Describe three main categories of evidence-based </a:t>
            </a:r>
            <a:r>
              <a:rPr lang="en-US" sz="1100" b="0" dirty="0" smtClean="0">
                <a:latin typeface="+mn-lt"/>
              </a:rPr>
              <a:t>interventions: </a:t>
            </a:r>
            <a:r>
              <a:rPr lang="en-US" altLang="ja-JP" sz="1100" b="0" dirty="0">
                <a:latin typeface="+mn-lt"/>
              </a:rPr>
              <a:t>Programs, Policies, </a:t>
            </a:r>
            <a:r>
              <a:rPr lang="en-US" altLang="ja-JP" sz="1100" b="0">
                <a:latin typeface="+mn-lt"/>
              </a:rPr>
              <a:t>and </a:t>
            </a:r>
            <a:r>
              <a:rPr lang="en-US" altLang="ja-JP" sz="1100" b="0" smtClean="0">
                <a:latin typeface="+mn-lt"/>
              </a:rPr>
              <a:t>Strategies</a:t>
            </a:r>
            <a:endParaRPr lang="en-US" altLang="ja-JP" sz="1100" b="0" dirty="0">
              <a:latin typeface="+mn-lt"/>
            </a:endParaRPr>
          </a:p>
          <a:p>
            <a:pPr marL="457200" indent="-457200">
              <a:spcBef>
                <a:spcPts val="0"/>
              </a:spcBef>
              <a:spcAft>
                <a:spcPts val="0"/>
              </a:spcAft>
              <a:buSzPct val="100000"/>
              <a:buFont typeface="Arial" panose="020B0604020202020204" pitchFamily="34" charset="0"/>
              <a:buChar char="•"/>
              <a:defRPr/>
            </a:pPr>
            <a:endParaRPr lang="en-US" altLang="ja-JP" sz="1100" b="0" dirty="0">
              <a:latin typeface="+mn-lt"/>
            </a:endParaRPr>
          </a:p>
          <a:p>
            <a:pPr marL="0" indent="0">
              <a:buFont typeface="Arial" pitchFamily="34" charset="0"/>
              <a:buNone/>
            </a:pPr>
            <a:r>
              <a:rPr lang="en-US" b="1" i="1" baseline="0" dirty="0"/>
              <a:t>*Questions welcome throughout.</a:t>
            </a:r>
          </a:p>
          <a:p>
            <a:pPr marL="457200" indent="-457200">
              <a:spcBef>
                <a:spcPts val="0"/>
              </a:spcBef>
              <a:spcAft>
                <a:spcPts val="0"/>
              </a:spcAft>
              <a:buSzPct val="100000"/>
              <a:buFont typeface="Arial" panose="020B0604020202020204" pitchFamily="34" charset="0"/>
              <a:buChar char="•"/>
              <a:defRPr/>
            </a:pPr>
            <a:endParaRPr lang="en-US" altLang="ja-JP" sz="1100" b="0" dirty="0">
              <a:latin typeface="+mn-lt"/>
            </a:endParaRPr>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118922B8-6786-47DB-9C83-9778AA91D7E2}" type="slidenum">
              <a:rPr lang="en-US" altLang="en-US" sz="1200" smtClean="0"/>
              <a:pPr/>
              <a:t>2</a:t>
            </a:fld>
            <a:endParaRPr lang="en-US" altLang="en-US" sz="1200"/>
          </a:p>
        </p:txBody>
      </p:sp>
    </p:spTree>
    <p:extLst>
      <p:ext uri="{BB962C8B-B14F-4D97-AF65-F5344CB8AC3E}">
        <p14:creationId xmlns:p14="http://schemas.microsoft.com/office/powerpoint/2010/main" val="2186633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a:t>Ask the Audience:</a:t>
            </a:r>
          </a:p>
          <a:p>
            <a:r>
              <a:rPr lang="en-US"/>
              <a:t>Do you have any questions?</a:t>
            </a:r>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Date Placeholder 4"/>
          <p:cNvSpPr>
            <a:spLocks noGrp="1"/>
          </p:cNvSpPr>
          <p:nvPr>
            <p:ph type="dt"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65CA0A1-9738-434D-BD52-E4B073A3D162}" type="slidenum">
              <a:rPr lang="en-US" smtClean="0"/>
              <a:pPr>
                <a:defRPr/>
              </a:pPr>
              <a:t>20</a:t>
            </a:fld>
            <a:endParaRPr lang="en-US"/>
          </a:p>
        </p:txBody>
      </p:sp>
    </p:spTree>
    <p:extLst>
      <p:ext uri="{BB962C8B-B14F-4D97-AF65-F5344CB8AC3E}">
        <p14:creationId xmlns:p14="http://schemas.microsoft.com/office/powerpoint/2010/main" val="23973726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2688" y="698500"/>
            <a:ext cx="4645025" cy="34829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775AEB6-8179-4CE9-AB7B-15193185AB78}" type="slidenum">
              <a:rPr lang="en-US" smtClean="0"/>
              <a:pPr>
                <a:defRPr/>
              </a:pPr>
              <a:t>21</a:t>
            </a:fld>
            <a:endParaRPr lang="en-US" dirty="0"/>
          </a:p>
        </p:txBody>
      </p:sp>
    </p:spTree>
    <p:extLst>
      <p:ext uri="{BB962C8B-B14F-4D97-AF65-F5344CB8AC3E}">
        <p14:creationId xmlns:p14="http://schemas.microsoft.com/office/powerpoint/2010/main" val="1167403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6387"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Ask the</a:t>
            </a:r>
            <a:r>
              <a:rPr lang="en-US" b="1" u="sng" baseline="0" dirty="0"/>
              <a:t> Audience</a:t>
            </a:r>
            <a:endParaRPr lang="en-US" b="1" u="sng" dirty="0"/>
          </a:p>
          <a:p>
            <a:pPr marL="171450" indent="-171450">
              <a:buFont typeface="Arial" panose="020B0604020202020204" pitchFamily="34" charset="0"/>
              <a:buChar char="•"/>
              <a:defRPr/>
            </a:pPr>
            <a:endParaRPr lang="en-US" altLang="en-US" b="0" u="none" dirty="0">
              <a:latin typeface="+mn-lt"/>
              <a:ea typeface="MS PGothic" pitchFamily="34" charset="-128"/>
            </a:endParaRPr>
          </a:p>
          <a:p>
            <a:pPr marL="171450" indent="-171450">
              <a:buFont typeface="Arial" panose="020B0604020202020204" pitchFamily="34" charset="0"/>
              <a:buChar char="•"/>
              <a:defRPr/>
            </a:pPr>
            <a:r>
              <a:rPr lang="en-US" altLang="en-US" b="0" u="none" dirty="0">
                <a:latin typeface="+mn-lt"/>
                <a:ea typeface="MS PGothic" pitchFamily="34" charset="-128"/>
              </a:rPr>
              <a:t>Before</a:t>
            </a:r>
            <a:r>
              <a:rPr lang="en-US" altLang="en-US" b="0" u="none" baseline="0" dirty="0">
                <a:latin typeface="+mn-lt"/>
                <a:ea typeface="MS PGothic" pitchFamily="34" charset="-128"/>
              </a:rPr>
              <a:t> we get started, take a moment to think about this question: “</a:t>
            </a:r>
            <a:r>
              <a:rPr lang="en-US" altLang="en-US" dirty="0">
                <a:latin typeface="+mn-lt"/>
                <a:ea typeface="MS PGothic" pitchFamily="34" charset="-128"/>
              </a:rPr>
              <a:t>What do </a:t>
            </a:r>
            <a:r>
              <a:rPr lang="en-US" altLang="en-US" u="sng" dirty="0">
                <a:latin typeface="+mn-lt"/>
                <a:ea typeface="MS PGothic" pitchFamily="34" charset="-128"/>
              </a:rPr>
              <a:t>you</a:t>
            </a:r>
            <a:r>
              <a:rPr lang="en-US" altLang="en-US" dirty="0">
                <a:latin typeface="+mn-lt"/>
                <a:ea typeface="MS PGothic" pitchFamily="34" charset="-128"/>
              </a:rPr>
              <a:t> think of when you hear the term </a:t>
            </a:r>
            <a:r>
              <a:rPr lang="ja-JP" altLang="en-US" dirty="0">
                <a:latin typeface="+mn-lt"/>
                <a:ea typeface="MS PGothic" pitchFamily="34" charset="-128"/>
              </a:rPr>
              <a:t>“</a:t>
            </a:r>
            <a:r>
              <a:rPr lang="en-US" altLang="ja-JP" dirty="0">
                <a:latin typeface="+mn-lt"/>
                <a:ea typeface="MS PGothic" pitchFamily="34" charset="-128"/>
              </a:rPr>
              <a:t>evidence-based</a:t>
            </a:r>
            <a:r>
              <a:rPr lang="ja-JP" altLang="en-US" dirty="0">
                <a:latin typeface="+mn-lt"/>
                <a:ea typeface="MS PGothic" pitchFamily="34" charset="-128"/>
              </a:rPr>
              <a:t>”</a:t>
            </a:r>
            <a:r>
              <a:rPr lang="en-US" altLang="ja-JP" dirty="0">
                <a:latin typeface="+mn-lt"/>
                <a:ea typeface="MS PGothic" pitchFamily="34" charset="-128"/>
              </a:rPr>
              <a:t>?  Is this something that is required for your</a:t>
            </a:r>
            <a:r>
              <a:rPr lang="en-US" altLang="ja-JP" baseline="0" dirty="0">
                <a:latin typeface="+mn-lt"/>
                <a:ea typeface="MS PGothic" pitchFamily="34" charset="-128"/>
              </a:rPr>
              <a:t> work?  </a:t>
            </a:r>
          </a:p>
          <a:p>
            <a:pPr marL="171450" indent="-171450">
              <a:buFont typeface="Arial" panose="020B0604020202020204" pitchFamily="34" charset="0"/>
              <a:buChar char="•"/>
              <a:defRPr/>
            </a:pPr>
            <a:endParaRPr lang="en-US" altLang="ja-JP" baseline="0" dirty="0">
              <a:latin typeface="+mn-lt"/>
              <a:ea typeface="MS PGothic" pitchFamily="34" charset="-128"/>
            </a:endParaRPr>
          </a:p>
          <a:p>
            <a:pPr marL="171450" indent="-171450">
              <a:buFont typeface="Arial" panose="020B0604020202020204" pitchFamily="34" charset="0"/>
              <a:buChar char="•"/>
              <a:defRPr/>
            </a:pPr>
            <a:r>
              <a:rPr lang="en-US" altLang="ja-JP" baseline="0" dirty="0">
                <a:latin typeface="+mn-lt"/>
                <a:ea typeface="MS PGothic" pitchFamily="34" charset="-128"/>
              </a:rPr>
              <a:t>Now think about your agency - how</a:t>
            </a:r>
            <a:r>
              <a:rPr lang="en-US" altLang="en-US" dirty="0">
                <a:latin typeface="+mn-lt"/>
                <a:ea typeface="MS PGothic" pitchFamily="34" charset="-128"/>
              </a:rPr>
              <a:t> do others at your agency</a:t>
            </a:r>
            <a:r>
              <a:rPr lang="en-US" altLang="en-US" baseline="0" dirty="0">
                <a:latin typeface="+mn-lt"/>
                <a:ea typeface="MS PGothic" pitchFamily="34" charset="-128"/>
              </a:rPr>
              <a:t> think about evidence?</a:t>
            </a:r>
          </a:p>
          <a:p>
            <a:pPr marL="171450" indent="-171450">
              <a:buFont typeface="Arial" panose="020B0604020202020204" pitchFamily="34" charset="0"/>
              <a:buChar char="•"/>
              <a:defRPr/>
            </a:pPr>
            <a:endParaRPr lang="en-US" altLang="en-US" baseline="0" dirty="0">
              <a:latin typeface="+mn-lt"/>
              <a:ea typeface="MS PGothic" pitchFamily="34" charset="-128"/>
            </a:endParaRPr>
          </a:p>
          <a:p>
            <a:pPr marL="171450" indent="-171450">
              <a:buFont typeface="Arial" panose="020B0604020202020204" pitchFamily="34" charset="0"/>
              <a:buChar char="•"/>
              <a:defRPr/>
            </a:pPr>
            <a:r>
              <a:rPr lang="en-US" altLang="en-US" dirty="0">
                <a:latin typeface="+mn-lt"/>
                <a:ea typeface="MS PGothic" pitchFamily="34" charset="-128"/>
              </a:rPr>
              <a:t>As we go through this session</a:t>
            </a:r>
            <a:r>
              <a:rPr lang="en-US" altLang="en-US" baseline="0" dirty="0">
                <a:latin typeface="+mn-lt"/>
                <a:ea typeface="MS PGothic" pitchFamily="34" charset="-128"/>
              </a:rPr>
              <a:t>, you will be shown examples of how </a:t>
            </a:r>
            <a:r>
              <a:rPr lang="en-US" altLang="en-US" dirty="0">
                <a:latin typeface="+mn-lt"/>
                <a:ea typeface="MS PGothic" pitchFamily="34" charset="-128"/>
              </a:rPr>
              <a:t>evidence-based public health can be relevant to your work as a program planner, program developer, implementer, and evaluator. </a:t>
            </a:r>
            <a:endParaRPr lang="en-US" altLang="en-US" baseline="0" dirty="0">
              <a:latin typeface="+mn-lt"/>
              <a:ea typeface="MS PGothic" pitchFamily="34" charset="-128"/>
            </a:endParaRPr>
          </a:p>
          <a:p>
            <a:pPr marL="171450" indent="-171450">
              <a:defRPr/>
            </a:pPr>
            <a:endParaRPr lang="en-US" altLang="en-US" dirty="0">
              <a:latin typeface="+mn-lt"/>
              <a:ea typeface="MS PGothic" pitchFamily="34" charset="-128"/>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469D55DE-A80C-4F13-95DD-AE206800BD98}" type="slidenum">
              <a:rPr lang="en-US" altLang="en-US" sz="1200" smtClean="0"/>
              <a:pPr/>
              <a:t>3</a:t>
            </a:fld>
            <a:endParaRPr lang="en-US" altLang="en-US" sz="1200"/>
          </a:p>
        </p:txBody>
      </p:sp>
    </p:spTree>
    <p:extLst>
      <p:ext uri="{BB962C8B-B14F-4D97-AF65-F5344CB8AC3E}">
        <p14:creationId xmlns:p14="http://schemas.microsoft.com/office/powerpoint/2010/main" val="1652469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Talking Points:</a:t>
            </a:r>
          </a:p>
          <a:p>
            <a:r>
              <a:rPr lang="en-US" b="0" dirty="0"/>
              <a:t>Let’s start</a:t>
            </a:r>
            <a:r>
              <a:rPr lang="en-US" b="0" baseline="0" dirty="0"/>
              <a:t> first with understanding the various types of evidence used in evidence-based practice.</a:t>
            </a:r>
          </a:p>
          <a:p>
            <a:pPr marL="171450" indent="-171450">
              <a:buFont typeface="Arial" panose="020B0604020202020204" pitchFamily="34" charset="0"/>
              <a:buChar char="•"/>
            </a:pPr>
            <a:r>
              <a:rPr lang="en-US" b="0" dirty="0"/>
              <a:t>Evidence-based</a:t>
            </a:r>
            <a:r>
              <a:rPr lang="en-US" b="0" baseline="0" dirty="0"/>
              <a:t> practice incorporates multiple types of evidence, as seen in this graphic.  Evidence-based practice draws on strategies that are based on the best available evidence from research. However, for those strategies to be effective, they need to be integrated with evidence that is specific to your population. </a:t>
            </a:r>
          </a:p>
          <a:p>
            <a:pPr marL="171450" indent="-171450">
              <a:buFont typeface="Arial" panose="020B0604020202020204" pitchFamily="34" charset="0"/>
              <a:buChar char="•"/>
            </a:pPr>
            <a:r>
              <a:rPr lang="en-US" b="0" baseline="0" dirty="0"/>
              <a:t>Ask yourself: Does the strategy fit the population’s risk factors and disease prevalence? Does it fit their needs and values? </a:t>
            </a:r>
          </a:p>
          <a:p>
            <a:pPr marL="171450" indent="-171450">
              <a:buFont typeface="Arial" panose="020B0604020202020204" pitchFamily="34" charset="0"/>
              <a:buChar char="•"/>
            </a:pPr>
            <a:r>
              <a:rPr lang="en-US" b="0" baseline="0" dirty="0"/>
              <a:t>Implementing evidence based strategies require resources.  Therefore it is important to ask: “Does the strategy fit with the expertise of those who will be delivering or implementing the strategy, and the resources they have available?” </a:t>
            </a:r>
          </a:p>
          <a:p>
            <a:pPr marL="171450" indent="-171450">
              <a:buFont typeface="Arial" panose="020B0604020202020204" pitchFamily="34" charset="0"/>
              <a:buChar char="•"/>
            </a:pPr>
            <a:r>
              <a:rPr lang="en-US" b="0" baseline="0" dirty="0"/>
              <a:t>Finally, the evidence-based strategy needs to fit the overall environmental and organizational context</a:t>
            </a:r>
            <a:r>
              <a:rPr lang="en-US" baseline="0" dirty="0"/>
              <a:t>.</a:t>
            </a:r>
            <a:endParaRPr lang="en-US" dirty="0"/>
          </a:p>
        </p:txBody>
      </p:sp>
      <p:sp>
        <p:nvSpPr>
          <p:cNvPr id="4" name="Slide Number Placeholder 3"/>
          <p:cNvSpPr>
            <a:spLocks noGrp="1"/>
          </p:cNvSpPr>
          <p:nvPr>
            <p:ph type="sldNum" sz="quarter" idx="10"/>
          </p:nvPr>
        </p:nvSpPr>
        <p:spPr/>
        <p:txBody>
          <a:bodyPr/>
          <a:lstStyle/>
          <a:p>
            <a:pPr>
              <a:defRPr/>
            </a:pPr>
            <a:fld id="{3775AEB6-8179-4CE9-AB7B-15193185AB78}" type="slidenum">
              <a:rPr lang="en-US" smtClean="0"/>
              <a:pPr>
                <a:defRPr/>
              </a:pPr>
              <a:t>4</a:t>
            </a:fld>
            <a:endParaRPr lang="en-US" dirty="0"/>
          </a:p>
        </p:txBody>
      </p:sp>
    </p:spTree>
    <p:extLst>
      <p:ext uri="{BB962C8B-B14F-4D97-AF65-F5344CB8AC3E}">
        <p14:creationId xmlns:p14="http://schemas.microsoft.com/office/powerpoint/2010/main" val="1031607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Ask the</a:t>
            </a:r>
            <a:r>
              <a:rPr lang="en-US" b="1" u="sng" baseline="0" dirty="0"/>
              <a:t> Audience</a:t>
            </a:r>
            <a:endParaRPr lang="en-US" b="1" u="sng"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u="none" dirty="0"/>
              <a:t>How</a:t>
            </a:r>
            <a:r>
              <a:rPr lang="en-US" b="0" u="none" baseline="0" dirty="0"/>
              <a:t> would you define evidence-based </a:t>
            </a:r>
            <a:r>
              <a:rPr lang="en-US" b="0" u="none" baseline="0" dirty="0" smtClean="0"/>
              <a:t>interventions?</a:t>
            </a:r>
            <a:endParaRPr lang="en-US" b="0" u="none"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u="sng"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Talking Points:</a:t>
            </a:r>
          </a:p>
          <a:p>
            <a:pPr marL="171450" indent="-171450" algn="l">
              <a:buFont typeface="Arial" panose="020B0604020202020204" pitchFamily="34" charset="0"/>
              <a:buChar char="•"/>
            </a:pPr>
            <a:r>
              <a:rPr lang="en-US" b="0" baseline="0" dirty="0">
                <a:latin typeface="Calibri" panose="020F0502020204030204" pitchFamily="34" charset="0"/>
                <a:ea typeface="+mn-ea"/>
              </a:rPr>
              <a:t>Historically, t</a:t>
            </a:r>
            <a:r>
              <a:rPr lang="en-US" b="0" dirty="0">
                <a:latin typeface="Calibri" panose="020F0502020204030204" pitchFamily="34" charset="0"/>
                <a:ea typeface="+mn-ea"/>
              </a:rPr>
              <a:t>he push for routine application of evidence in practice began in medicine. </a:t>
            </a:r>
            <a:r>
              <a:rPr lang="en-US" b="0" strike="noStrike" dirty="0">
                <a:latin typeface="Calibri" panose="020F0502020204030204" pitchFamily="34" charset="0"/>
                <a:ea typeface="+mn-ea"/>
              </a:rPr>
              <a:t>O</a:t>
            </a:r>
            <a:r>
              <a:rPr lang="en-US" b="0" dirty="0">
                <a:latin typeface="Calibri" panose="020F0502020204030204" pitchFamily="34" charset="0"/>
                <a:ea typeface="+mn-ea"/>
              </a:rPr>
              <a:t>ver time, evidence-based practice has gained acceptance in many fields, including public health. </a:t>
            </a:r>
          </a:p>
          <a:p>
            <a:pPr marL="171450" indent="-171450" algn="l">
              <a:buFont typeface="Arial" panose="020B0604020202020204" pitchFamily="34" charset="0"/>
              <a:buChar char="•"/>
            </a:pPr>
            <a:r>
              <a:rPr lang="en-US" b="0" dirty="0">
                <a:latin typeface="Calibri" panose="020F0502020204030204" pitchFamily="34" charset="0"/>
                <a:ea typeface="+mn-ea"/>
              </a:rPr>
              <a:t>Evidence-based public health </a:t>
            </a:r>
            <a:r>
              <a:rPr lang="en-US" b="0" dirty="0" smtClean="0">
                <a:latin typeface="Calibri" panose="020F0502020204030204" pitchFamily="34" charset="0"/>
                <a:ea typeface="+mn-ea"/>
              </a:rPr>
              <a:t>interventions</a:t>
            </a:r>
            <a:r>
              <a:rPr lang="en-US" b="0" baseline="0" dirty="0" smtClean="0">
                <a:latin typeface="Calibri" panose="020F0502020204030204" pitchFamily="34" charset="0"/>
                <a:ea typeface="+mn-ea"/>
              </a:rPr>
              <a:t> </a:t>
            </a:r>
            <a:r>
              <a:rPr lang="en-US" b="0" dirty="0">
                <a:latin typeface="Calibri" panose="020F0502020204030204" pitchFamily="34" charset="0"/>
                <a:ea typeface="+mn-ea"/>
              </a:rPr>
              <a:t>include programs, policies, and </a:t>
            </a:r>
            <a:r>
              <a:rPr lang="en-US" b="0" dirty="0" smtClean="0">
                <a:latin typeface="Calibri" panose="020F0502020204030204" pitchFamily="34" charset="0"/>
                <a:ea typeface="+mn-ea"/>
              </a:rPr>
              <a:t>strategies </a:t>
            </a:r>
            <a:r>
              <a:rPr lang="en-US" b="0" dirty="0">
                <a:latin typeface="Calibri" panose="020F0502020204030204" pitchFamily="34" charset="0"/>
                <a:ea typeface="+mn-ea"/>
              </a:rPr>
              <a:t>that have been found to be effective in well-designed, </a:t>
            </a:r>
            <a:r>
              <a:rPr lang="en-US" b="0" dirty="0" smtClean="0">
                <a:latin typeface="Calibri" panose="020F0502020204030204" pitchFamily="34" charset="0"/>
                <a:ea typeface="+mn-ea"/>
              </a:rPr>
              <a:t>rigorous</a:t>
            </a:r>
            <a:r>
              <a:rPr lang="en-US" b="0" baseline="0" dirty="0" smtClean="0">
                <a:latin typeface="Calibri" panose="020F0502020204030204" pitchFamily="34" charset="0"/>
                <a:ea typeface="+mn-ea"/>
              </a:rPr>
              <a:t> </a:t>
            </a:r>
            <a:r>
              <a:rPr lang="en-US" b="0" dirty="0">
                <a:latin typeface="Calibri" panose="020F0502020204030204" pitchFamily="34" charset="0"/>
                <a:ea typeface="+mn-ea"/>
              </a:rPr>
              <a:t>research studies. </a:t>
            </a:r>
            <a:r>
              <a:rPr lang="en-US" b="0" baseline="0" dirty="0">
                <a:latin typeface="Calibri" panose="020F0502020204030204" pitchFamily="34" charset="0"/>
                <a:ea typeface="+mn-ea"/>
              </a:rPr>
              <a:t> </a:t>
            </a:r>
          </a:p>
          <a:p>
            <a:pPr marL="171450" indent="-171450" algn="l">
              <a:buFont typeface="Arial" panose="020B0604020202020204" pitchFamily="34" charset="0"/>
              <a:buChar char="•"/>
            </a:pPr>
            <a:r>
              <a:rPr lang="en-US" b="0" baseline="0" dirty="0">
                <a:latin typeface="Calibri" panose="020F0502020204030204" pitchFamily="34" charset="0"/>
                <a:ea typeface="+mn-ea"/>
              </a:rPr>
              <a:t>You will often see these strategies referred to as evidence-based interventions.</a:t>
            </a:r>
            <a:endParaRPr lang="en-US" b="0" dirty="0">
              <a:ea typeface="+mn-ea"/>
            </a:endParaRPr>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0C3308AC-5B6F-4482-9063-CC3B79C827EC}" type="slidenum">
              <a:rPr lang="en-US" altLang="en-US" sz="1200" smtClean="0"/>
              <a:pPr/>
              <a:t>5</a:t>
            </a:fld>
            <a:endParaRPr lang="en-US" altLang="en-US" sz="1200"/>
          </a:p>
        </p:txBody>
      </p:sp>
    </p:spTree>
    <p:extLst>
      <p:ext uri="{BB962C8B-B14F-4D97-AF65-F5344CB8AC3E}">
        <p14:creationId xmlns:p14="http://schemas.microsoft.com/office/powerpoint/2010/main" val="9499996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a:xfrm>
            <a:off x="379413" y="4348163"/>
            <a:ext cx="6376987" cy="4586287"/>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p>
            <a:pPr marL="0" marR="0" indent="0" algn="l" defTabSz="914400" rtl="0" eaLnBrk="0" fontAlgn="base" latinLnBrk="0" hangingPunct="0">
              <a:lnSpc>
                <a:spcPct val="100000"/>
              </a:lnSpc>
              <a:spcBef>
                <a:spcPts val="0"/>
              </a:spcBef>
              <a:spcAft>
                <a:spcPts val="0"/>
              </a:spcAft>
              <a:buClrTx/>
              <a:buSzTx/>
              <a:buFontTx/>
              <a:buNone/>
              <a:tabLst/>
              <a:defRPr/>
            </a:pPr>
            <a:r>
              <a:rPr lang="en-US" b="1" u="sng" dirty="0"/>
              <a:t>Talking Points:</a:t>
            </a:r>
          </a:p>
          <a:p>
            <a:pPr>
              <a:spcBef>
                <a:spcPts val="0"/>
              </a:spcBef>
              <a:spcAft>
                <a:spcPts val="0"/>
              </a:spcAft>
              <a:defRPr/>
            </a:pPr>
            <a:r>
              <a:rPr lang="en-US" altLang="en-US" sz="1100" dirty="0">
                <a:cs typeface="Arial" panose="020B0604020202020204" pitchFamily="34" charset="0"/>
              </a:rPr>
              <a:t>Evidence to guide practice can be derived from different types of research as</a:t>
            </a:r>
            <a:r>
              <a:rPr lang="en-US" altLang="en-US" sz="1100" baseline="0" dirty="0">
                <a:cs typeface="Arial" panose="020B0604020202020204" pitchFamily="34" charset="0"/>
              </a:rPr>
              <a:t> well as </a:t>
            </a:r>
            <a:r>
              <a:rPr lang="en-US" altLang="en-US" sz="1100" dirty="0">
                <a:cs typeface="Arial" panose="020B0604020202020204" pitchFamily="34" charset="0"/>
              </a:rPr>
              <a:t>practical experience. Health professionals make decisions based on various types of evidence, spanning the spectrum from more subjective evidence—such as their direct experience with the populations they work with—to more objective sources of evidence—including the results of well-designed research studies.</a:t>
            </a:r>
          </a:p>
          <a:p>
            <a:pPr>
              <a:spcBef>
                <a:spcPts val="0"/>
              </a:spcBef>
              <a:spcAft>
                <a:spcPts val="0"/>
              </a:spcAft>
              <a:defRPr/>
            </a:pPr>
            <a:endParaRPr lang="en-US" altLang="en-US" sz="1100" dirty="0">
              <a:cs typeface="Arial" panose="020B0604020202020204" pitchFamily="34" charset="0"/>
            </a:endParaRPr>
          </a:p>
          <a:p>
            <a:pPr marL="171450" indent="-171450">
              <a:spcBef>
                <a:spcPts val="0"/>
              </a:spcBef>
              <a:spcAft>
                <a:spcPts val="0"/>
              </a:spcAft>
              <a:buFont typeface="Arial" panose="020B0604020202020204" pitchFamily="34" charset="0"/>
              <a:buChar char="•"/>
              <a:defRPr/>
            </a:pPr>
            <a:r>
              <a:rPr lang="en-US" altLang="en-US" b="0" dirty="0">
                <a:cs typeface="Arial" panose="020B0604020202020204" pitchFamily="34" charset="0"/>
              </a:rPr>
              <a:t>Systematic Reviews</a:t>
            </a:r>
            <a:r>
              <a:rPr lang="en-US" altLang="en-US" b="0" baseline="0" dirty="0">
                <a:cs typeface="Arial" panose="020B0604020202020204" pitchFamily="34" charset="0"/>
              </a:rPr>
              <a:t> are </a:t>
            </a:r>
            <a:r>
              <a:rPr lang="en-US" altLang="en-US" b="0" dirty="0">
                <a:cs typeface="Arial" panose="020B0604020202020204" pitchFamily="34" charset="0"/>
              </a:rPr>
              <a:t>generated by a team of researchers and practitioners who examine methods and findings of multiple, rigorously conducted studies to summarize evidence </a:t>
            </a:r>
            <a:r>
              <a:rPr lang="en-US" altLang="en-US" dirty="0"/>
              <a:t>into recommendations for what works</a:t>
            </a:r>
            <a:r>
              <a:rPr lang="en-US" altLang="en-US" b="0" dirty="0">
                <a:cs typeface="Arial" panose="020B0604020202020204" pitchFamily="34" charset="0"/>
              </a:rPr>
              <a:t>, such as </a:t>
            </a:r>
            <a:r>
              <a:rPr lang="en-US" altLang="en-US" dirty="0"/>
              <a:t>recommendations related to worksite</a:t>
            </a:r>
            <a:r>
              <a:rPr lang="en-US" altLang="en-US" b="0" dirty="0">
                <a:cs typeface="Arial" panose="020B0604020202020204" pitchFamily="34" charset="0"/>
              </a:rPr>
              <a:t> wellness programs to reduce obesity. The Community Guide, </a:t>
            </a:r>
            <a:r>
              <a:rPr lang="en-SG" b="0" dirty="0"/>
              <a:t>a collection of evidence-based findings from the Community Preventive Services</a:t>
            </a:r>
            <a:r>
              <a:rPr lang="en-SG" b="0" baseline="0" dirty="0"/>
              <a:t> </a:t>
            </a:r>
            <a:r>
              <a:rPr lang="en-SG" b="0" dirty="0"/>
              <a:t>Task Force, </a:t>
            </a:r>
            <a:r>
              <a:rPr lang="en-US" altLang="en-US" b="0" dirty="0">
                <a:cs typeface="Arial" panose="020B0604020202020204" pitchFamily="34" charset="0"/>
              </a:rPr>
              <a:t>is one example. </a:t>
            </a:r>
          </a:p>
          <a:p>
            <a:pPr marL="171450" indent="-171450">
              <a:spcBef>
                <a:spcPts val="0"/>
              </a:spcBef>
              <a:spcAft>
                <a:spcPts val="0"/>
              </a:spcAft>
              <a:buFont typeface="Arial" panose="020B0604020202020204" pitchFamily="34" charset="0"/>
              <a:buChar char="•"/>
              <a:defRPr/>
            </a:pPr>
            <a:endParaRPr lang="en-US" altLang="en-US" sz="1100" b="0" dirty="0">
              <a:solidFill>
                <a:srgbClr val="FF00FF"/>
              </a:solidFill>
              <a:cs typeface="Arial" panose="020B0604020202020204" pitchFamily="34" charset="0"/>
            </a:endParaRPr>
          </a:p>
          <a:p>
            <a:pPr marL="171450" indent="-171450">
              <a:spcBef>
                <a:spcPts val="0"/>
              </a:spcBef>
              <a:spcAft>
                <a:spcPts val="0"/>
              </a:spcAft>
              <a:buFont typeface="Arial" panose="020B0604020202020204" pitchFamily="34" charset="0"/>
              <a:buChar char="•"/>
              <a:defRPr/>
            </a:pPr>
            <a:r>
              <a:rPr lang="en-US" altLang="en-US" sz="1100" b="0" dirty="0">
                <a:cs typeface="Arial" panose="020B0604020202020204" pitchFamily="34" charset="0"/>
              </a:rPr>
              <a:t>Research studies refer to individual studies that test the efficacy of a specific strategy</a:t>
            </a:r>
            <a:r>
              <a:rPr lang="en-US" altLang="en-US" sz="1100" b="0" baseline="0" dirty="0">
                <a:cs typeface="Arial" panose="020B0604020202020204" pitchFamily="34" charset="0"/>
              </a:rPr>
              <a:t>.  The results </a:t>
            </a:r>
            <a:r>
              <a:rPr lang="en-US" altLang="en-US" sz="1100" b="0" dirty="0">
                <a:cs typeface="Arial" panose="020B0604020202020204" pitchFamily="34" charset="0"/>
              </a:rPr>
              <a:t>might be packaged for dissemination or described in a peer-reviewed journal publication.</a:t>
            </a:r>
            <a:r>
              <a:rPr lang="en-US" altLang="en-US" sz="1100" b="0" dirty="0">
                <a:solidFill>
                  <a:srgbClr val="FF00FF"/>
                </a:solidFill>
                <a:cs typeface="Arial" panose="020B0604020202020204" pitchFamily="34" charset="0"/>
              </a:rPr>
              <a:t/>
            </a:r>
            <a:br>
              <a:rPr lang="en-US" altLang="en-US" sz="1100" b="0" dirty="0">
                <a:solidFill>
                  <a:srgbClr val="FF00FF"/>
                </a:solidFill>
                <a:cs typeface="Arial" panose="020B0604020202020204" pitchFamily="34" charset="0"/>
              </a:rPr>
            </a:br>
            <a:endParaRPr lang="en-US" altLang="en-US" sz="1100" b="0" dirty="0">
              <a:solidFill>
                <a:srgbClr val="FF00FF"/>
              </a:solidFill>
              <a:cs typeface="Arial" panose="020B0604020202020204" pitchFamily="34" charset="0"/>
            </a:endParaRPr>
          </a:p>
          <a:p>
            <a:pPr marL="171450" indent="-171450">
              <a:spcBef>
                <a:spcPts val="0"/>
              </a:spcBef>
              <a:spcAft>
                <a:spcPts val="0"/>
              </a:spcAft>
              <a:buFont typeface="Arial" panose="020B0604020202020204" pitchFamily="34" charset="0"/>
              <a:buChar char="•"/>
              <a:defRPr/>
            </a:pPr>
            <a:r>
              <a:rPr lang="en-US" altLang="en-US" sz="1100" b="0" dirty="0">
                <a:cs typeface="Arial" panose="020B0604020202020204" pitchFamily="34" charset="0"/>
              </a:rPr>
              <a:t>Practitioner reports of implementation: include reports on the findings of an evaluation of a strategy.  As a practitioner, this could also be your own program evaluation. These might be shared through reports, briefs, or success stories.</a:t>
            </a:r>
            <a:r>
              <a:rPr lang="en-US" altLang="en-US" sz="1100" b="0" dirty="0">
                <a:solidFill>
                  <a:srgbClr val="FF00FF"/>
                </a:solidFill>
                <a:cs typeface="Arial" panose="020B0604020202020204" pitchFamily="34" charset="0"/>
              </a:rPr>
              <a:t/>
            </a:r>
            <a:br>
              <a:rPr lang="en-US" altLang="en-US" sz="1100" b="0" dirty="0">
                <a:solidFill>
                  <a:srgbClr val="FF00FF"/>
                </a:solidFill>
                <a:cs typeface="Arial" panose="020B0604020202020204" pitchFamily="34" charset="0"/>
              </a:rPr>
            </a:br>
            <a:endParaRPr lang="en-US" altLang="en-US" sz="1100" b="0" u="sng" dirty="0">
              <a:solidFill>
                <a:srgbClr val="FF00FF"/>
              </a:solidFill>
              <a:cs typeface="Arial" panose="020B0604020202020204" pitchFamily="34" charset="0"/>
            </a:endParaRPr>
          </a:p>
          <a:p>
            <a:pPr marL="171450" indent="-171450">
              <a:spcBef>
                <a:spcPts val="0"/>
              </a:spcBef>
              <a:spcAft>
                <a:spcPts val="0"/>
              </a:spcAft>
              <a:buFont typeface="Arial" panose="020B0604020202020204" pitchFamily="34" charset="0"/>
              <a:buChar char="•"/>
              <a:defRPr/>
            </a:pPr>
            <a:r>
              <a:rPr lang="en-US" altLang="en-US" sz="1100" b="0" dirty="0">
                <a:cs typeface="Arial" panose="020B0604020202020204" pitchFamily="34" charset="0"/>
              </a:rPr>
              <a:t>Expert opinion or personal experience: could be recommendations made by credible groups in support of strategies that have not yet been tested. An example of this is “Complete Street” policies, which are policies and design strategies that require streets to be planned, designed, operated, and maintained to be safe and convenient for all users regardless of their mode for transportation. Many credible experts recommend “Complete Street” policies, but it will take years for these strategies to be tested. You might also use personal experience. For example, you might have discovered that text message reminders are more effective than phone calls for reminding parents in your population to bring adolescents in for vaccinations.</a:t>
            </a:r>
          </a:p>
          <a:p>
            <a:pPr>
              <a:spcBef>
                <a:spcPts val="0"/>
              </a:spcBef>
              <a:spcAft>
                <a:spcPts val="0"/>
              </a:spcAft>
              <a:defRPr/>
            </a:pPr>
            <a:endParaRPr lang="en-US" altLang="en-US" sz="1100" dirty="0">
              <a:cs typeface="Arial" panose="020B0604020202020204" pitchFamily="34" charset="0"/>
            </a:endParaRPr>
          </a:p>
          <a:p>
            <a:pPr>
              <a:spcBef>
                <a:spcPts val="0"/>
              </a:spcBef>
              <a:spcAft>
                <a:spcPts val="0"/>
              </a:spcAft>
              <a:defRPr/>
            </a:pPr>
            <a:r>
              <a:rPr lang="en-US" altLang="en-US" sz="1100" dirty="0">
                <a:cs typeface="Arial" panose="020B0604020202020204" pitchFamily="34" charset="0"/>
              </a:rPr>
              <a:t>It is important to note that only the top two tiers—Systematic Reviews and Research Studies—are generally referred to as “evidence-based </a:t>
            </a:r>
            <a:r>
              <a:rPr lang="en-US" altLang="en-US" sz="1100" dirty="0" smtClean="0">
                <a:cs typeface="Arial" panose="020B0604020202020204" pitchFamily="34" charset="0"/>
              </a:rPr>
              <a:t>interventions”.</a:t>
            </a:r>
            <a:endParaRPr lang="en-US" altLang="en-US" sz="1100" dirty="0">
              <a:cs typeface="Arial" panose="020B0604020202020204" pitchFamily="34" charset="0"/>
            </a:endParaRPr>
          </a:p>
          <a:p>
            <a:pPr>
              <a:spcBef>
                <a:spcPts val="0"/>
              </a:spcBef>
              <a:spcAft>
                <a:spcPts val="0"/>
              </a:spcAft>
              <a:defRPr/>
            </a:pPr>
            <a:endParaRPr lang="en-US" altLang="en-US" dirty="0">
              <a:latin typeface="+mj-lt"/>
            </a:endParaRPr>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602CFF7-B079-4D35-87FB-CC86C6D4DA73}" type="slidenum">
              <a:rPr lang="en-US" altLang="en-US" smtClean="0">
                <a:latin typeface="Times" panose="02020603050405020304" pitchFamily="18" charset="0"/>
              </a:rPr>
              <a:pPr/>
              <a:t>6</a:t>
            </a:fld>
            <a:endParaRPr lang="en-US" altLang="en-US">
              <a:latin typeface="Times" panose="02020603050405020304" pitchFamily="18" charset="0"/>
            </a:endParaRPr>
          </a:p>
        </p:txBody>
      </p:sp>
    </p:spTree>
    <p:extLst>
      <p:ext uri="{BB962C8B-B14F-4D97-AF65-F5344CB8AC3E}">
        <p14:creationId xmlns:p14="http://schemas.microsoft.com/office/powerpoint/2010/main" val="3519379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Talking Points:</a:t>
            </a:r>
          </a:p>
          <a:p>
            <a:pPr marL="171450" indent="-171450">
              <a:buFont typeface="Arial" panose="020B0604020202020204" pitchFamily="34" charset="0"/>
              <a:buChar char="•"/>
              <a:defRPr/>
            </a:pPr>
            <a:r>
              <a:rPr lang="en-US" altLang="en-US" b="0" u="none" dirty="0">
                <a:latin typeface="Calibri" panose="020F0502020204030204" pitchFamily="34" charset="0"/>
                <a:ea typeface="MS PGothic" pitchFamily="34" charset="-128"/>
              </a:rPr>
              <a:t>A point to emphasize</a:t>
            </a:r>
            <a:r>
              <a:rPr lang="en-US" altLang="en-US" b="0" u="none" baseline="0" dirty="0">
                <a:latin typeface="Calibri" panose="020F0502020204030204" pitchFamily="34" charset="0"/>
                <a:ea typeface="MS PGothic" pitchFamily="34" charset="-128"/>
              </a:rPr>
              <a:t> here is that r</a:t>
            </a:r>
            <a:r>
              <a:rPr lang="en-US" altLang="en-US" b="0" u="none" dirty="0">
                <a:latin typeface="Calibri" panose="020F0502020204030204" pitchFamily="34" charset="0"/>
                <a:ea typeface="MS PGothic" pitchFamily="34" charset="-128"/>
              </a:rPr>
              <a:t>esearch</a:t>
            </a:r>
            <a:r>
              <a:rPr lang="en-US" altLang="en-US" b="0" u="none" baseline="0" dirty="0">
                <a:latin typeface="Calibri" panose="020F0502020204030204" pitchFamily="34" charset="0"/>
                <a:ea typeface="MS PGothic" pitchFamily="34" charset="-128"/>
              </a:rPr>
              <a:t> and practice both can</a:t>
            </a:r>
            <a:r>
              <a:rPr lang="en-US" altLang="en-US" dirty="0">
                <a:latin typeface="Calibri" panose="020F0502020204030204" pitchFamily="34" charset="0"/>
                <a:ea typeface="MS PGothic" pitchFamily="34" charset="-128"/>
              </a:rPr>
              <a:t> generate </a:t>
            </a:r>
            <a:r>
              <a:rPr lang="en-US" altLang="en-US" b="0" u="none" baseline="0" dirty="0">
                <a:latin typeface="Calibri" panose="020F0502020204030204" pitchFamily="34" charset="0"/>
                <a:ea typeface="MS PGothic" pitchFamily="34" charset="-128"/>
              </a:rPr>
              <a:t>evidence.</a:t>
            </a:r>
            <a:r>
              <a:rPr lang="en-US" altLang="en-US" dirty="0">
                <a:latin typeface="Calibri" panose="020F0502020204030204" pitchFamily="34" charset="0"/>
                <a:ea typeface="MS PGothic" pitchFamily="34" charset="-128"/>
              </a:rPr>
              <a:t> </a:t>
            </a:r>
            <a:endParaRPr lang="en-US" altLang="en-US" b="0" u="none" baseline="0" dirty="0">
              <a:latin typeface="Calibri" panose="020F0502020204030204" pitchFamily="34" charset="0"/>
              <a:ea typeface="MS PGothic" pitchFamily="34" charset="-128"/>
            </a:endParaRPr>
          </a:p>
          <a:p>
            <a:pPr marL="171450" indent="-171450">
              <a:buFont typeface="Arial" panose="020B0604020202020204" pitchFamily="34" charset="0"/>
              <a:buChar char="•"/>
              <a:defRPr/>
            </a:pPr>
            <a:r>
              <a:rPr lang="en-US" altLang="en-US" b="0" u="none" baseline="0" dirty="0">
                <a:latin typeface="Calibri" panose="020F0502020204030204" pitchFamily="34" charset="0"/>
                <a:ea typeface="MS PGothic" pitchFamily="34" charset="-128"/>
              </a:rPr>
              <a:t>Evidence derived from research can include strategies that have been tested in a research study, systematic reviews of multiple studies, or as we will talk about more in detail soon, policy analysis. </a:t>
            </a:r>
          </a:p>
          <a:p>
            <a:pPr marL="171450" indent="-171450">
              <a:buFont typeface="Arial" panose="020B0604020202020204" pitchFamily="34" charset="0"/>
              <a:buChar char="•"/>
              <a:defRPr/>
            </a:pPr>
            <a:r>
              <a:rPr lang="en-US" altLang="en-US" b="0" u="none" baseline="0" dirty="0">
                <a:latin typeface="Calibri" panose="020F0502020204030204" pitchFamily="34" charset="0"/>
                <a:ea typeface="MS PGothic" pitchFamily="34" charset="-128"/>
              </a:rPr>
              <a:t>Evidence derived from practice can include interventions that have been developed, implemented, and evaluated in an organization, community, or geographic region.</a:t>
            </a:r>
            <a:r>
              <a:rPr lang="en-US" altLang="en-US" dirty="0">
                <a:latin typeface="Calibri" panose="020F0502020204030204" pitchFamily="34" charset="0"/>
                <a:ea typeface="MS PGothic" pitchFamily="34" charset="-128"/>
              </a:rPr>
              <a:t> </a:t>
            </a:r>
            <a:r>
              <a:rPr lang="en-US" altLang="en-US" b="0" u="none" baseline="0" dirty="0">
                <a:latin typeface="Calibri" panose="020F0502020204030204" pitchFamily="34" charset="0"/>
                <a:ea typeface="MS PGothic" pitchFamily="34" charset="-128"/>
              </a:rPr>
              <a:t> Research generally provides strong evidence for the effectiveness of an intervention strategy. Evidence from practice can provide additional evidence on </a:t>
            </a:r>
            <a:r>
              <a:rPr lang="en-US" altLang="en-US" dirty="0">
                <a:latin typeface="Calibri" panose="020F0502020204030204" pitchFamily="34" charset="0"/>
                <a:ea typeface="MS PGothic" pitchFamily="34" charset="-128"/>
              </a:rPr>
              <a:t>what is feasible in a real world setting or how </a:t>
            </a:r>
            <a:r>
              <a:rPr lang="en-US" altLang="en-US" b="0" u="none" baseline="0" dirty="0">
                <a:latin typeface="Calibri" panose="020F0502020204030204" pitchFamily="34" charset="0"/>
                <a:ea typeface="MS PGothic" pitchFamily="34" charset="-128"/>
              </a:rPr>
              <a:t>best to adapt or implement an intervention in a specific population or setting.</a:t>
            </a:r>
            <a:r>
              <a:rPr lang="en-US" altLang="en-US" dirty="0">
                <a:latin typeface="Calibri" panose="020F0502020204030204" pitchFamily="34" charset="0"/>
                <a:ea typeface="MS PGothic" pitchFamily="34" charset="-128"/>
              </a:rPr>
              <a:t> </a:t>
            </a:r>
            <a:endParaRPr lang="en-US" altLang="en-US" b="0" u="none" baseline="0" dirty="0">
              <a:latin typeface="Calibri" panose="020F0502020204030204" pitchFamily="34" charset="0"/>
              <a:ea typeface="MS PGothic" pitchFamily="34" charset="-128"/>
            </a:endParaRPr>
          </a:p>
          <a:p>
            <a:pPr>
              <a:defRPr/>
            </a:pPr>
            <a:endParaRPr lang="en-US" altLang="en-US" b="0" u="none" baseline="0" dirty="0">
              <a:latin typeface="Calibri" panose="020F0502020204030204" pitchFamily="34" charset="0"/>
              <a:ea typeface="MS PGothic" pitchFamily="34" charset="-128"/>
            </a:endParaRPr>
          </a:p>
        </p:txBody>
      </p:sp>
      <p:sp>
        <p:nvSpPr>
          <p:cNvPr id="23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811004E7-4299-4F69-95AD-3DA022C066FC}" type="slidenum">
              <a:rPr lang="en-US" altLang="en-US" sz="1200" smtClean="0"/>
              <a:pPr/>
              <a:t>7</a:t>
            </a:fld>
            <a:endParaRPr lang="en-US" altLang="en-US" sz="1200"/>
          </a:p>
        </p:txBody>
      </p:sp>
    </p:spTree>
    <p:extLst>
      <p:ext uri="{BB962C8B-B14F-4D97-AF65-F5344CB8AC3E}">
        <p14:creationId xmlns:p14="http://schemas.microsoft.com/office/powerpoint/2010/main" val="1371370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u="sng" dirty="0"/>
              <a:t>Talking Points:</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en-US" b="0" dirty="0">
                <a:latin typeface="Calibri" panose="020F0502020204030204" pitchFamily="34" charset="0"/>
                <a:ea typeface="MS PGothic" pitchFamily="34" charset="-128"/>
              </a:rPr>
              <a:t>When examining the types of evidence-based </a:t>
            </a:r>
            <a:r>
              <a:rPr lang="en-US" altLang="en-US" b="0" dirty="0" smtClean="0">
                <a:latin typeface="Calibri" panose="020F0502020204030204" pitchFamily="34" charset="0"/>
                <a:ea typeface="MS PGothic" pitchFamily="34" charset="-128"/>
              </a:rPr>
              <a:t>interventions </a:t>
            </a:r>
            <a:r>
              <a:rPr lang="en-US" altLang="en-US" b="0" dirty="0">
                <a:latin typeface="Calibri" panose="020F0502020204030204" pitchFamily="34" charset="0"/>
                <a:ea typeface="MS PGothic" pitchFamily="34" charset="-128"/>
              </a:rPr>
              <a:t>to select for your setting, you may want to consider what levels of</a:t>
            </a:r>
            <a:r>
              <a:rPr lang="en-US" altLang="en-US" b="0" baseline="0" dirty="0">
                <a:latin typeface="Calibri" panose="020F0502020204030204" pitchFamily="34" charset="0"/>
                <a:ea typeface="MS PGothic" pitchFamily="34" charset="-128"/>
              </a:rPr>
              <a:t> the Social Ecological Model, or SEM, </a:t>
            </a:r>
            <a:r>
              <a:rPr lang="en-US" altLang="en-US" b="0" dirty="0">
                <a:latin typeface="Calibri" panose="020F0502020204030204" pitchFamily="34" charset="0"/>
                <a:ea typeface="MS PGothic" pitchFamily="34" charset="-128"/>
              </a:rPr>
              <a:t>you</a:t>
            </a:r>
            <a:r>
              <a:rPr lang="en-US" altLang="en-US" b="0" baseline="0" dirty="0">
                <a:latin typeface="Calibri" panose="020F0502020204030204" pitchFamily="34" charset="0"/>
                <a:ea typeface="MS PGothic" pitchFamily="34" charset="-128"/>
              </a:rPr>
              <a:t> want to</a:t>
            </a:r>
            <a:r>
              <a:rPr lang="en-US" altLang="en-US" b="0" dirty="0">
                <a:latin typeface="Calibri" panose="020F0502020204030204" pitchFamily="34" charset="0"/>
                <a:ea typeface="MS PGothic" pitchFamily="34" charset="-128"/>
              </a:rPr>
              <a:t> affect. The SEM was developed to better understand the factors that influence health and can serve as a framework for planning evidence-based </a:t>
            </a:r>
            <a:r>
              <a:rPr lang="en-US" altLang="en-US" b="0" dirty="0" smtClean="0">
                <a:latin typeface="Calibri" panose="020F0502020204030204" pitchFamily="34" charset="0"/>
                <a:ea typeface="MS PGothic" pitchFamily="34" charset="-128"/>
              </a:rPr>
              <a:t>interventions. </a:t>
            </a:r>
            <a:r>
              <a:rPr lang="en-US" altLang="en-US" b="0" dirty="0">
                <a:latin typeface="Calibri" panose="020F0502020204030204" pitchFamily="34" charset="0"/>
                <a:ea typeface="MS PGothic" pitchFamily="34" charset="-128"/>
              </a:rPr>
              <a:t>The Model can help us explore a variety of factors that</a:t>
            </a:r>
            <a:r>
              <a:rPr lang="en-US" altLang="en-US" b="0" baseline="0" dirty="0">
                <a:latin typeface="Calibri" panose="020F0502020204030204" pitchFamily="34" charset="0"/>
                <a:ea typeface="MS PGothic" pitchFamily="34" charset="-128"/>
              </a:rPr>
              <a:t> can effect health</a:t>
            </a:r>
            <a:r>
              <a:rPr lang="en-US" altLang="en-US" b="0" dirty="0">
                <a:latin typeface="Calibri" panose="020F0502020204030204" pitchFamily="34" charset="0"/>
                <a:ea typeface="MS PGothic" pitchFamily="34" charset="-128"/>
              </a:rPr>
              <a:t>, including individual characteristics, attitudes of friends, the environment where people live, cultural norms, and public policies. </a:t>
            </a:r>
          </a:p>
          <a:p>
            <a:endParaRPr lang="en-US" altLang="en-US" dirty="0">
              <a:latin typeface="Calibri" panose="020F0502020204030204" pitchFamily="34" charset="0"/>
              <a:ea typeface="MS PGothic" pitchFamily="34" charset="-128"/>
            </a:endParaRPr>
          </a:p>
          <a:p>
            <a:pPr marL="171450" indent="-171450">
              <a:buFont typeface="Arial" panose="020B0604020202020204" pitchFamily="34" charset="0"/>
              <a:buChar char="•"/>
            </a:pPr>
            <a:r>
              <a:rPr lang="en-US" altLang="en-US" b="0" dirty="0">
                <a:latin typeface="Calibri" panose="020F0502020204030204" pitchFamily="34" charset="0"/>
                <a:ea typeface="MS PGothic" pitchFamily="34" charset="-128"/>
              </a:rPr>
              <a:t>Individual: </a:t>
            </a:r>
            <a:r>
              <a:rPr lang="en-US" sz="1100" b="0" kern="1200" dirty="0">
                <a:solidFill>
                  <a:schemeClr val="tx1"/>
                </a:solidFill>
                <a:effectLst/>
                <a:latin typeface="+mn-lt"/>
                <a:ea typeface="+mn-ea"/>
                <a:cs typeface="Arial" panose="020B0604020202020204" pitchFamily="34" charset="0"/>
              </a:rPr>
              <a:t>The individual level refers to the characteristics of a specific person. It includes factors such as knowledge, attitudes, beliefs, personality, biology, and genetics, all of which can influence a person’s health and health practices. </a:t>
            </a: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pPr>
            <a:r>
              <a:rPr lang="en-US" altLang="en-US" b="0" dirty="0">
                <a:latin typeface="Calibri" panose="020F0502020204030204" pitchFamily="34" charset="0"/>
                <a:ea typeface="MS PGothic" pitchFamily="34" charset="-128"/>
              </a:rPr>
              <a:t>Interpersonal: </a:t>
            </a:r>
            <a:r>
              <a:rPr lang="en-US" sz="1100" b="0" kern="1200" dirty="0">
                <a:solidFill>
                  <a:schemeClr val="tx1"/>
                </a:solidFill>
                <a:effectLst/>
                <a:latin typeface="+mn-lt"/>
                <a:ea typeface="+mn-ea"/>
                <a:cs typeface="Arial" panose="020B0604020202020204" pitchFamily="34" charset="0"/>
              </a:rPr>
              <a:t>The interpersonal level refers to the influence of an individual’s family, peers, and social networks on lifestyle choices. </a:t>
            </a: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pPr>
            <a:r>
              <a:rPr lang="en-US" altLang="en-US" b="0" dirty="0">
                <a:latin typeface="Calibri" panose="020F0502020204030204" pitchFamily="34" charset="0"/>
                <a:ea typeface="MS PGothic" pitchFamily="34" charset="-128"/>
              </a:rPr>
              <a:t>Organizational: </a:t>
            </a:r>
            <a:r>
              <a:rPr lang="en-US" sz="1100" b="0" kern="1200" dirty="0">
                <a:solidFill>
                  <a:schemeClr val="tx1"/>
                </a:solidFill>
                <a:effectLst/>
                <a:latin typeface="+mn-lt"/>
                <a:ea typeface="+mn-ea"/>
                <a:cs typeface="Arial" panose="020B0604020202020204" pitchFamily="34" charset="0"/>
              </a:rPr>
              <a:t>The institutional or organizational level refers to programs, policies, and informal structures in settings such as worksites, schools, or religious groups. </a:t>
            </a: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pPr>
            <a:r>
              <a:rPr lang="en-US" altLang="en-US" b="0" dirty="0">
                <a:latin typeface="Calibri" panose="020F0502020204030204" pitchFamily="34" charset="0"/>
                <a:ea typeface="MS PGothic" pitchFamily="34" charset="-128"/>
              </a:rPr>
              <a:t>Community: </a:t>
            </a:r>
            <a:r>
              <a:rPr lang="en-US" sz="1100" b="0" kern="1200" dirty="0">
                <a:solidFill>
                  <a:schemeClr val="tx1"/>
                </a:solidFill>
                <a:effectLst/>
                <a:latin typeface="+mn-lt"/>
                <a:ea typeface="+mn-ea"/>
                <a:cs typeface="Arial" panose="020B0604020202020204" pitchFamily="34" charset="0"/>
              </a:rPr>
              <a:t>The community level—which is often referred to as the environment level</a:t>
            </a:r>
            <a:r>
              <a:rPr lang="en-US" sz="1100" b="0" strike="sngStrike" kern="1200" dirty="0">
                <a:solidFill>
                  <a:schemeClr val="tx1"/>
                </a:solidFill>
                <a:effectLst/>
                <a:latin typeface="+mn-lt"/>
                <a:ea typeface="+mn-ea"/>
                <a:cs typeface="Arial" panose="020B0604020202020204" pitchFamily="34" charset="0"/>
              </a:rPr>
              <a:t>—</a:t>
            </a:r>
            <a:r>
              <a:rPr lang="en-US" sz="1100" b="0" strike="noStrike" kern="1200" baseline="0" dirty="0">
                <a:solidFill>
                  <a:schemeClr val="tx1"/>
                </a:solidFill>
                <a:effectLst/>
                <a:latin typeface="+mn-lt"/>
                <a:ea typeface="+mn-ea"/>
                <a:cs typeface="Arial" panose="020B0604020202020204" pitchFamily="34" charset="0"/>
              </a:rPr>
              <a:t>i</a:t>
            </a:r>
            <a:r>
              <a:rPr lang="en-US" sz="1100" b="0" kern="1200" baseline="0" dirty="0">
                <a:solidFill>
                  <a:schemeClr val="tx1"/>
                </a:solidFill>
                <a:effectLst/>
                <a:latin typeface="+mn-lt"/>
                <a:ea typeface="+mn-ea"/>
                <a:cs typeface="Arial" panose="020B0604020202020204" pitchFamily="34" charset="0"/>
              </a:rPr>
              <a:t>ncludes </a:t>
            </a:r>
            <a:r>
              <a:rPr lang="en-US" sz="1100" b="0" kern="1200" dirty="0">
                <a:solidFill>
                  <a:schemeClr val="tx1"/>
                </a:solidFill>
                <a:effectLst/>
                <a:latin typeface="+mn-lt"/>
                <a:ea typeface="+mn-ea"/>
                <a:cs typeface="Arial" panose="020B0604020202020204" pitchFamily="34" charset="0"/>
              </a:rPr>
              <a:t>partnerships, assets, infrastructure, cultural norms, and standards in a person's community and physical environment.</a:t>
            </a: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171450" indent="-171450">
              <a:buFont typeface="Arial" panose="020B0604020202020204" pitchFamily="34" charset="0"/>
              <a:buChar char="•"/>
            </a:pPr>
            <a:r>
              <a:rPr lang="en-US" altLang="en-US" b="0" dirty="0">
                <a:latin typeface="Calibri" panose="020F0502020204030204" pitchFamily="34" charset="0"/>
                <a:ea typeface="MS PGothic" pitchFamily="34" charset="-128"/>
              </a:rPr>
              <a:t>Public</a:t>
            </a:r>
            <a:r>
              <a:rPr lang="en-US" altLang="en-US" b="0" baseline="0" dirty="0">
                <a:latin typeface="Calibri" panose="020F0502020204030204" pitchFamily="34" charset="0"/>
                <a:ea typeface="MS PGothic" pitchFamily="34" charset="-128"/>
              </a:rPr>
              <a:t> Policy: </a:t>
            </a:r>
            <a:r>
              <a:rPr lang="en-US" sz="1100" b="0" kern="1200" dirty="0">
                <a:solidFill>
                  <a:schemeClr val="tx1"/>
                </a:solidFill>
                <a:effectLst/>
                <a:latin typeface="+mn-lt"/>
                <a:ea typeface="+mn-ea"/>
                <a:cs typeface="Arial" panose="020B0604020202020204" pitchFamily="34" charset="0"/>
              </a:rPr>
              <a:t>The policy, or systems level, refers to the policies and laws at the local, state, and federal level that regulate or impact the health behaviors of citizens.</a:t>
            </a:r>
          </a:p>
          <a:p>
            <a:pPr marL="0" indent="0">
              <a:buFont typeface="Arial" panose="020B0604020202020204" pitchFamily="34" charset="0"/>
              <a:buNone/>
              <a:defRPr/>
            </a:pPr>
            <a:endParaRPr lang="en-US" altLang="en-US" baseline="0" dirty="0">
              <a:latin typeface="Calibri" panose="020F0502020204030204" pitchFamily="34" charset="0"/>
              <a:ea typeface="MS PGothic" pitchFamily="34" charset="-128"/>
            </a:endParaRPr>
          </a:p>
          <a:p>
            <a:pPr marL="0" indent="0">
              <a:buFont typeface="Arial" panose="020B0604020202020204" pitchFamily="34" charset="0"/>
              <a:buNone/>
              <a:defRPr/>
            </a:pPr>
            <a:endParaRPr lang="en-US" altLang="en-US" dirty="0">
              <a:latin typeface="Calibri" panose="020F0502020204030204" pitchFamily="34" charset="0"/>
              <a:ea typeface="MS PGothic" pitchFamily="34" charset="-128"/>
            </a:endParaRPr>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3775AEB6-8179-4CE9-AB7B-15193185AB78}" type="slidenum">
              <a:rPr lang="en-US" smtClean="0"/>
              <a:pPr>
                <a:defRPr/>
              </a:pPr>
              <a:t>8</a:t>
            </a:fld>
            <a:endParaRPr lang="en-US" dirty="0"/>
          </a:p>
        </p:txBody>
      </p:sp>
    </p:spTree>
    <p:extLst>
      <p:ext uri="{BB962C8B-B14F-4D97-AF65-F5344CB8AC3E}">
        <p14:creationId xmlns:p14="http://schemas.microsoft.com/office/powerpoint/2010/main" val="20645074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b="1" u="sng" dirty="0"/>
              <a:t>Talking Points:</a:t>
            </a:r>
          </a:p>
          <a:p>
            <a:pPr marL="171450" indent="-171450">
              <a:buFont typeface="Arial" panose="020B0604020202020204" pitchFamily="34" charset="0"/>
              <a:buChar char="•"/>
              <a:defRPr/>
            </a:pPr>
            <a:r>
              <a:rPr lang="en-US" b="0" dirty="0">
                <a:latin typeface="Calibri" panose="020F0502020204030204" pitchFamily="34" charset="0"/>
                <a:ea typeface="+mn-ea"/>
              </a:rPr>
              <a:t>Knowing</a:t>
            </a:r>
            <a:r>
              <a:rPr lang="en-US" b="0" baseline="0" dirty="0">
                <a:latin typeface="Calibri" panose="020F0502020204030204" pitchFamily="34" charset="0"/>
                <a:ea typeface="+mn-ea"/>
              </a:rPr>
              <a:t> that i</a:t>
            </a:r>
            <a:r>
              <a:rPr lang="en-US" b="0" dirty="0">
                <a:latin typeface="Calibri" panose="020F0502020204030204" pitchFamily="34" charset="0"/>
                <a:ea typeface="+mn-ea"/>
              </a:rPr>
              <a:t>ndividual health is influenced by a variety of factors,</a:t>
            </a:r>
            <a:r>
              <a:rPr lang="en-US" b="0" baseline="0" dirty="0">
                <a:latin typeface="Calibri" panose="020F0502020204030204" pitchFamily="34" charset="0"/>
                <a:ea typeface="+mn-ea"/>
              </a:rPr>
              <a:t> including </a:t>
            </a:r>
            <a:r>
              <a:rPr lang="en-US" b="0" dirty="0">
                <a:latin typeface="Calibri" panose="020F0502020204030204" pitchFamily="34" charset="0"/>
                <a:ea typeface="+mn-ea"/>
              </a:rPr>
              <a:t>individual</a:t>
            </a:r>
            <a:r>
              <a:rPr lang="en-US" b="0" baseline="0" dirty="0">
                <a:latin typeface="Calibri" panose="020F0502020204030204" pitchFamily="34" charset="0"/>
                <a:ea typeface="+mn-ea"/>
              </a:rPr>
              <a:t> characteristics, a</a:t>
            </a:r>
            <a:r>
              <a:rPr lang="en-US" b="0" dirty="0">
                <a:latin typeface="Calibri" panose="020F0502020204030204" pitchFamily="34" charset="0"/>
                <a:ea typeface="+mn-ea"/>
              </a:rPr>
              <a:t>ttitudes</a:t>
            </a:r>
            <a:r>
              <a:rPr lang="en-US" b="0" baseline="0" dirty="0">
                <a:latin typeface="Calibri" panose="020F0502020204030204" pitchFamily="34" charset="0"/>
                <a:ea typeface="+mn-ea"/>
              </a:rPr>
              <a:t> and behaviors of peers, the environment, and policies in the </a:t>
            </a:r>
            <a:r>
              <a:rPr lang="en-US" b="0" baseline="0" dirty="0" smtClean="0">
                <a:latin typeface="Calibri" panose="020F0502020204030204" pitchFamily="34" charset="0"/>
                <a:ea typeface="+mn-ea"/>
              </a:rPr>
              <a:t>community—interventions </a:t>
            </a:r>
            <a:r>
              <a:rPr lang="en-US" b="0" baseline="0" dirty="0">
                <a:latin typeface="Calibri" panose="020F0502020204030204" pitchFamily="34" charset="0"/>
                <a:ea typeface="+mn-ea"/>
              </a:rPr>
              <a:t>should include activities that produce change at multiple levels of the Social Ecological Model</a:t>
            </a:r>
            <a:r>
              <a:rPr lang="en-US" b="0" baseline="0" dirty="0" smtClean="0">
                <a:latin typeface="Calibri" panose="020F0502020204030204" pitchFamily="34" charset="0"/>
                <a:ea typeface="+mn-ea"/>
              </a:rPr>
              <a:t>.</a:t>
            </a:r>
          </a:p>
          <a:p>
            <a:pPr marL="171450" indent="-171450">
              <a:buFont typeface="Arial" panose="020B0604020202020204" pitchFamily="34" charset="0"/>
              <a:buChar char="•"/>
              <a:defRPr/>
            </a:pPr>
            <a:endParaRPr lang="en-US" altLang="en-US" b="0" baseline="0" dirty="0" smtClean="0">
              <a:latin typeface="Calibri" panose="020F0502020204030204" pitchFamily="34" charset="0"/>
              <a:ea typeface="+mn-ea"/>
            </a:endParaRPr>
          </a:p>
          <a:p>
            <a:pPr marL="0" marR="0" lvl="1" indent="0" algn="l" defTabSz="914400" rtl="0" eaLnBrk="0" fontAlgn="base" latinLnBrk="0" hangingPunct="0">
              <a:lnSpc>
                <a:spcPct val="100000"/>
              </a:lnSpc>
              <a:spcBef>
                <a:spcPct val="30000"/>
              </a:spcBef>
              <a:spcAft>
                <a:spcPct val="0"/>
              </a:spcAft>
              <a:buClrTx/>
              <a:buSzTx/>
              <a:buFont typeface="Arial" pitchFamily="34" charset="0"/>
              <a:buNone/>
              <a:tabLst/>
              <a:defRPr/>
            </a:pPr>
            <a:r>
              <a:rPr lang="en-US" b="0" i="0" baseline="0" dirty="0" smtClean="0">
                <a:latin typeface="Calibri" panose="020F0502020204030204" pitchFamily="34" charset="0"/>
                <a:ea typeface="+mn-ea"/>
              </a:rPr>
              <a:t>Here’s how you can use the Social Ecological Model </a:t>
            </a:r>
            <a:r>
              <a:rPr lang="en-US" b="0" i="0" baseline="0" dirty="0" smtClean="0">
                <a:latin typeface="Calibri" panose="020F0502020204030204" pitchFamily="34" charset="0"/>
                <a:ea typeface="MS PGothic" pitchFamily="34" charset="-128"/>
              </a:rPr>
              <a:t>to examine and target </a:t>
            </a:r>
            <a:r>
              <a:rPr lang="en-US" altLang="en-US" b="0" dirty="0" smtClean="0">
                <a:latin typeface="Calibri" panose="020F0502020204030204" pitchFamily="34" charset="0"/>
                <a:ea typeface="MS PGothic" pitchFamily="34" charset="-128"/>
              </a:rPr>
              <a:t>the types of evidence-based interventions </a:t>
            </a:r>
            <a:r>
              <a:rPr lang="en-US" altLang="en-US" b="0" baseline="0" dirty="0" smtClean="0">
                <a:latin typeface="Calibri" panose="020F0502020204030204" pitchFamily="34" charset="0"/>
                <a:ea typeface="MS PGothic" pitchFamily="34" charset="-128"/>
              </a:rPr>
              <a:t>using colorectal cancer screening as an example. </a:t>
            </a:r>
            <a:r>
              <a:rPr lang="en-US" b="0" i="0" baseline="0" dirty="0" smtClean="0">
                <a:latin typeface="Calibri" panose="020F0502020204030204" pitchFamily="34" charset="0"/>
                <a:ea typeface="+mn-ea"/>
              </a:rPr>
              <a:t>Let’s start by looking at the three center rings. Interventions can directly target the behavior of individuals, people that make up one’ social network, or the organizations that one is associate with.  Interventions that target the individual level might include education or counseling around the benefits of CRC screening. Interventions that target social networks might include interventions that work with couples, families, or worship groups to effect change, and remove barriers. Interventions can also target organizational </a:t>
            </a:r>
            <a:r>
              <a:rPr lang="en-US" b="0" dirty="0" smtClean="0">
                <a:latin typeface="Calibri" panose="020F0502020204030204" pitchFamily="34" charset="0"/>
                <a:ea typeface="+mn-ea"/>
              </a:rPr>
              <a:t>change or public policy change. Organizational change might include</a:t>
            </a:r>
            <a:r>
              <a:rPr lang="en-US" b="0" baseline="0" dirty="0" smtClean="0">
                <a:latin typeface="Calibri" panose="020F0502020204030204" pitchFamily="34" charset="0"/>
                <a:ea typeface="+mn-ea"/>
              </a:rPr>
              <a:t> developing relationships with specialists in the community who are willing to do colonoscopies for a specified number of uninsured patients who need diagnostic tests following a positive screening. </a:t>
            </a:r>
          </a:p>
          <a:p>
            <a:pPr marL="1714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baseline="0" dirty="0" smtClean="0">
              <a:latin typeface="Calibri" panose="020F0502020204030204" pitchFamily="34" charset="0"/>
              <a:ea typeface="+mn-ea"/>
            </a:endParaRPr>
          </a:p>
          <a:p>
            <a:pPr marL="1714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0" baseline="0" dirty="0" smtClean="0">
                <a:latin typeface="Calibri" panose="020F0502020204030204" pitchFamily="34" charset="0"/>
                <a:ea typeface="+mn-ea"/>
              </a:rPr>
              <a:t>In addition to the inner rings of the Model, you may also want to target factors occurring in the outer rings. Interventions may target cultural values and norms at the community level by working with coalitions or </a:t>
            </a:r>
            <a:r>
              <a:rPr lang="en-US" b="0" baseline="0" dirty="0" err="1" smtClean="0">
                <a:latin typeface="Calibri" panose="020F0502020204030204" pitchFamily="34" charset="0"/>
                <a:ea typeface="+mn-ea"/>
              </a:rPr>
              <a:t>collaboratives</a:t>
            </a:r>
            <a:r>
              <a:rPr lang="en-US" b="0" baseline="0" dirty="0" smtClean="0">
                <a:latin typeface="Calibri" panose="020F0502020204030204" pitchFamily="34" charset="0"/>
                <a:ea typeface="+mn-ea"/>
              </a:rPr>
              <a:t> to promote colorectal cancer screening or conducting public awareness campaigns. You may also want to target changes to public policy by, for example, changing regulations governing Medicaid reimbursement for different types of care. </a:t>
            </a:r>
          </a:p>
          <a:p>
            <a:pPr marL="1714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b="0" i="0" baseline="0" dirty="0" smtClean="0">
              <a:latin typeface="Calibri" panose="020F0502020204030204" pitchFamily="34" charset="0"/>
              <a:ea typeface="+mn-ea"/>
            </a:endParaRPr>
          </a:p>
          <a:p>
            <a:pPr marL="171450" indent="-171450">
              <a:buFont typeface="Arial" panose="020B0604020202020204" pitchFamily="34" charset="0"/>
              <a:buChar char="•"/>
              <a:defRPr/>
            </a:pPr>
            <a:r>
              <a:rPr lang="en-US" b="0" i="0" baseline="0" dirty="0" smtClean="0">
                <a:latin typeface="Calibri" panose="020F0502020204030204" pitchFamily="34" charset="0"/>
                <a:ea typeface="+mn-ea"/>
              </a:rPr>
              <a:t>In short, evidence-based interventions can include activities that produce change at more than one level of the model. Individual health, at the center, is going to be influenced by a variety of factors, certainly including those occurring in the outer rings of the Model at the policy level.</a:t>
            </a:r>
          </a:p>
          <a:p>
            <a:pPr>
              <a:buFont typeface="Arial" pitchFamily="34" charset="0"/>
              <a:buNone/>
              <a:defRPr/>
            </a:pPr>
            <a:endParaRPr lang="en-US" b="1" u="sng" dirty="0" smtClean="0">
              <a:latin typeface="Calibri" panose="020F0502020204030204" pitchFamily="34" charset="0"/>
              <a:ea typeface="+mn-ea"/>
            </a:endParaRPr>
          </a:p>
          <a:p>
            <a:pPr>
              <a:defRPr/>
            </a:pPr>
            <a:endParaRPr lang="en-US" dirty="0" smtClean="0">
              <a:ea typeface="+mn-ea"/>
            </a:endParaRPr>
          </a:p>
          <a:p>
            <a:pPr marL="171450" indent="-171450">
              <a:buFont typeface="Arial" panose="020B0604020202020204" pitchFamily="34" charset="0"/>
              <a:buChar char="•"/>
              <a:defRPr/>
            </a:pPr>
            <a:endParaRPr lang="en-US" altLang="en-US" b="0" dirty="0">
              <a:latin typeface="Calibri" panose="020F0502020204030204" pitchFamily="34" charset="0"/>
              <a:ea typeface="MS PGothic" pitchFamily="34" charset="-128"/>
            </a:endParaRPr>
          </a:p>
          <a:p>
            <a:pPr marL="0" indent="0">
              <a:buFont typeface="Arial" panose="020B0604020202020204" pitchFamily="34" charset="0"/>
              <a:buNone/>
              <a:defRPr/>
            </a:pPr>
            <a:endParaRPr lang="en-US" altLang="en-US" dirty="0">
              <a:latin typeface="Calibri" panose="020F0502020204030204" pitchFamily="34" charset="0"/>
              <a:ea typeface="MS PGothic" pitchFamily="34" charset="-128"/>
            </a:endParaRPr>
          </a:p>
          <a:p>
            <a:pPr>
              <a:defRPr/>
            </a:pPr>
            <a:endParaRPr lang="en-US" altLang="en-US" dirty="0">
              <a:ea typeface="MS PGothic" pitchFamily="34" charset="-128"/>
            </a:endParaRPr>
          </a:p>
        </p:txBody>
      </p:sp>
      <p:sp>
        <p:nvSpPr>
          <p:cNvPr id="256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fld id="{9831C005-D5D0-43E3-9B33-6D7029F23C80}" type="slidenum">
              <a:rPr lang="en-US" altLang="en-US" sz="1200" smtClean="0"/>
              <a:pPr/>
              <a:t>9</a:t>
            </a:fld>
            <a:endParaRPr lang="en-US" altLang="en-US" sz="1200"/>
          </a:p>
        </p:txBody>
      </p:sp>
    </p:spTree>
    <p:extLst>
      <p:ext uri="{BB962C8B-B14F-4D97-AF65-F5344CB8AC3E}">
        <p14:creationId xmlns:p14="http://schemas.microsoft.com/office/powerpoint/2010/main" val="4204978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Master" Target="../slideMasters/slideMaster1.xml"/><Relationship Id="rId3" Type="http://schemas.openxmlformats.org/officeDocument/2006/relationships/image" Target="../media/image2.gif"/></Relationships>
</file>

<file path=ppt/slideLayouts/_rels/slideLayout10.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12.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Master" Target="../slideMasters/slideMaster1.xml"/><Relationship Id="rId3" Type="http://schemas.openxmlformats.org/officeDocument/2006/relationships/image" Target="../media/image1.gif"/></Relationships>
</file>

<file path=ppt/slideLayouts/_rels/slideLayout2.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698625"/>
          </a:xfrm>
        </p:spPr>
        <p:txBody>
          <a:bodyPr>
            <a:normAutofit/>
          </a:bodyPr>
          <a:lstStyle>
            <a:lvl1pPr>
              <a:defRPr sz="4000" b="1">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custDataLst>
      <p:tags r:id="rId1"/>
    </p:custDataLst>
    <p:extLst>
      <p:ext uri="{BB962C8B-B14F-4D97-AF65-F5344CB8AC3E}">
        <p14:creationId xmlns:p14="http://schemas.microsoft.com/office/powerpoint/2010/main" val="1282798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2189545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nside slide">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ext Placeholder 11"/>
          <p:cNvSpPr>
            <a:spLocks noGrp="1"/>
          </p:cNvSpPr>
          <p:nvPr>
            <p:ph type="body" sz="quarter" idx="10" hasCustomPrompt="1"/>
          </p:nvPr>
        </p:nvSpPr>
        <p:spPr>
          <a:xfrm>
            <a:off x="0" y="331787"/>
            <a:ext cx="8763000" cy="963613"/>
          </a:xfrm>
        </p:spPr>
        <p:txBody>
          <a:bodyPr wrap="square" anchor="ctr">
            <a:normAutofit/>
          </a:bodyPr>
          <a:lstStyle>
            <a:lvl1pPr marL="0" indent="0" algn="ctr">
              <a:spcAft>
                <a:spcPts val="0"/>
              </a:spcAft>
              <a:buNone/>
              <a:defRPr sz="3800" b="0" i="0" baseline="0">
                <a:solidFill>
                  <a:schemeClr val="bg1"/>
                </a:solidFill>
                <a:latin typeface="Georgia"/>
                <a:cs typeface="Georgia"/>
              </a:defRPr>
            </a:lvl1pPr>
          </a:lstStyle>
          <a:p>
            <a:pPr lvl="0"/>
            <a:r>
              <a:rPr lang="en-US" dirty="0"/>
              <a:t>Interior slide - 38 point Georgia Regular</a:t>
            </a:r>
          </a:p>
        </p:txBody>
      </p:sp>
      <p:sp>
        <p:nvSpPr>
          <p:cNvPr id="4"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40786322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277813"/>
            <a:ext cx="8686800" cy="1139825"/>
          </a:xfrm>
        </p:spPr>
        <p:txBody>
          <a:bodyPr>
            <a:normAutofit/>
          </a:bodyPr>
          <a:lstStyle>
            <a:lvl1pPr>
              <a:defRPr sz="3800">
                <a:solidFill>
                  <a:schemeClr val="bg1"/>
                </a:solidFill>
                <a:latin typeface="Georgia" pitchFamily="18" charset="0"/>
              </a:defRPr>
            </a:lvl1pPr>
          </a:lstStyle>
          <a:p>
            <a:r>
              <a:rPr lang="en-US"/>
              <a:t>Click to edit Master title style</a:t>
            </a:r>
            <a:endParaRPr lang="en-US" dirty="0"/>
          </a:p>
        </p:txBody>
      </p:sp>
      <p:sp>
        <p:nvSpPr>
          <p:cNvPr id="3" name="Text Placeholder 2"/>
          <p:cNvSpPr>
            <a:spLocks noGrp="1"/>
          </p:cNvSpPr>
          <p:nvPr>
            <p:ph type="body" sz="half" idx="1"/>
          </p:nvPr>
        </p:nvSpPr>
        <p:spPr>
          <a:xfrm>
            <a:off x="457200" y="1600200"/>
            <a:ext cx="4038600" cy="4530725"/>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30725"/>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2000">
                <a:latin typeface="Arial" pitchFamily="34" charset="0"/>
                <a:cs typeface="Arial" pitchFamily="34" charset="0"/>
              </a:defRPr>
            </a:lvl3pPr>
            <a:lvl4pPr>
              <a:defRPr sz="2000">
                <a:latin typeface="Arial" pitchFamily="34" charset="0"/>
                <a:cs typeface="Arial" pitchFamily="34" charset="0"/>
              </a:defRPr>
            </a:lvl4pPr>
            <a:lvl5pPr>
              <a:defRPr sz="2000">
                <a:latin typeface="Arial" pitchFamily="34" charset="0"/>
                <a:cs typeface="Arial"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3283429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sz="2800">
                <a:latin typeface="Arial" pitchFamily="34" charset="0"/>
                <a:cs typeface="Arial" pitchFamily="34" charset="0"/>
              </a:defRPr>
            </a:lvl1pPr>
            <a:lvl2pPr>
              <a:defRPr sz="2600">
                <a:latin typeface="Arial" pitchFamily="34" charset="0"/>
                <a:cs typeface="Arial" pitchFamily="34" charset="0"/>
              </a:defRPr>
            </a:lvl2pPr>
            <a:lvl3pPr>
              <a:defRPr sz="2400"/>
            </a:lvl3pPr>
            <a:lvl4pPr>
              <a:defRPr sz="2000"/>
            </a:lvl4pPr>
            <a:lvl5pPr>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3966144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atin typeface="Georgia"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custDataLst>
      <p:tags r:id="rId1"/>
    </p:custDataLst>
    <p:extLst>
      <p:ext uri="{BB962C8B-B14F-4D97-AF65-F5344CB8AC3E}">
        <p14:creationId xmlns:p14="http://schemas.microsoft.com/office/powerpoint/2010/main" val="2312075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800" b="0">
                <a:solidFill>
                  <a:schemeClr val="bg1"/>
                </a:solidFill>
                <a:latin typeface="Georgia" pitchFamily="18"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lvl1pPr marL="342900" indent="-342900">
              <a:defRPr lang="en-US" sz="1800" kern="1200" dirty="0" smtClean="0">
                <a:solidFill>
                  <a:schemeClr val="tx1"/>
                </a:solidFill>
                <a:latin typeface="Arial" pitchFamily="34" charset="0"/>
                <a:ea typeface="+mn-ea"/>
                <a:cs typeface="Arial" pitchFamily="34" charset="0"/>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342900" lvl="0" indent="-342900" algn="l" defTabSz="914400" rtl="0" eaLnBrk="1" latinLnBrk="0" hangingPunct="1">
              <a:spcBef>
                <a:spcPct val="20000"/>
              </a:spcBef>
              <a:buFont typeface="Arial" pitchFamily="34" charset="0"/>
              <a:buChar char="•"/>
            </a:pPr>
            <a:r>
              <a:rPr lang="en-US"/>
              <a:t>Edit Master text styles</a:t>
            </a:r>
          </a:p>
          <a:p>
            <a:pPr marL="342900" lvl="1" indent="-342900" algn="l" defTabSz="914400" rtl="0" eaLnBrk="1" latinLnBrk="0" hangingPunct="1">
              <a:spcBef>
                <a:spcPct val="20000"/>
              </a:spcBef>
              <a:buFont typeface="Arial" pitchFamily="34" charset="0"/>
              <a:buChar char="•"/>
            </a:pPr>
            <a:r>
              <a:rPr lang="en-US"/>
              <a:t>Second level</a:t>
            </a:r>
          </a:p>
          <a:p>
            <a:pPr marL="342900" lvl="2" indent="-342900" algn="l" defTabSz="914400" rtl="0" eaLnBrk="1" latinLnBrk="0" hangingPunct="1">
              <a:spcBef>
                <a:spcPct val="20000"/>
              </a:spcBef>
              <a:buFont typeface="Arial" pitchFamily="34" charset="0"/>
              <a:buChar char="•"/>
            </a:pPr>
            <a:r>
              <a:rPr lang="en-US"/>
              <a:t>Third level</a:t>
            </a:r>
          </a:p>
          <a:p>
            <a:pPr marL="342900" lvl="3" indent="-342900" algn="l" defTabSz="914400" rtl="0" eaLnBrk="1" latinLnBrk="0" hangingPunct="1">
              <a:spcBef>
                <a:spcPct val="20000"/>
              </a:spcBef>
              <a:buFont typeface="Arial" pitchFamily="34" charset="0"/>
              <a:buChar char="•"/>
            </a:pPr>
            <a:r>
              <a:rPr lang="en-US"/>
              <a:t>Fourth level</a:t>
            </a:r>
          </a:p>
          <a:p>
            <a:pPr marL="342900" lvl="4" indent="-342900" algn="l" defTabSz="914400" rtl="0" eaLnBrk="1" latinLnBrk="0" hangingPunct="1">
              <a:spcBef>
                <a:spcPct val="20000"/>
              </a:spcBef>
              <a:buFont typeface="Arial" pitchFamily="34" charset="0"/>
              <a:buChar char="•"/>
            </a:pPr>
            <a:r>
              <a:rPr lang="en-US"/>
              <a:t>Fifth level</a:t>
            </a:r>
            <a:endParaRPr lang="en-US" dirty="0"/>
          </a:p>
        </p:txBody>
      </p:sp>
    </p:spTree>
    <p:custDataLst>
      <p:tags r:id="rId1"/>
    </p:custDataLst>
    <p:extLst>
      <p:ext uri="{BB962C8B-B14F-4D97-AF65-F5344CB8AC3E}">
        <p14:creationId xmlns:p14="http://schemas.microsoft.com/office/powerpoint/2010/main" val="4218475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normAutofit/>
          </a:bodyPr>
          <a:lstStyle>
            <a:lvl1pPr marL="0" indent="0">
              <a:buNone/>
              <a:defRPr sz="2000" b="1">
                <a:latin typeface="Arial" pitchFamily="34" charset="0"/>
                <a:cs typeface="Arial"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extLst>
      <p:ext uri="{BB962C8B-B14F-4D97-AF65-F5344CB8AC3E}">
        <p14:creationId xmlns:p14="http://schemas.microsoft.com/office/powerpoint/2010/main" val="2410726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763000" cy="1096962"/>
          </a:xfrm>
        </p:spPr>
        <p:txBody>
          <a:bodyPr>
            <a:normAutofit/>
          </a:bodyPr>
          <a:lstStyle>
            <a:lvl1pPr algn="ctr">
              <a:defRPr sz="3800" b="0">
                <a:solidFill>
                  <a:schemeClr val="bg1"/>
                </a:solidFill>
                <a:latin typeface="Georgia" pitchFamily="18" charset="0"/>
              </a:defRPr>
            </a:lvl1pPr>
          </a:lstStyle>
          <a:p>
            <a:r>
              <a:rPr lang="en-US"/>
              <a:t>Click to edit Master title style</a:t>
            </a:r>
            <a:endParaRPr lang="en-US" dirty="0"/>
          </a:p>
        </p:txBody>
      </p:sp>
    </p:spTree>
    <p:custDataLst>
      <p:tags r:id="rId1"/>
    </p:custDataLst>
    <p:extLst>
      <p:ext uri="{BB962C8B-B14F-4D97-AF65-F5344CB8AC3E}">
        <p14:creationId xmlns:p14="http://schemas.microsoft.com/office/powerpoint/2010/main" val="2160746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620000" cy="793750"/>
          </a:xfrm>
        </p:spPr>
        <p:txBody>
          <a:bodyPr anchor="b">
            <a:normAutofit/>
          </a:bodyPr>
          <a:lstStyle>
            <a:lvl1pPr algn="ctr">
              <a:defRPr sz="3800" b="0">
                <a:solidFill>
                  <a:schemeClr val="bg1"/>
                </a:solidFill>
                <a:latin typeface="Georgia"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3575050" y="1435100"/>
            <a:ext cx="5111750" cy="4691063"/>
          </a:xfrm>
        </p:spPr>
        <p:txBody>
          <a:bodyPr>
            <a:normAutofit/>
          </a:bodyPr>
          <a:lstStyle>
            <a:lvl1pPr>
              <a:defRPr sz="1800">
                <a:latin typeface="Arial" pitchFamily="34" charset="0"/>
                <a:cs typeface="Arial" pitchFamily="34" charset="0"/>
              </a:defRPr>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435100"/>
            <a:ext cx="3008313" cy="4691063"/>
          </a:xfrm>
        </p:spPr>
        <p:txBody>
          <a:bodyPr>
            <a:normAutofit/>
          </a:bodyPr>
          <a:lstStyle>
            <a:lvl1pPr marL="0" indent="0">
              <a:buNone/>
              <a:defRPr sz="1800" b="0">
                <a:latin typeface="Arial" pitchFamily="34" charset="0"/>
                <a:cs typeface="Arial"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custDataLst>
      <p:tags r:id="rId1"/>
    </p:custDataLst>
    <p:extLst>
      <p:ext uri="{BB962C8B-B14F-4D97-AF65-F5344CB8AC3E}">
        <p14:creationId xmlns:p14="http://schemas.microsoft.com/office/powerpoint/2010/main" val="967632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custDataLst>
      <p:tags r:id="rId1"/>
    </p:custDataLst>
    <p:extLst>
      <p:ext uri="{BB962C8B-B14F-4D97-AF65-F5344CB8AC3E}">
        <p14:creationId xmlns:p14="http://schemas.microsoft.com/office/powerpoint/2010/main" val="3515151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3200" b="1">
                <a:solidFill>
                  <a:schemeClr val="bg1"/>
                </a:solidFill>
                <a:latin typeface="Georgia" pitchFamily="18"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ustDataLst>
      <p:tags r:id="rId1"/>
    </p:custDataLst>
    <p:extLst>
      <p:ext uri="{BB962C8B-B14F-4D97-AF65-F5344CB8AC3E}">
        <p14:creationId xmlns:p14="http://schemas.microsoft.com/office/powerpoint/2010/main" val="142191812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tags" Target="../tags/tag2.xml"/><Relationship Id="rId15" Type="http://schemas.openxmlformats.org/officeDocument/2006/relationships/image" Target="../media/image1.gi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274638"/>
            <a:ext cx="87630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4"/>
    </p:custDataLst>
    <p:extLst>
      <p:ext uri="{BB962C8B-B14F-4D97-AF65-F5344CB8AC3E}">
        <p14:creationId xmlns:p14="http://schemas.microsoft.com/office/powerpoint/2010/main" val="350119920"/>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7" r:id="rId7"/>
    <p:sldLayoutId id="2147483748" r:id="rId8"/>
    <p:sldLayoutId id="2147483749" r:id="rId9"/>
    <p:sldLayoutId id="2147483750" r:id="rId10"/>
    <p:sldLayoutId id="2147483751" r:id="rId11"/>
    <p:sldLayoutId id="2147483752" r:id="rId12"/>
  </p:sldLayoutIdLst>
  <p:txStyles>
    <p:titleStyle>
      <a:lvl1pPr algn="ctr" defTabSz="914400" rtl="0" eaLnBrk="1" latinLnBrk="0" hangingPunct="1">
        <a:spcBef>
          <a:spcPct val="0"/>
        </a:spcBef>
        <a:buNone/>
        <a:defRPr sz="4000" b="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itchFamily="34" charset="0"/>
        <a:buChar char="–"/>
        <a:defRPr sz="26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image" Target="../media/image3.png"/><Relationship Id="rId1" Type="http://schemas.openxmlformats.org/officeDocument/2006/relationships/tags" Target="../tags/tag15.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28.xml"/><Relationship Id="rId4" Type="http://schemas.openxmlformats.org/officeDocument/2006/relationships/slideLayout" Target="../slideLayouts/slideLayout2.xml"/><Relationship Id="rId5" Type="http://schemas.openxmlformats.org/officeDocument/2006/relationships/notesSlide" Target="../notesSlides/notesSlide10.xml"/><Relationship Id="rId1" Type="http://schemas.openxmlformats.org/officeDocument/2006/relationships/tags" Target="../tags/tag26.xml"/><Relationship Id="rId2" Type="http://schemas.openxmlformats.org/officeDocument/2006/relationships/tags" Target="../tags/tag2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hyperlink" Target="http://www.poolcool.org/" TargetMode="External"/><Relationship Id="rId5" Type="http://schemas.openxmlformats.org/officeDocument/2006/relationships/hyperlink" Target="http://rtips.cancer.gov/rtips/index.do" TargetMode="External"/><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tags" Target="../tags/tag29.x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image" Target="../media/image10.png"/><Relationship Id="rId1" Type="http://schemas.openxmlformats.org/officeDocument/2006/relationships/tags" Target="../tags/tag30.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image" Target="../media/image11.jpeg"/><Relationship Id="rId5" Type="http://schemas.openxmlformats.org/officeDocument/2006/relationships/comments" Target="../comments/comment2.xml"/><Relationship Id="rId1" Type="http://schemas.openxmlformats.org/officeDocument/2006/relationships/tags" Target="../tags/tag31.x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tags" Target="../tags/tag32.x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tags" Target="../tags/tag33.xml"/><Relationship Id="rId2" Type="http://schemas.openxmlformats.org/officeDocument/2006/relationships/slideLayout" Target="../slideLayouts/slideLayout2.xml"/><Relationship Id="rId3"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1" Type="http://schemas.openxmlformats.org/officeDocument/2006/relationships/tags" Target="../tags/tag34.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tags" Target="../tags/tag35.xml"/><Relationship Id="rId2"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tags" Target="../tags/tag36.xml"/><Relationship Id="rId2" Type="http://schemas.openxmlformats.org/officeDocument/2006/relationships/slideLayout" Target="../slideLayouts/slideLayout2.xml"/><Relationship Id="rId3"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tags" Target="../tags/tag37.xml"/><Relationship Id="rId2" Type="http://schemas.openxmlformats.org/officeDocument/2006/relationships/slideLayout" Target="../slideLayouts/slideLayout2.xml"/><Relationship Id="rId3"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2.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image" Target="../media/image20.png"/><Relationship Id="rId1" Type="http://schemas.openxmlformats.org/officeDocument/2006/relationships/tags" Target="../tags/tag38.xml"/><Relationship Id="rId2"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hyperlink" Target="http://cancercontrol.cancer.gov/use_what_works/start.htm" TargetMode="External"/><Relationship Id="rId1" Type="http://schemas.openxmlformats.org/officeDocument/2006/relationships/tags" Target="../tags/tag39.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4.png"/><Relationship Id="rId1" Type="http://schemas.openxmlformats.org/officeDocument/2006/relationships/tags" Target="../tags/tag17.x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xml"/><Relationship Id="rId5" Type="http://schemas.openxmlformats.org/officeDocument/2006/relationships/diagramData" Target="../diagrams/data1.xml"/><Relationship Id="rId6" Type="http://schemas.openxmlformats.org/officeDocument/2006/relationships/diagramLayout" Target="../diagrams/layout1.xml"/><Relationship Id="rId7" Type="http://schemas.openxmlformats.org/officeDocument/2006/relationships/diagramQuickStyle" Target="../diagrams/quickStyle1.xml"/><Relationship Id="rId8" Type="http://schemas.openxmlformats.org/officeDocument/2006/relationships/diagramColors" Target="../diagrams/colors1.xml"/><Relationship Id="rId9" Type="http://schemas.microsoft.com/office/2007/relationships/diagramDrawing" Target="../diagrams/drawing1.xml"/><Relationship Id="rId1" Type="http://schemas.openxmlformats.org/officeDocument/2006/relationships/tags" Target="../tags/tag18.xml"/><Relationship Id="rId2" Type="http://schemas.openxmlformats.org/officeDocument/2006/relationships/tags" Target="../tags/tag19.xml"/></Relationships>
</file>

<file path=ppt/slides/_rels/slide5.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2.xml"/><Relationship Id="rId3"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microsoft.com/office/2007/relationships/diagramDrawing" Target="../diagrams/drawing2.xml"/><Relationship Id="rId1" Type="http://schemas.openxmlformats.org/officeDocument/2006/relationships/tags" Target="../tags/tag21.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7.xml"/><Relationship Id="rId5" Type="http://schemas.openxmlformats.org/officeDocument/2006/relationships/diagramData" Target="../diagrams/data3.xml"/><Relationship Id="rId6" Type="http://schemas.openxmlformats.org/officeDocument/2006/relationships/diagramLayout" Target="../diagrams/layout3.xml"/><Relationship Id="rId7" Type="http://schemas.openxmlformats.org/officeDocument/2006/relationships/diagramQuickStyle" Target="../diagrams/quickStyle3.xml"/><Relationship Id="rId8" Type="http://schemas.openxmlformats.org/officeDocument/2006/relationships/diagramColors" Target="../diagrams/colors3.xml"/><Relationship Id="rId9" Type="http://schemas.microsoft.com/office/2007/relationships/diagramDrawing" Target="../diagrams/drawing3.xml"/><Relationship Id="rId1" Type="http://schemas.openxmlformats.org/officeDocument/2006/relationships/tags" Target="../tags/tag22.xml"/><Relationship Id="rId2" Type="http://schemas.openxmlformats.org/officeDocument/2006/relationships/tags" Target="../tags/tag2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5.png"/><Relationship Id="rId5" Type="http://schemas.openxmlformats.org/officeDocument/2006/relationships/comments" Target="../comments/comment1.xml"/><Relationship Id="rId1" Type="http://schemas.openxmlformats.org/officeDocument/2006/relationships/tags" Target="../tags/tag24.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6.png"/><Relationship Id="rId1" Type="http://schemas.openxmlformats.org/officeDocument/2006/relationships/tags" Target="../tags/tag25.xml"/><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4"/>
          <p:cNvSpPr>
            <a:spLocks noGrp="1" noChangeArrowheads="1"/>
          </p:cNvSpPr>
          <p:nvPr>
            <p:ph type="ctrTitle"/>
          </p:nvPr>
        </p:nvSpPr>
        <p:spPr>
          <a:xfrm>
            <a:off x="685800" y="865407"/>
            <a:ext cx="7772400" cy="1698625"/>
          </a:xfrm>
        </p:spPr>
        <p:txBody>
          <a:bodyPr>
            <a:normAutofit/>
          </a:bodyPr>
          <a:lstStyle/>
          <a:p>
            <a:pPr eaLnBrk="1" hangingPunct="1"/>
            <a:r>
              <a:rPr lang="en-US" altLang="en-US" sz="4400" dirty="0"/>
              <a:t>Defining Evidence</a:t>
            </a:r>
          </a:p>
        </p:txBody>
      </p:sp>
      <p:pic>
        <p:nvPicPr>
          <p:cNvPr id="4" name="Picture 3"/>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56922" y="2696379"/>
            <a:ext cx="6112951" cy="3047315"/>
          </a:xfrm>
          <a:prstGeom prst="rect">
            <a:avLst/>
          </a:prstGeom>
        </p:spPr>
      </p:pic>
      <p:sp>
        <p:nvSpPr>
          <p:cNvPr id="5" name="Rectangle 4"/>
          <p:cNvSpPr/>
          <p:nvPr/>
        </p:nvSpPr>
        <p:spPr bwMode="auto">
          <a:xfrm>
            <a:off x="1306512" y="5931132"/>
            <a:ext cx="7501822" cy="550632"/>
          </a:xfrm>
          <a:prstGeom prst="rect">
            <a:avLst/>
          </a:prstGeom>
          <a:solidFill>
            <a:srgbClr val="9AE35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8" charset="0"/>
            </a:endParaRPr>
          </a:p>
        </p:txBody>
      </p:sp>
      <p:sp>
        <p:nvSpPr>
          <p:cNvPr id="6" name="TextBox 5">
            <a:extLst>
              <a:ext uri="{FF2B5EF4-FFF2-40B4-BE49-F238E27FC236}">
                <a16:creationId xmlns:a16="http://schemas.microsoft.com/office/drawing/2014/main" xmlns="" id="{5DE93313-F04D-43E6-8AF5-A54EEF932D27}"/>
              </a:ext>
            </a:extLst>
          </p:cNvPr>
          <p:cNvSpPr txBox="1"/>
          <p:nvPr/>
        </p:nvSpPr>
        <p:spPr>
          <a:xfrm>
            <a:off x="1480868" y="6029325"/>
            <a:ext cx="7515961" cy="49212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b="0" dirty="0">
                <a:solidFill>
                  <a:schemeClr val="tx1"/>
                </a:solidFill>
                <a:latin typeface="Calibri"/>
              </a:rPr>
              <a:t>The Cancer Prevention and Control Research Network is supported by Cooperative Agreement Number 3 U48 DP005017-01S8 from the Centers for Disease Control and Prevention’s Prevention Research Centers Program and the National Cancer Institute. The content of this curriculum is based upon findings and experiences of workgroup members and does not necessarily represent the official position of the funders</a:t>
            </a:r>
            <a:r>
              <a:rPr lang="en-US" sz="1000" b="0" dirty="0">
                <a:solidFill>
                  <a:schemeClr val="tx1"/>
                </a:solidFill>
                <a:latin typeface="Calibri"/>
              </a:rPr>
              <a:t>. </a:t>
            </a:r>
          </a:p>
        </p:txBody>
      </p:sp>
    </p:spTree>
    <p:custDataLst>
      <p:tags r:id="rId1"/>
    </p:custDataLst>
    <p:extLst>
      <p:ext uri="{BB962C8B-B14F-4D97-AF65-F5344CB8AC3E}">
        <p14:creationId xmlns:p14="http://schemas.microsoft.com/office/powerpoint/2010/main" val="2418932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529355" y="252413"/>
            <a:ext cx="8181258" cy="1143000"/>
          </a:xfrm>
        </p:spPr>
        <p:txBody>
          <a:bodyPr>
            <a:noAutofit/>
          </a:bodyPr>
          <a:lstStyle/>
          <a:p>
            <a:pPr algn="l"/>
            <a:r>
              <a:rPr lang="en-US" altLang="en-US" sz="3600" dirty="0">
                <a:latin typeface="Arial" panose="020B0604020202020204" pitchFamily="34" charset="0"/>
              </a:rPr>
              <a:t>Evidence-based Interventions for Promoting Public Health</a:t>
            </a:r>
          </a:p>
        </p:txBody>
      </p:sp>
      <p:grpSp>
        <p:nvGrpSpPr>
          <p:cNvPr id="28675" name="Group 2"/>
          <p:cNvGrpSpPr>
            <a:grpSpLocks/>
          </p:cNvGrpSpPr>
          <p:nvPr/>
        </p:nvGrpSpPr>
        <p:grpSpPr bwMode="auto">
          <a:xfrm>
            <a:off x="466725" y="2001838"/>
            <a:ext cx="8243888" cy="4000500"/>
            <a:chOff x="323887" y="2097122"/>
            <a:chExt cx="8245580" cy="4000647"/>
          </a:xfrm>
        </p:grpSpPr>
        <p:sp>
          <p:nvSpPr>
            <p:cNvPr id="4" name="Oval 3"/>
            <p:cNvSpPr/>
            <p:nvPr/>
          </p:nvSpPr>
          <p:spPr bwMode="auto">
            <a:xfrm>
              <a:off x="587466" y="4567890"/>
              <a:ext cx="7847035" cy="1104941"/>
            </a:xfrm>
            <a:prstGeom prst="ellipse">
              <a:avLst/>
            </a:prstGeom>
            <a:solidFill>
              <a:srgbClr val="99DA00">
                <a:alpha val="49804"/>
              </a:srgbClr>
            </a:solidFill>
            <a:ln w="12700" cap="flat" cmpd="sng" algn="ctr">
              <a:noFill/>
              <a:prstDash val="solid"/>
              <a:round/>
              <a:headEnd type="none" w="med" len="med"/>
              <a:tailEnd type="none" w="med" len="med"/>
            </a:ln>
            <a:effectLst/>
          </p:spPr>
          <p:txBody>
            <a:bodyPr/>
            <a:lstStyle/>
            <a:p>
              <a:pPr>
                <a:defRPr/>
              </a:pPr>
              <a:endParaRPr lang="en-US" dirty="0">
                <a:ln w="28575">
                  <a:solidFill>
                    <a:srgbClr val="356BA1"/>
                  </a:solidFill>
                </a:ln>
                <a:latin typeface="Arial" panose="020B0604020202020204" pitchFamily="34" charset="0"/>
                <a:ea typeface="Verdana" panose="020B0604030504040204" pitchFamily="34" charset="0"/>
                <a:cs typeface="Arial" panose="020B0604020202020204" pitchFamily="34" charset="0"/>
              </a:endParaRPr>
            </a:p>
          </p:txBody>
        </p:sp>
        <p:sp>
          <p:nvSpPr>
            <p:cNvPr id="5" name="Circular Arrow 4"/>
            <p:cNvSpPr/>
            <p:nvPr>
              <p:custDataLst>
                <p:tags r:id="rId2"/>
              </p:custDataLst>
            </p:nvPr>
          </p:nvSpPr>
          <p:spPr bwMode="auto">
            <a:xfrm rot="202825">
              <a:off x="814526" y="3770408"/>
              <a:ext cx="1873634" cy="2327361"/>
            </a:xfrm>
            <a:prstGeom prst="circularArrow">
              <a:avLst>
                <a:gd name="adj1" fmla="val 12500"/>
                <a:gd name="adj2" fmla="val 1142319"/>
                <a:gd name="adj3" fmla="val 20457681"/>
                <a:gd name="adj4" fmla="val 14653335"/>
                <a:gd name="adj5" fmla="val 12500"/>
              </a:avLst>
            </a:prstGeom>
            <a:solidFill>
              <a:srgbClr val="6699CC"/>
            </a:solidFill>
            <a:ln w="19050" cap="flat" cmpd="sng" algn="ctr">
              <a:noFill/>
              <a:prstDash val="solid"/>
              <a:round/>
              <a:headEnd type="none" w="med" len="med"/>
              <a:tailEnd type="none" w="med" len="med"/>
            </a:ln>
            <a:effectLst/>
          </p:spPr>
          <p:txBody>
            <a:bodyPr/>
            <a:lstStyle/>
            <a:p>
              <a:pPr>
                <a:defRPr/>
              </a:pPr>
              <a:endParaRPr lang="en-US" dirty="0">
                <a:latin typeface="Arial" panose="020B0604020202020204" pitchFamily="34" charset="0"/>
                <a:ea typeface="Verdana" panose="020B0604030504040204" pitchFamily="34" charset="0"/>
                <a:cs typeface="Arial" panose="020B0604020202020204" pitchFamily="34" charset="0"/>
              </a:endParaRPr>
            </a:p>
          </p:txBody>
        </p:sp>
        <p:sp>
          <p:nvSpPr>
            <p:cNvPr id="6" name="Circular Arrow 5"/>
            <p:cNvSpPr/>
            <p:nvPr>
              <p:custDataLst>
                <p:tags r:id="rId3"/>
              </p:custDataLst>
            </p:nvPr>
          </p:nvSpPr>
          <p:spPr bwMode="auto">
            <a:xfrm rot="21333260" flipH="1">
              <a:off x="6187728" y="3756120"/>
              <a:ext cx="1926032" cy="2324185"/>
            </a:xfrm>
            <a:prstGeom prst="circularArrow">
              <a:avLst>
                <a:gd name="adj1" fmla="val 12500"/>
                <a:gd name="adj2" fmla="val 1142319"/>
                <a:gd name="adj3" fmla="val 20457681"/>
                <a:gd name="adj4" fmla="val 14653335"/>
                <a:gd name="adj5" fmla="val 12500"/>
              </a:avLst>
            </a:prstGeom>
            <a:solidFill>
              <a:srgbClr val="6699CC"/>
            </a:solidFill>
            <a:ln w="19050" cap="flat" cmpd="sng" algn="ctr">
              <a:noFill/>
              <a:prstDash val="solid"/>
              <a:round/>
              <a:headEnd type="none" w="med" len="med"/>
              <a:tailEnd type="none" w="med" len="med"/>
            </a:ln>
            <a:effectLst/>
          </p:spPr>
          <p:txBody>
            <a:bodyPr/>
            <a:lstStyle/>
            <a:p>
              <a:pPr>
                <a:defRPr/>
              </a:pPr>
              <a:endParaRPr lang="en-US" dirty="0">
                <a:latin typeface="Arial" panose="020B0604020202020204" pitchFamily="34" charset="0"/>
                <a:ea typeface="Verdana" panose="020B0604030504040204" pitchFamily="34" charset="0"/>
                <a:cs typeface="Arial" panose="020B0604020202020204" pitchFamily="34" charset="0"/>
              </a:endParaRPr>
            </a:p>
          </p:txBody>
        </p:sp>
        <p:sp>
          <p:nvSpPr>
            <p:cNvPr id="28680" name="Down Arrow 13"/>
            <p:cNvSpPr>
              <a:spLocks noChangeArrowheads="1"/>
            </p:cNvSpPr>
            <p:nvPr/>
          </p:nvSpPr>
          <p:spPr bwMode="auto">
            <a:xfrm>
              <a:off x="4209346" y="4147858"/>
              <a:ext cx="474663" cy="703263"/>
            </a:xfrm>
            <a:prstGeom prst="downArrow">
              <a:avLst>
                <a:gd name="adj1" fmla="val 50000"/>
                <a:gd name="adj2" fmla="val 50080"/>
              </a:avLst>
            </a:prstGeom>
            <a:solidFill>
              <a:srgbClr val="6699CC"/>
            </a:solidFill>
            <a:ln w="19050">
              <a:noFill/>
              <a:round/>
              <a:headEnd/>
              <a:tailEnd/>
            </a:ln>
          </p:spPr>
          <p:txBody>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latin typeface="Arial" panose="020B0604020202020204" pitchFamily="34" charset="0"/>
                <a:ea typeface="Verdana" panose="020B0604030504040204" pitchFamily="34" charset="0"/>
                <a:cs typeface="Arial" panose="020B0604020202020204" pitchFamily="34" charset="0"/>
              </a:endParaRPr>
            </a:p>
          </p:txBody>
        </p:sp>
        <p:sp>
          <p:nvSpPr>
            <p:cNvPr id="28681" name="TextBox 7"/>
            <p:cNvSpPr txBox="1">
              <a:spLocks noChangeArrowheads="1"/>
            </p:cNvSpPr>
            <p:nvPr/>
          </p:nvSpPr>
          <p:spPr bwMode="auto">
            <a:xfrm>
              <a:off x="1895729" y="4910058"/>
              <a:ext cx="5534124" cy="46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eaLnBrk="1" hangingPunct="1"/>
              <a:r>
                <a:rPr lang="en-US" altLang="en-US" b="1"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rPr>
                <a:t>Environment or Individual Behaviors</a:t>
              </a:r>
            </a:p>
          </p:txBody>
        </p:sp>
        <p:sp>
          <p:nvSpPr>
            <p:cNvPr id="9" name="Rectangle 8"/>
            <p:cNvSpPr/>
            <p:nvPr/>
          </p:nvSpPr>
          <p:spPr>
            <a:xfrm>
              <a:off x="323887" y="2097122"/>
              <a:ext cx="8245580" cy="2160666"/>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Arial" panose="020B0604020202020204" pitchFamily="34" charset="0"/>
                <a:ea typeface="Verdana" panose="020B0604030504040204" pitchFamily="34" charset="0"/>
                <a:cs typeface="Arial" panose="020B0604020202020204" pitchFamily="34" charset="0"/>
              </a:endParaRPr>
            </a:p>
          </p:txBody>
        </p:sp>
        <p:sp>
          <p:nvSpPr>
            <p:cNvPr id="11" name="TextBox 10"/>
            <p:cNvSpPr txBox="1"/>
            <p:nvPr/>
          </p:nvSpPr>
          <p:spPr>
            <a:xfrm>
              <a:off x="3158157" y="3042570"/>
              <a:ext cx="2575453" cy="831028"/>
            </a:xfrm>
            <a:prstGeom prst="rect">
              <a:avLst/>
            </a:prstGeom>
            <a:solidFill>
              <a:schemeClr val="bg1">
                <a:lumMod val="95000"/>
              </a:schemeClr>
            </a:solidFill>
            <a:ln w="28575">
              <a:noFill/>
            </a:ln>
          </p:spPr>
          <p:txBody>
            <a:bodyPr anchor="ctr">
              <a:spAutoFit/>
            </a:bodyPr>
            <a:lstStyle/>
            <a:p>
              <a:pPr algn="ctr">
                <a:defRPr/>
              </a:pPr>
              <a:endParaRPr lang="en-US" b="1"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endParaRPr>
            </a:p>
            <a:p>
              <a:pPr algn="ctr">
                <a:defRPr/>
              </a:pPr>
              <a:r>
                <a:rPr lang="en-US" b="1"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rPr>
                <a:t>Policies</a:t>
              </a:r>
            </a:p>
            <a:p>
              <a:pPr algn="ctr">
                <a:defRPr/>
              </a:pPr>
              <a:endParaRPr lang="en-US" b="1"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endParaRPr>
            </a:p>
          </p:txBody>
        </p:sp>
      </p:grpSp>
      <p:sp>
        <p:nvSpPr>
          <p:cNvPr id="28676" name="TextBox 14"/>
          <p:cNvSpPr txBox="1">
            <a:spLocks noChangeArrowheads="1"/>
          </p:cNvSpPr>
          <p:nvPr/>
        </p:nvSpPr>
        <p:spPr bwMode="auto">
          <a:xfrm>
            <a:off x="906463" y="2071688"/>
            <a:ext cx="70786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pPr algn="ctr"/>
            <a:r>
              <a:rPr lang="en-US" altLang="en-US" sz="3200" b="1" dirty="0">
                <a:solidFill>
                  <a:schemeClr val="bg1"/>
                </a:solidFill>
                <a:latin typeface="Arial" panose="020B0604020202020204" pitchFamily="34" charset="0"/>
                <a:ea typeface="Verdana" panose="020B0604030504040204" pitchFamily="34" charset="0"/>
                <a:cs typeface="Arial" panose="020B0604020202020204" pitchFamily="34" charset="0"/>
              </a:rPr>
              <a:t>Evidence-based </a:t>
            </a:r>
            <a:r>
              <a:rPr lang="en-US" altLang="en-US" sz="3200" b="1" dirty="0" smtClean="0">
                <a:solidFill>
                  <a:schemeClr val="bg1"/>
                </a:solidFill>
                <a:latin typeface="Arial" panose="020B0604020202020204" pitchFamily="34" charset="0"/>
                <a:ea typeface="Verdana" panose="020B0604030504040204" pitchFamily="34" charset="0"/>
                <a:cs typeface="Arial" panose="020B0604020202020204" pitchFamily="34" charset="0"/>
              </a:rPr>
              <a:t>Interventions</a:t>
            </a:r>
            <a:endParaRPr lang="en-US" altLang="en-US" sz="3200" b="1" dirty="0">
              <a:solidFill>
                <a:schemeClr val="bg1"/>
              </a:solidFill>
              <a:latin typeface="Arial" panose="020B0604020202020204" pitchFamily="34" charset="0"/>
              <a:ea typeface="Verdana" panose="020B0604030504040204" pitchFamily="34" charset="0"/>
              <a:cs typeface="Arial" panose="020B0604020202020204" pitchFamily="34" charset="0"/>
            </a:endParaRPr>
          </a:p>
        </p:txBody>
      </p:sp>
      <p:sp>
        <p:nvSpPr>
          <p:cNvPr id="14" name="TextBox 13"/>
          <p:cNvSpPr txBox="1"/>
          <p:nvPr/>
        </p:nvSpPr>
        <p:spPr bwMode="auto">
          <a:xfrm>
            <a:off x="574150" y="2938155"/>
            <a:ext cx="2574925" cy="830997"/>
          </a:xfrm>
          <a:prstGeom prst="rect">
            <a:avLst/>
          </a:prstGeom>
          <a:solidFill>
            <a:schemeClr val="bg1">
              <a:lumMod val="95000"/>
            </a:schemeClr>
          </a:solidFill>
          <a:ln w="28575">
            <a:noFill/>
          </a:ln>
        </p:spPr>
        <p:txBody>
          <a:bodyPr anchor="ctr">
            <a:spAutoFit/>
          </a:bodyPr>
          <a:lstStyle/>
          <a:p>
            <a:pPr algn="ctr">
              <a:defRPr/>
            </a:pPr>
            <a:endParaRPr lang="en-US" b="1"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endParaRPr>
          </a:p>
          <a:p>
            <a:pPr algn="ctr">
              <a:defRPr/>
            </a:pPr>
            <a:r>
              <a:rPr lang="en-US" b="1"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rPr>
              <a:t>Packaged Programs</a:t>
            </a:r>
          </a:p>
          <a:p>
            <a:pPr algn="ctr">
              <a:defRPr/>
            </a:pPr>
            <a:endParaRPr lang="en-US" b="1"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endParaRPr>
          </a:p>
        </p:txBody>
      </p:sp>
      <p:sp>
        <p:nvSpPr>
          <p:cNvPr id="15" name="TextBox 14"/>
          <p:cNvSpPr txBox="1"/>
          <p:nvPr/>
        </p:nvSpPr>
        <p:spPr bwMode="auto">
          <a:xfrm>
            <a:off x="6027738" y="2951129"/>
            <a:ext cx="2574925" cy="841248"/>
          </a:xfrm>
          <a:prstGeom prst="rect">
            <a:avLst/>
          </a:prstGeom>
          <a:solidFill>
            <a:schemeClr val="bg1">
              <a:lumMod val="95000"/>
            </a:schemeClr>
          </a:solidFill>
          <a:ln w="28575">
            <a:noFill/>
          </a:ln>
        </p:spPr>
        <p:txBody>
          <a:bodyPr anchor="ctr">
            <a:spAutoFit/>
          </a:bodyPr>
          <a:lstStyle/>
          <a:p>
            <a:pPr algn="ctr">
              <a:defRPr/>
            </a:pPr>
            <a:r>
              <a:rPr lang="en-US"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rPr>
              <a:t>Strategies</a:t>
            </a:r>
            <a:endParaRPr lang="en-US" dirty="0">
              <a:solidFill>
                <a:schemeClr val="tx1"/>
              </a:solidFill>
            </a:endParaRPr>
          </a:p>
          <a:p>
            <a:pPr algn="ctr">
              <a:defRPr/>
            </a:pPr>
            <a:r>
              <a:rPr lang="en-US" sz="1400"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rPr>
              <a:t>(based on systematic reviews)</a:t>
            </a:r>
            <a:endParaRPr lang="en-US" b="1" dirty="0">
              <a:solidFill>
                <a:schemeClr val="tx2">
                  <a:lumMod val="75000"/>
                </a:schemeClr>
              </a:solidFill>
              <a:latin typeface="Arial" panose="020B0604020202020204" pitchFamily="34" charset="0"/>
              <a:ea typeface="Verdana" panose="020B060403050404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3386675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507304" y="272549"/>
            <a:ext cx="8763000" cy="1143000"/>
          </a:xfrm>
        </p:spPr>
        <p:txBody>
          <a:bodyPr>
            <a:normAutofit/>
          </a:bodyPr>
          <a:lstStyle/>
          <a:p>
            <a:pPr algn="l"/>
            <a:r>
              <a:rPr lang="en-US" altLang="en-US" sz="4000" dirty="0">
                <a:latin typeface="Arial" panose="020B0604020202020204" pitchFamily="34" charset="0"/>
              </a:rPr>
              <a:t>Packaged Programs</a:t>
            </a:r>
          </a:p>
        </p:txBody>
      </p:sp>
      <p:sp>
        <p:nvSpPr>
          <p:cNvPr id="2" name="Content Placeholder 1"/>
          <p:cNvSpPr>
            <a:spLocks noGrp="1"/>
          </p:cNvSpPr>
          <p:nvPr>
            <p:ph idx="1"/>
          </p:nvPr>
        </p:nvSpPr>
        <p:spPr/>
        <p:txBody>
          <a:bodyPr>
            <a:normAutofit/>
          </a:bodyPr>
          <a:lstStyle/>
          <a:p>
            <a:r>
              <a:rPr lang="en-US" sz="2200" dirty="0"/>
              <a:t>Interventions that include instructions and specify materials needed to implement with success</a:t>
            </a:r>
          </a:p>
          <a:p>
            <a:endParaRPr lang="en-US" sz="2200" dirty="0"/>
          </a:p>
        </p:txBody>
      </p:sp>
      <p:sp>
        <p:nvSpPr>
          <p:cNvPr id="19460" name="Rectangle 4"/>
          <p:cNvSpPr>
            <a:spLocks noChangeArrowheads="1"/>
          </p:cNvSpPr>
          <p:nvPr/>
        </p:nvSpPr>
        <p:spPr bwMode="auto">
          <a:xfrm>
            <a:off x="244475" y="5258236"/>
            <a:ext cx="2822575" cy="809452"/>
          </a:xfrm>
          <a:prstGeom prst="rect">
            <a:avLst/>
          </a:prstGeom>
          <a:noFill/>
          <a:ln>
            <a:noFill/>
          </a:ln>
          <a:effectLst>
            <a:softEdge rad="31750"/>
          </a:effectLst>
          <a:extLst/>
        </p:spPr>
        <p:txBody>
          <a:bodyPr>
            <a:spAutoFit/>
          </a:bodyPr>
          <a:lstStyle/>
          <a:p>
            <a:pPr algn="ctr">
              <a:defRPr/>
            </a:pPr>
            <a:r>
              <a:rPr lang="en-US" sz="1800" b="0" dirty="0">
                <a:solidFill>
                  <a:schemeClr val="tx1"/>
                </a:solidFill>
                <a:latin typeface="Arial" panose="020B0604020202020204" pitchFamily="34" charset="0"/>
                <a:ea typeface="Verdana" panose="020B0604030504040204" pitchFamily="34" charset="0"/>
                <a:cs typeface="Arial" panose="020B0604020202020204" pitchFamily="34" charset="0"/>
              </a:rPr>
              <a:t>Pool Cool</a:t>
            </a:r>
          </a:p>
          <a:p>
            <a:pPr algn="ctr">
              <a:defRPr/>
            </a:pPr>
            <a:r>
              <a:rPr lang="en-US" sz="1430" b="0" u="sng" dirty="0">
                <a:solidFill>
                  <a:schemeClr val="tx1"/>
                </a:solidFill>
                <a:latin typeface="Arial" panose="020B0604020202020204" pitchFamily="34" charset="0"/>
                <a:ea typeface="Verdana" panose="020B0604030504040204" pitchFamily="34" charset="0"/>
                <a:cs typeface="Arial" panose="020B0604020202020204" pitchFamily="34" charset="0"/>
                <a:hlinkClick r:id="rId4"/>
              </a:rPr>
              <a:t>https://www.med.upenn.</a:t>
            </a:r>
            <a:br>
              <a:rPr lang="en-US" sz="1430" b="0" u="sng" dirty="0">
                <a:solidFill>
                  <a:schemeClr val="tx1"/>
                </a:solidFill>
                <a:latin typeface="Arial" panose="020B0604020202020204" pitchFamily="34" charset="0"/>
                <a:ea typeface="Verdana" panose="020B0604030504040204" pitchFamily="34" charset="0"/>
                <a:cs typeface="Arial" panose="020B0604020202020204" pitchFamily="34" charset="0"/>
                <a:hlinkClick r:id="rId4"/>
              </a:rPr>
            </a:br>
            <a:r>
              <a:rPr lang="en-US" sz="1430" b="0" u="sng" dirty="0" err="1">
                <a:solidFill>
                  <a:schemeClr val="tx1"/>
                </a:solidFill>
                <a:latin typeface="Arial" panose="020B0604020202020204" pitchFamily="34" charset="0"/>
                <a:ea typeface="Verdana" panose="020B0604030504040204" pitchFamily="34" charset="0"/>
                <a:cs typeface="Arial" panose="020B0604020202020204" pitchFamily="34" charset="0"/>
                <a:hlinkClick r:id="rId4"/>
              </a:rPr>
              <a:t>edu</a:t>
            </a:r>
            <a:r>
              <a:rPr lang="en-US" sz="1430" b="0" u="sng" dirty="0">
                <a:solidFill>
                  <a:schemeClr val="tx1"/>
                </a:solidFill>
                <a:latin typeface="Arial" panose="020B0604020202020204" pitchFamily="34" charset="0"/>
                <a:ea typeface="Verdana" panose="020B0604030504040204" pitchFamily="34" charset="0"/>
                <a:cs typeface="Arial" panose="020B0604020202020204" pitchFamily="34" charset="0"/>
                <a:hlinkClick r:id="rId4"/>
              </a:rPr>
              <a:t>/</a:t>
            </a:r>
            <a:r>
              <a:rPr lang="en-US" sz="1430" b="0" u="sng" dirty="0" err="1">
                <a:solidFill>
                  <a:schemeClr val="tx1"/>
                </a:solidFill>
                <a:latin typeface="Arial" panose="020B0604020202020204" pitchFamily="34" charset="0"/>
                <a:ea typeface="Verdana" panose="020B0604030504040204" pitchFamily="34" charset="0"/>
                <a:cs typeface="Arial" panose="020B0604020202020204" pitchFamily="34" charset="0"/>
                <a:hlinkClick r:id="rId4"/>
              </a:rPr>
              <a:t>poolcool</a:t>
            </a:r>
            <a:r>
              <a:rPr lang="en-US" sz="1430" b="0" u="sng" dirty="0">
                <a:solidFill>
                  <a:schemeClr val="tx1"/>
                </a:solidFill>
                <a:latin typeface="Arial" panose="020B0604020202020204" pitchFamily="34" charset="0"/>
                <a:ea typeface="Verdana" panose="020B0604030504040204" pitchFamily="34" charset="0"/>
                <a:cs typeface="Arial" panose="020B0604020202020204" pitchFamily="34" charset="0"/>
                <a:hlinkClick r:id="rId4"/>
              </a:rPr>
              <a:t>/</a:t>
            </a:r>
            <a:endParaRPr lang="en-US" sz="1430" b="0" dirty="0">
              <a:solidFill>
                <a:schemeClr val="tx1"/>
              </a:solidFill>
              <a:latin typeface="Arial" panose="020B0604020202020204" pitchFamily="34" charset="0"/>
              <a:ea typeface="Verdana" panose="020B0604030504040204" pitchFamily="34" charset="0"/>
              <a:cs typeface="Arial" panose="020B0604020202020204" pitchFamily="34" charset="0"/>
            </a:endParaRPr>
          </a:p>
        </p:txBody>
      </p:sp>
      <p:sp>
        <p:nvSpPr>
          <p:cNvPr id="6" name="Rectangle 5"/>
          <p:cNvSpPr/>
          <p:nvPr/>
        </p:nvSpPr>
        <p:spPr>
          <a:xfrm>
            <a:off x="3402013" y="5186044"/>
            <a:ext cx="2270125" cy="923330"/>
          </a:xfrm>
          <a:prstGeom prst="rect">
            <a:avLst/>
          </a:prstGeom>
          <a:noFill/>
        </p:spPr>
        <p:txBody>
          <a:bodyPr>
            <a:spAutoFit/>
          </a:bodyPr>
          <a:lstStyle/>
          <a:p>
            <a:pPr algn="ctr">
              <a:defRPr/>
            </a:pPr>
            <a:r>
              <a:rPr lang="en-US" sz="1800" b="0" dirty="0">
                <a:solidFill>
                  <a:schemeClr val="tx1"/>
                </a:solidFill>
                <a:latin typeface="Arial" panose="020B0604020202020204" pitchFamily="34" charset="0"/>
                <a:ea typeface="Verdana" panose="020B0604030504040204" pitchFamily="34" charset="0"/>
                <a:cs typeface="Arial" panose="020B0604020202020204" pitchFamily="34" charset="0"/>
              </a:rPr>
              <a:t>Body and Soul</a:t>
            </a:r>
          </a:p>
          <a:p>
            <a:pPr algn="ctr">
              <a:defRPr/>
            </a:pPr>
            <a:r>
              <a:rPr lang="en-US" sz="1800" b="0" dirty="0">
                <a:solidFill>
                  <a:schemeClr val="tx1"/>
                </a:solidFill>
                <a:latin typeface="Arial" panose="020B0604020202020204" pitchFamily="34" charset="0"/>
                <a:ea typeface="Verdana" panose="020B0604030504040204" pitchFamily="34" charset="0"/>
                <a:cs typeface="Arial" panose="020B0604020202020204" pitchFamily="34" charset="0"/>
              </a:rPr>
              <a:t>available on </a:t>
            </a:r>
            <a:r>
              <a:rPr lang="en-US" sz="1400" b="0" dirty="0">
                <a:solidFill>
                  <a:schemeClr val="tx1"/>
                </a:solidFill>
                <a:latin typeface="Arial" panose="020B0604020202020204" pitchFamily="34" charset="0"/>
                <a:ea typeface="Verdana" panose="020B0604030504040204" pitchFamily="34" charset="0"/>
                <a:cs typeface="Arial" panose="020B0604020202020204" pitchFamily="34" charset="0"/>
                <a:hlinkClick r:id="rId5"/>
              </a:rPr>
              <a:t>rtips.cancer.gov</a:t>
            </a:r>
            <a:r>
              <a:rPr lang="en-US" sz="1800" b="0" dirty="0">
                <a:solidFill>
                  <a:schemeClr val="tx1"/>
                </a:solidFill>
                <a:latin typeface="Arial" panose="020B0604020202020204" pitchFamily="34" charset="0"/>
                <a:ea typeface="Verdana" panose="020B0604030504040204" pitchFamily="34" charset="0"/>
                <a:cs typeface="Arial" panose="020B0604020202020204" pitchFamily="34" charset="0"/>
              </a:rPr>
              <a:t> </a:t>
            </a:r>
          </a:p>
        </p:txBody>
      </p:sp>
      <p:sp>
        <p:nvSpPr>
          <p:cNvPr id="7" name="Rectangle 6"/>
          <p:cNvSpPr/>
          <p:nvPr/>
        </p:nvSpPr>
        <p:spPr>
          <a:xfrm>
            <a:off x="6162675" y="5173949"/>
            <a:ext cx="2600325" cy="861774"/>
          </a:xfrm>
          <a:prstGeom prst="rect">
            <a:avLst/>
          </a:prstGeom>
          <a:noFill/>
          <a:effectLst>
            <a:softEdge rad="317500"/>
          </a:effectLst>
        </p:spPr>
        <p:txBody>
          <a:bodyPr>
            <a:spAutoFit/>
          </a:bodyPr>
          <a:lstStyle>
            <a:lvl1pPr>
              <a:defRPr sz="2400">
                <a:solidFill>
                  <a:schemeClr val="tx1"/>
                </a:solidFill>
                <a:latin typeface="Times" pitchFamily="2" charset="0"/>
                <a:ea typeface="MS PGothic" pitchFamily="34" charset="-128"/>
              </a:defRPr>
            </a:lvl1pPr>
            <a:lvl2pPr marL="742950" indent="-285750">
              <a:defRPr sz="2400">
                <a:solidFill>
                  <a:schemeClr val="tx1"/>
                </a:solidFill>
                <a:latin typeface="Times" pitchFamily="2" charset="0"/>
                <a:ea typeface="MS PGothic" pitchFamily="34" charset="-128"/>
              </a:defRPr>
            </a:lvl2pPr>
            <a:lvl3pPr marL="1143000" indent="-228600">
              <a:defRPr sz="2400">
                <a:solidFill>
                  <a:schemeClr val="tx1"/>
                </a:solidFill>
                <a:latin typeface="Times" pitchFamily="2" charset="0"/>
                <a:ea typeface="MS PGothic" pitchFamily="34" charset="-128"/>
              </a:defRPr>
            </a:lvl3pPr>
            <a:lvl4pPr marL="1600200" indent="-228600">
              <a:defRPr sz="2400">
                <a:solidFill>
                  <a:schemeClr val="tx1"/>
                </a:solidFill>
                <a:latin typeface="Times" pitchFamily="2" charset="0"/>
                <a:ea typeface="MS PGothic" pitchFamily="34" charset="-128"/>
              </a:defRPr>
            </a:lvl4pPr>
            <a:lvl5pPr marL="2057400" indent="-228600">
              <a:defRPr sz="2400">
                <a:solidFill>
                  <a:schemeClr val="tx1"/>
                </a:solidFill>
                <a:latin typeface="Times" pitchFamily="2" charset="0"/>
                <a:ea typeface="MS PGothic" pitchFamily="34" charset="-128"/>
              </a:defRPr>
            </a:lvl5pPr>
            <a:lvl6pPr marL="2514600" indent="-228600" eaLnBrk="0" fontAlgn="base" hangingPunct="0">
              <a:spcBef>
                <a:spcPct val="0"/>
              </a:spcBef>
              <a:spcAft>
                <a:spcPct val="0"/>
              </a:spcAft>
              <a:defRPr sz="2400">
                <a:solidFill>
                  <a:schemeClr val="tx1"/>
                </a:solidFill>
                <a:latin typeface="Times" pitchFamily="2" charset="0"/>
                <a:ea typeface="MS PGothic" pitchFamily="34" charset="-128"/>
              </a:defRPr>
            </a:lvl6pPr>
            <a:lvl7pPr marL="2971800" indent="-228600" eaLnBrk="0" fontAlgn="base" hangingPunct="0">
              <a:spcBef>
                <a:spcPct val="0"/>
              </a:spcBef>
              <a:spcAft>
                <a:spcPct val="0"/>
              </a:spcAft>
              <a:defRPr sz="2400">
                <a:solidFill>
                  <a:schemeClr val="tx1"/>
                </a:solidFill>
                <a:latin typeface="Times" pitchFamily="2" charset="0"/>
                <a:ea typeface="MS PGothic" pitchFamily="34" charset="-128"/>
              </a:defRPr>
            </a:lvl7pPr>
            <a:lvl8pPr marL="3429000" indent="-228600" eaLnBrk="0" fontAlgn="base" hangingPunct="0">
              <a:spcBef>
                <a:spcPct val="0"/>
              </a:spcBef>
              <a:spcAft>
                <a:spcPct val="0"/>
              </a:spcAft>
              <a:defRPr sz="2400">
                <a:solidFill>
                  <a:schemeClr val="tx1"/>
                </a:solidFill>
                <a:latin typeface="Times" pitchFamily="2" charset="0"/>
                <a:ea typeface="MS PGothic" pitchFamily="34" charset="-128"/>
              </a:defRPr>
            </a:lvl8pPr>
            <a:lvl9pPr marL="3886200" indent="-228600" eaLnBrk="0" fontAlgn="base" hangingPunct="0">
              <a:spcBef>
                <a:spcPct val="0"/>
              </a:spcBef>
              <a:spcAft>
                <a:spcPct val="0"/>
              </a:spcAft>
              <a:defRPr sz="2400">
                <a:solidFill>
                  <a:schemeClr val="tx1"/>
                </a:solidFill>
                <a:latin typeface="Times" pitchFamily="2" charset="0"/>
                <a:ea typeface="MS PGothic" pitchFamily="34" charset="-128"/>
              </a:defRPr>
            </a:lvl9pPr>
          </a:lstStyle>
          <a:p>
            <a:pPr algn="ctr">
              <a:defRPr/>
            </a:pPr>
            <a:r>
              <a:rPr lang="en-US" sz="1800" b="0" dirty="0">
                <a:latin typeface="Arial" panose="020B0604020202020204" pitchFamily="34" charset="0"/>
                <a:ea typeface="Verdana" panose="020B0604030504040204" pitchFamily="34" charset="0"/>
                <a:cs typeface="Arial" panose="020B0604020202020204" pitchFamily="34" charset="0"/>
              </a:rPr>
              <a:t>Pathways to Freedom</a:t>
            </a:r>
          </a:p>
          <a:p>
            <a:pPr algn="ctr">
              <a:defRPr/>
            </a:pPr>
            <a:r>
              <a:rPr lang="en-US" sz="1800" b="0" dirty="0">
                <a:latin typeface="Arial" panose="020B0604020202020204" pitchFamily="34" charset="0"/>
                <a:ea typeface="Verdana" panose="020B0604030504040204" pitchFamily="34" charset="0"/>
                <a:cs typeface="Arial" panose="020B0604020202020204" pitchFamily="34" charset="0"/>
              </a:rPr>
              <a:t>available on </a:t>
            </a:r>
            <a:r>
              <a:rPr lang="en-US" sz="1400" b="0" dirty="0">
                <a:latin typeface="Arial" panose="020B0604020202020204" pitchFamily="34" charset="0"/>
                <a:ea typeface="Verdana" panose="020B0604030504040204" pitchFamily="34" charset="0"/>
                <a:cs typeface="Arial" panose="020B0604020202020204" pitchFamily="34" charset="0"/>
                <a:hlinkClick r:id="rId5"/>
              </a:rPr>
              <a:t>rtips.cancer.gov</a:t>
            </a:r>
            <a:r>
              <a:rPr lang="en-US" sz="1400" b="0" dirty="0">
                <a:latin typeface="Arial" panose="020B0604020202020204" pitchFamily="34" charset="0"/>
                <a:ea typeface="Verdana" panose="020B0604030504040204" pitchFamily="34" charset="0"/>
                <a:cs typeface="Arial" panose="020B0604020202020204" pitchFamily="34" charset="0"/>
              </a:rPr>
              <a:t> </a:t>
            </a:r>
          </a:p>
        </p:txBody>
      </p:sp>
      <p:pic>
        <p:nvPicPr>
          <p:cNvPr id="3073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7275" y="2565757"/>
            <a:ext cx="1890713" cy="2586038"/>
          </a:xfrm>
          <a:prstGeom prst="rect">
            <a:avLst/>
          </a:prstGeom>
          <a:ln w="9525">
            <a:no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92463" y="3095306"/>
            <a:ext cx="2657475" cy="2000250"/>
          </a:xfrm>
          <a:prstGeom prst="rect">
            <a:avLst/>
          </a:prstGeom>
          <a:ln w="9525">
            <a:no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07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1405" y="2630923"/>
            <a:ext cx="1908175" cy="2536825"/>
          </a:xfrm>
          <a:prstGeom prst="rect">
            <a:avLst/>
          </a:prstGeom>
          <a:ln w="9525">
            <a:no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759686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26092" y="266686"/>
            <a:ext cx="11484199" cy="1143000"/>
          </a:xfrm>
        </p:spPr>
        <p:txBody>
          <a:bodyPr>
            <a:noAutofit/>
          </a:bodyPr>
          <a:lstStyle/>
          <a:p>
            <a:pPr algn="l"/>
            <a:r>
              <a:rPr lang="en-US" altLang="en-US" sz="3600" dirty="0">
                <a:latin typeface="Arial" panose="020B0604020202020204" pitchFamily="34" charset="0"/>
              </a:rPr>
              <a:t>Packaged Program Example: </a:t>
            </a:r>
            <a:r>
              <a:rPr lang="en-US" altLang="en-US" sz="3600" dirty="0" smtClean="0">
                <a:solidFill>
                  <a:srgbClr val="FF00FF"/>
                </a:solidFill>
                <a:latin typeface="Arial" panose="020B0604020202020204" pitchFamily="34" charset="0"/>
              </a:rPr>
              <a:t/>
            </a:r>
            <a:br>
              <a:rPr lang="en-US" altLang="en-US" sz="3600" dirty="0" smtClean="0">
                <a:solidFill>
                  <a:srgbClr val="FF00FF"/>
                </a:solidFill>
                <a:latin typeface="Arial" panose="020B0604020202020204" pitchFamily="34" charset="0"/>
              </a:rPr>
            </a:br>
            <a:r>
              <a:rPr lang="en-US" altLang="en-US" sz="3600" dirty="0" smtClean="0">
                <a:latin typeface="Arial" panose="020B0604020202020204" pitchFamily="34" charset="0"/>
              </a:rPr>
              <a:t>Pool </a:t>
            </a:r>
            <a:r>
              <a:rPr lang="en-US" altLang="en-US" sz="3600" dirty="0">
                <a:latin typeface="Arial" panose="020B0604020202020204" pitchFamily="34" charset="0"/>
              </a:rPr>
              <a:t>Cool</a:t>
            </a:r>
          </a:p>
        </p:txBody>
      </p:sp>
      <p:sp>
        <p:nvSpPr>
          <p:cNvPr id="2" name="Content Placeholder 1"/>
          <p:cNvSpPr>
            <a:spLocks noGrp="1"/>
          </p:cNvSpPr>
          <p:nvPr>
            <p:ph idx="1"/>
          </p:nvPr>
        </p:nvSpPr>
        <p:spPr>
          <a:xfrm>
            <a:off x="301752" y="1443783"/>
            <a:ext cx="8503920" cy="4988538"/>
          </a:xfrm>
        </p:spPr>
        <p:txBody>
          <a:bodyPr>
            <a:normAutofit/>
          </a:bodyPr>
          <a:lstStyle/>
          <a:p>
            <a:r>
              <a:rPr lang="en-US" dirty="0"/>
              <a:t>At a glance</a:t>
            </a:r>
          </a:p>
          <a:p>
            <a:pPr lvl="1">
              <a:spcBef>
                <a:spcPts val="0"/>
              </a:spcBef>
            </a:pPr>
            <a:r>
              <a:rPr lang="en-US" sz="2000" u="sng" dirty="0">
                <a:solidFill>
                  <a:schemeClr val="tx1"/>
                </a:solidFill>
              </a:rPr>
              <a:t>Aim:</a:t>
            </a:r>
            <a:r>
              <a:rPr lang="en-US" sz="2000" dirty="0">
                <a:solidFill>
                  <a:schemeClr val="tx1"/>
                </a:solidFill>
              </a:rPr>
              <a:t> increase awareness, motivation, and sun protection practices to reduce incidence of skin cancer</a:t>
            </a:r>
          </a:p>
          <a:p>
            <a:pPr lvl="1">
              <a:spcBef>
                <a:spcPts val="0"/>
              </a:spcBef>
            </a:pPr>
            <a:r>
              <a:rPr lang="en-US" sz="2000" u="sng" dirty="0">
                <a:solidFill>
                  <a:schemeClr val="tx1"/>
                </a:solidFill>
              </a:rPr>
              <a:t>Setting:</a:t>
            </a:r>
            <a:r>
              <a:rPr lang="en-US" sz="2000" dirty="0">
                <a:solidFill>
                  <a:schemeClr val="tx1"/>
                </a:solidFill>
              </a:rPr>
              <a:t> swimming pools</a:t>
            </a:r>
          </a:p>
          <a:p>
            <a:pPr lvl="1">
              <a:spcBef>
                <a:spcPts val="0"/>
              </a:spcBef>
            </a:pPr>
            <a:r>
              <a:rPr lang="en-US" sz="2000" u="sng" dirty="0">
                <a:solidFill>
                  <a:schemeClr val="tx1"/>
                </a:solidFill>
              </a:rPr>
              <a:t>Target Audience</a:t>
            </a:r>
            <a:r>
              <a:rPr lang="en-US" sz="2000" dirty="0">
                <a:solidFill>
                  <a:schemeClr val="tx1"/>
                </a:solidFill>
              </a:rPr>
              <a:t>: children (age 5-10) enrolled in swimming lessons</a:t>
            </a:r>
          </a:p>
          <a:p>
            <a:r>
              <a:rPr lang="en-US" dirty="0"/>
              <a:t>Program components:</a:t>
            </a:r>
          </a:p>
          <a:p>
            <a:pPr lvl="1">
              <a:spcBef>
                <a:spcPts val="0"/>
              </a:spcBef>
            </a:pPr>
            <a:r>
              <a:rPr lang="en-US" sz="2000" dirty="0">
                <a:solidFill>
                  <a:schemeClr val="tx1"/>
                </a:solidFill>
              </a:rPr>
              <a:t>Eight 5-minute lessons during swim class</a:t>
            </a:r>
          </a:p>
          <a:p>
            <a:pPr lvl="1">
              <a:spcBef>
                <a:spcPts val="0"/>
              </a:spcBef>
            </a:pPr>
            <a:r>
              <a:rPr lang="en-US" sz="2000" dirty="0">
                <a:solidFill>
                  <a:schemeClr val="tx1"/>
                </a:solidFill>
              </a:rPr>
              <a:t>Five optional sun-safe poolside activities </a:t>
            </a:r>
          </a:p>
          <a:p>
            <a:pPr lvl="1">
              <a:spcBef>
                <a:spcPts val="0"/>
              </a:spcBef>
            </a:pPr>
            <a:r>
              <a:rPr lang="en-US" sz="2000" dirty="0">
                <a:solidFill>
                  <a:schemeClr val="tx1"/>
                </a:solidFill>
              </a:rPr>
              <a:t>Sun safety signs</a:t>
            </a:r>
          </a:p>
          <a:p>
            <a:r>
              <a:rPr lang="en-US" dirty="0"/>
              <a:t>Program materials</a:t>
            </a:r>
          </a:p>
          <a:p>
            <a:pPr lvl="1">
              <a:spcBef>
                <a:spcPts val="0"/>
              </a:spcBef>
            </a:pPr>
            <a:r>
              <a:rPr lang="en-US" sz="2000" dirty="0">
                <a:solidFill>
                  <a:schemeClr val="tx1"/>
                </a:solidFill>
              </a:rPr>
              <a:t>Developed in efficacy and diffusion trials and process evaluations</a:t>
            </a:r>
          </a:p>
          <a:p>
            <a:pPr lvl="1">
              <a:spcBef>
                <a:spcPts val="0"/>
              </a:spcBef>
            </a:pPr>
            <a:r>
              <a:rPr lang="en-US" sz="2000" dirty="0">
                <a:solidFill>
                  <a:schemeClr val="tx1"/>
                </a:solidFill>
              </a:rPr>
              <a:t>Available online for free </a:t>
            </a:r>
            <a:endParaRPr lang="en-US" sz="2000" dirty="0"/>
          </a:p>
        </p:txBody>
      </p:sp>
      <p:pic>
        <p:nvPicPr>
          <p:cNvPr id="3277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19607" y="266686"/>
            <a:ext cx="918239" cy="1080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01752" y="6273116"/>
            <a:ext cx="2818400" cy="246221"/>
          </a:xfrm>
          <a:prstGeom prst="rect">
            <a:avLst/>
          </a:prstGeom>
        </p:spPr>
        <p:txBody>
          <a:bodyPr wrap="none">
            <a:spAutoFit/>
          </a:bodyPr>
          <a:lstStyle/>
          <a:p>
            <a:pPr algn="ctr">
              <a:defRPr/>
            </a:pPr>
            <a:r>
              <a:rPr lang="en-US" sz="1000" b="0" dirty="0">
                <a:solidFill>
                  <a:schemeClr val="tx1"/>
                </a:solidFill>
                <a:latin typeface="Arial" panose="020B0604020202020204" pitchFamily="34" charset="0"/>
                <a:ea typeface="Verdana" panose="020B0604030504040204" pitchFamily="34" charset="0"/>
                <a:cs typeface="Arial" panose="020B0604020202020204" pitchFamily="34" charset="0"/>
              </a:rPr>
              <a:t>Source: https://www.med.upenn.edu/poolcool/ </a:t>
            </a:r>
          </a:p>
        </p:txBody>
      </p:sp>
    </p:spTree>
    <p:custDataLst>
      <p:tags r:id="rId1"/>
    </p:custDataLst>
    <p:extLst>
      <p:ext uri="{BB962C8B-B14F-4D97-AF65-F5344CB8AC3E}">
        <p14:creationId xmlns:p14="http://schemas.microsoft.com/office/powerpoint/2010/main" val="35149986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57200" y="265338"/>
            <a:ext cx="8763000" cy="1143000"/>
          </a:xfrm>
        </p:spPr>
        <p:txBody>
          <a:bodyPr>
            <a:normAutofit/>
          </a:bodyPr>
          <a:lstStyle/>
          <a:p>
            <a:pPr algn="l"/>
            <a:r>
              <a:rPr lang="en-US" altLang="en-US" sz="4000" dirty="0">
                <a:latin typeface="Arial" panose="020B0604020202020204" pitchFamily="34" charset="0"/>
              </a:rPr>
              <a:t>Policies </a:t>
            </a:r>
          </a:p>
        </p:txBody>
      </p:sp>
      <p:sp>
        <p:nvSpPr>
          <p:cNvPr id="2" name="Content Placeholder 1"/>
          <p:cNvSpPr>
            <a:spLocks noGrp="1"/>
          </p:cNvSpPr>
          <p:nvPr>
            <p:ph idx="1"/>
          </p:nvPr>
        </p:nvSpPr>
        <p:spPr>
          <a:xfrm>
            <a:off x="457200" y="1600200"/>
            <a:ext cx="8348472" cy="4525963"/>
          </a:xfrm>
        </p:spPr>
        <p:txBody>
          <a:bodyPr/>
          <a:lstStyle/>
          <a:p>
            <a:pPr marL="0" indent="0">
              <a:buNone/>
            </a:pPr>
            <a:r>
              <a:rPr lang="en-US" sz="2600" dirty="0"/>
              <a:t>A system of laws, regulatory measures, courses of action, and funding priorities concerning a given topic</a:t>
            </a:r>
          </a:p>
          <a:p>
            <a:endParaRPr lang="en-US" dirty="0"/>
          </a:p>
        </p:txBody>
      </p:sp>
      <p:pic>
        <p:nvPicPr>
          <p:cNvPr id="2050" name="Picture 2" descr="28378766492_58904b9ffe"/>
          <p:cNvPicPr>
            <a:picLocks noChangeAspect="1" noChangeArrowheads="1"/>
          </p:cNvPicPr>
          <p:nvPr/>
        </p:nvPicPr>
        <p:blipFill rotWithShape="1">
          <a:blip r:embed="rId4">
            <a:extLst>
              <a:ext uri="{28A0092B-C50C-407E-A947-70E740481C1C}">
                <a14:useLocalDpi xmlns:a14="http://schemas.microsoft.com/office/drawing/2010/main" val="0"/>
              </a:ext>
            </a:extLst>
          </a:blip>
          <a:srcRect l="13036" r="17773"/>
          <a:stretch/>
        </p:blipFill>
        <p:spPr bwMode="auto">
          <a:xfrm>
            <a:off x="637429" y="2710432"/>
            <a:ext cx="3048239" cy="2766623"/>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6" name="Content Placeholder 1"/>
          <p:cNvSpPr txBox="1">
            <a:spLocks/>
          </p:cNvSpPr>
          <p:nvPr/>
        </p:nvSpPr>
        <p:spPr>
          <a:xfrm>
            <a:off x="3517057" y="2710432"/>
            <a:ext cx="5245943" cy="3076757"/>
          </a:xfrm>
          <a:prstGeom prst="rect">
            <a:avLst/>
          </a:prstGeom>
        </p:spPr>
        <p:txBody>
          <a:bodyPr vert="horz">
            <a:normAutofit/>
          </a:bodyPr>
          <a:lstStyle>
            <a:lvl1pPr marL="243843" indent="-243843" algn="l" rtl="0" eaLnBrk="1" latinLnBrk="0" hangingPunct="1">
              <a:spcBef>
                <a:spcPct val="20000"/>
              </a:spcBef>
              <a:buClr>
                <a:schemeClr val="accent1"/>
              </a:buClr>
              <a:buSzPct val="85000"/>
              <a:buFont typeface="Wingdings 2"/>
              <a:buChar char=""/>
              <a:defRPr kumimoji="0" sz="2400" kern="1200">
                <a:solidFill>
                  <a:schemeClr val="tx1"/>
                </a:solidFill>
                <a:latin typeface="Verdana" pitchFamily="34" charset="0"/>
                <a:ea typeface="Verdana" pitchFamily="34" charset="0"/>
                <a:cs typeface="Verdana" pitchFamily="34" charset="0"/>
              </a:defRPr>
            </a:lvl1pPr>
            <a:lvl2pPr marL="487686" indent="-243843" algn="l" rtl="0" eaLnBrk="1" latinLnBrk="0" hangingPunct="1">
              <a:spcBef>
                <a:spcPct val="20000"/>
              </a:spcBef>
              <a:buClr>
                <a:schemeClr val="accent2"/>
              </a:buClr>
              <a:buSzPct val="70000"/>
              <a:buFont typeface="Wingdings"/>
              <a:buChar char=""/>
              <a:defRPr kumimoji="0" sz="1956" kern="1200">
                <a:solidFill>
                  <a:schemeClr val="tx2"/>
                </a:solidFill>
                <a:latin typeface="Verdana" pitchFamily="34" charset="0"/>
                <a:ea typeface="Verdana" pitchFamily="34" charset="0"/>
                <a:cs typeface="Verdana" pitchFamily="34" charset="0"/>
              </a:defRPr>
            </a:lvl2pPr>
            <a:lvl3pPr marL="731529" indent="-203203" algn="l" rtl="0" eaLnBrk="1" latinLnBrk="0" hangingPunct="1">
              <a:spcBef>
                <a:spcPct val="20000"/>
              </a:spcBef>
              <a:buClr>
                <a:schemeClr val="accent3"/>
              </a:buClr>
              <a:buSzPct val="75000"/>
              <a:buFont typeface="Wingdings 2"/>
              <a:buChar char=""/>
              <a:defRPr kumimoji="0" sz="1778" kern="1200">
                <a:solidFill>
                  <a:schemeClr val="tx1"/>
                </a:solidFill>
                <a:latin typeface="Verdana" pitchFamily="34" charset="0"/>
                <a:ea typeface="Verdana" pitchFamily="34" charset="0"/>
                <a:cs typeface="Verdana" pitchFamily="34" charset="0"/>
              </a:defRPr>
            </a:lvl3pPr>
            <a:lvl4pPr marL="975372" indent="-203203" algn="l" rtl="0" eaLnBrk="1" latinLnBrk="0" hangingPunct="1">
              <a:spcBef>
                <a:spcPct val="20000"/>
              </a:spcBef>
              <a:buClr>
                <a:schemeClr val="accent4"/>
              </a:buClr>
              <a:buSzPct val="70000"/>
              <a:buFont typeface="Wingdings"/>
              <a:buChar char=""/>
              <a:defRPr kumimoji="0" sz="1778" kern="1200">
                <a:solidFill>
                  <a:schemeClr val="tx2"/>
                </a:solidFill>
                <a:latin typeface="Verdana" pitchFamily="34" charset="0"/>
                <a:ea typeface="Verdana" pitchFamily="34" charset="0"/>
                <a:cs typeface="Verdana" pitchFamily="34" charset="0"/>
              </a:defRPr>
            </a:lvl4pPr>
            <a:lvl5pPr marL="1219215" indent="-203203" algn="l" rtl="0" eaLnBrk="1" latinLnBrk="0" hangingPunct="1">
              <a:spcBef>
                <a:spcPct val="20000"/>
              </a:spcBef>
              <a:buClr>
                <a:schemeClr val="accent5"/>
              </a:buClr>
              <a:buFontTx/>
              <a:buChar char="•"/>
              <a:defRPr kumimoji="0" sz="1600" kern="1200">
                <a:solidFill>
                  <a:schemeClr val="tx1"/>
                </a:solidFill>
                <a:latin typeface="Verdana" pitchFamily="34" charset="0"/>
                <a:ea typeface="Verdana" pitchFamily="34" charset="0"/>
                <a:cs typeface="Verdana" pitchFamily="34" charset="0"/>
              </a:defRPr>
            </a:lvl5pPr>
            <a:lvl6pPr marL="1463058" indent="-162562" algn="l" rtl="0" eaLnBrk="1" latinLnBrk="0" hangingPunct="1">
              <a:spcBef>
                <a:spcPct val="20000"/>
              </a:spcBef>
              <a:buClr>
                <a:schemeClr val="accent6"/>
              </a:buClr>
              <a:buSzPct val="80000"/>
              <a:buFont typeface="Wingdings 2"/>
              <a:buChar char=""/>
              <a:defRPr kumimoji="0" sz="1600" kern="1200">
                <a:solidFill>
                  <a:schemeClr val="tx1"/>
                </a:solidFill>
                <a:latin typeface="+mn-lt"/>
                <a:ea typeface="+mn-ea"/>
                <a:cs typeface="+mn-cs"/>
              </a:defRPr>
            </a:lvl6pPr>
            <a:lvl7pPr marL="1706901" indent="-162562" algn="l" rtl="0" eaLnBrk="1" latinLnBrk="0" hangingPunct="1">
              <a:spcBef>
                <a:spcPct val="20000"/>
              </a:spcBef>
              <a:buClr>
                <a:schemeClr val="accent1">
                  <a:shade val="75000"/>
                </a:schemeClr>
              </a:buClr>
              <a:buSzPct val="90000"/>
              <a:buChar char="•"/>
              <a:defRPr kumimoji="0" sz="1422" kern="1200" baseline="0">
                <a:solidFill>
                  <a:schemeClr val="tx1"/>
                </a:solidFill>
                <a:latin typeface="+mn-lt"/>
                <a:ea typeface="+mn-ea"/>
                <a:cs typeface="+mn-cs"/>
              </a:defRPr>
            </a:lvl7pPr>
            <a:lvl8pPr marL="1869463" indent="-162562" algn="l" rtl="0" eaLnBrk="1" latinLnBrk="0" hangingPunct="1">
              <a:spcBef>
                <a:spcPct val="20000"/>
              </a:spcBef>
              <a:buClr>
                <a:schemeClr val="accent4">
                  <a:shade val="75000"/>
                </a:schemeClr>
              </a:buClr>
              <a:buChar char="•"/>
              <a:defRPr kumimoji="0" sz="1422" kern="1200">
                <a:solidFill>
                  <a:schemeClr val="tx1"/>
                </a:solidFill>
                <a:latin typeface="+mn-lt"/>
                <a:ea typeface="+mn-ea"/>
                <a:cs typeface="+mn-cs"/>
              </a:defRPr>
            </a:lvl8pPr>
            <a:lvl9pPr marL="2113306" indent="-162562" algn="l" rtl="0" eaLnBrk="1" latinLnBrk="0" hangingPunct="1">
              <a:spcBef>
                <a:spcPct val="20000"/>
              </a:spcBef>
              <a:buClr>
                <a:schemeClr val="accent2">
                  <a:shade val="75000"/>
                </a:schemeClr>
              </a:buClr>
              <a:buSzPct val="90000"/>
              <a:buChar char="•"/>
              <a:defRPr kumimoji="0" sz="1244" kern="1200" cap="all" baseline="0">
                <a:solidFill>
                  <a:schemeClr val="tx1"/>
                </a:solidFill>
                <a:latin typeface="+mn-lt"/>
                <a:ea typeface="+mn-ea"/>
                <a:cs typeface="+mn-cs"/>
              </a:defRPr>
            </a:lvl9pPr>
          </a:lstStyle>
          <a:p>
            <a:pPr marL="800100" lvl="1" indent="-342900" fontAlgn="auto">
              <a:lnSpc>
                <a:spcPct val="110000"/>
              </a:lnSpc>
              <a:spcAft>
                <a:spcPct val="20000"/>
              </a:spcAft>
              <a:buClrTx/>
              <a:buSzPct val="100000"/>
              <a:buFont typeface="Arial" panose="020B0604020202020204" pitchFamily="34" charset="0"/>
              <a:buChar char="−"/>
              <a:defRPr/>
            </a:pPr>
            <a:r>
              <a:rPr lang="en-US" sz="2200" b="0" dirty="0">
                <a:solidFill>
                  <a:schemeClr val="tx1"/>
                </a:solidFill>
                <a:latin typeface="Arial" panose="020B0604020202020204" pitchFamily="34" charset="0"/>
                <a:cs typeface="Arial" panose="020B0604020202020204" pitchFamily="34" charset="0"/>
              </a:rPr>
              <a:t>Public policy: regulation set by government or local authorities (e.g., laws for coverage, ordinances)</a:t>
            </a:r>
          </a:p>
          <a:p>
            <a:pPr marL="800100" lvl="1" indent="-342900" fontAlgn="auto">
              <a:lnSpc>
                <a:spcPct val="110000"/>
              </a:lnSpc>
              <a:spcAft>
                <a:spcPct val="20000"/>
              </a:spcAft>
              <a:buClrTx/>
              <a:buSzPct val="100000"/>
              <a:buFont typeface="Arial" panose="020B0604020202020204" pitchFamily="34" charset="0"/>
              <a:buChar char="−"/>
              <a:defRPr/>
            </a:pPr>
            <a:r>
              <a:rPr lang="en-US" sz="2200" b="0" dirty="0">
                <a:solidFill>
                  <a:schemeClr val="tx1"/>
                </a:solidFill>
                <a:latin typeface="Arial" panose="020B0604020202020204" pitchFamily="34" charset="0"/>
                <a:cs typeface="Arial" panose="020B0604020202020204" pitchFamily="34" charset="0"/>
              </a:rPr>
              <a:t>Organizational policy: organizational rule or regulation </a:t>
            </a:r>
          </a:p>
          <a:p>
            <a:pPr fontAlgn="auto">
              <a:spcAft>
                <a:spcPts val="0"/>
              </a:spcAft>
            </a:pPr>
            <a:endParaRPr lang="en-US" b="0" dirty="0"/>
          </a:p>
        </p:txBody>
      </p:sp>
    </p:spTree>
    <p:custDataLst>
      <p:tags r:id="rId1"/>
    </p:custDataLst>
    <p:extLst>
      <p:ext uri="{BB962C8B-B14F-4D97-AF65-F5344CB8AC3E}">
        <p14:creationId xmlns:p14="http://schemas.microsoft.com/office/powerpoint/2010/main" val="7722710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381000" y="227767"/>
            <a:ext cx="8455152" cy="1143000"/>
          </a:xfrm>
        </p:spPr>
        <p:txBody>
          <a:bodyPr>
            <a:noAutofit/>
          </a:bodyPr>
          <a:lstStyle/>
          <a:p>
            <a:pPr algn="l"/>
            <a:r>
              <a:rPr lang="en-US" altLang="en-US" sz="3600" dirty="0">
                <a:latin typeface="Arial" panose="020B0604020202020204" pitchFamily="34" charset="0"/>
              </a:rPr>
              <a:t>Public Policy Example: NC Driver License Redesign </a:t>
            </a:r>
          </a:p>
        </p:txBody>
      </p:sp>
      <p:sp>
        <p:nvSpPr>
          <p:cNvPr id="2" name="Content Placeholder 1"/>
          <p:cNvSpPr>
            <a:spLocks noGrp="1"/>
          </p:cNvSpPr>
          <p:nvPr>
            <p:ph idx="1"/>
          </p:nvPr>
        </p:nvSpPr>
        <p:spPr>
          <a:xfrm>
            <a:off x="301752" y="1600391"/>
            <a:ext cx="8534400" cy="2019561"/>
          </a:xfrm>
        </p:spPr>
        <p:txBody>
          <a:bodyPr>
            <a:normAutofit/>
          </a:bodyPr>
          <a:lstStyle/>
          <a:p>
            <a:pPr marL="0" indent="0">
              <a:buNone/>
            </a:pPr>
            <a:r>
              <a:rPr lang="en-US" sz="2600" dirty="0"/>
              <a:t>North Carolina enacted legislation that prohibits the purchase of tobacco products by persons under 18 years</a:t>
            </a:r>
          </a:p>
          <a:p>
            <a:endParaRPr lang="en-US" sz="2700" dirty="0"/>
          </a:p>
        </p:txBody>
      </p:sp>
      <p:pic>
        <p:nvPicPr>
          <p:cNvPr id="3687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8506" y="3202640"/>
            <a:ext cx="4164012" cy="2225675"/>
          </a:xfrm>
          <a:prstGeom prst="rect">
            <a:avLst/>
          </a:prstGeom>
          <a:ln w="9525">
            <a:no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3687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0291" y="2629014"/>
            <a:ext cx="2605371" cy="3372928"/>
          </a:xfrm>
          <a:prstGeom prst="rect">
            <a:avLst/>
          </a:prstGeom>
          <a:ln w="38100" cap="sq">
            <a:no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8480000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62112"/>
            <a:ext cx="8842249" cy="1143000"/>
          </a:xfrm>
        </p:spPr>
        <p:txBody>
          <a:bodyPr>
            <a:noAutofit/>
          </a:bodyPr>
          <a:lstStyle/>
          <a:p>
            <a:pPr algn="l"/>
            <a:r>
              <a:rPr lang="en-US" altLang="en-US" sz="3400" dirty="0">
                <a:latin typeface="Arial" panose="020B0604020202020204" pitchFamily="34" charset="0"/>
              </a:rPr>
              <a:t>Organizational Policy Example: </a:t>
            </a:r>
            <a:r>
              <a:rPr lang="en-US" altLang="en-US" sz="3400" dirty="0">
                <a:solidFill>
                  <a:srgbClr val="FF00FF"/>
                </a:solidFill>
                <a:latin typeface="Arial" panose="020B0604020202020204" pitchFamily="34" charset="0"/>
              </a:rPr>
              <a:t/>
            </a:r>
            <a:br>
              <a:rPr lang="en-US" altLang="en-US" sz="3400" dirty="0">
                <a:solidFill>
                  <a:srgbClr val="FF00FF"/>
                </a:solidFill>
                <a:latin typeface="Arial" panose="020B0604020202020204" pitchFamily="34" charset="0"/>
              </a:rPr>
            </a:br>
            <a:r>
              <a:rPr lang="en-US" altLang="en-US" sz="3400" dirty="0">
                <a:latin typeface="Arial" panose="020B0604020202020204" pitchFamily="34" charset="0"/>
              </a:rPr>
              <a:t>Dietary Recommendations for Workplaces</a:t>
            </a:r>
          </a:p>
        </p:txBody>
      </p:sp>
      <p:graphicFrame>
        <p:nvGraphicFramePr>
          <p:cNvPr id="3" name="Table 2"/>
          <p:cNvGraphicFramePr>
            <a:graphicFrameLocks noGrp="1"/>
          </p:cNvGraphicFramePr>
          <p:nvPr>
            <p:extLst>
              <p:ext uri="{D42A27DB-BD31-4B8C-83A1-F6EECF244321}">
                <p14:modId xmlns:p14="http://schemas.microsoft.com/office/powerpoint/2010/main" val="360039510"/>
              </p:ext>
            </p:extLst>
          </p:nvPr>
        </p:nvGraphicFramePr>
        <p:xfrm>
          <a:off x="301751" y="1833096"/>
          <a:ext cx="8534401" cy="3784370"/>
        </p:xfrm>
        <a:graphic>
          <a:graphicData uri="http://schemas.openxmlformats.org/drawingml/2006/table">
            <a:tbl>
              <a:tblPr firstRow="1" bandRow="1">
                <a:tableStyleId>{1E171933-4619-4E11-9A3F-F7608DF75F80}</a:tableStyleId>
              </a:tblPr>
              <a:tblGrid>
                <a:gridCol w="1290117">
                  <a:extLst>
                    <a:ext uri="{9D8B030D-6E8A-4147-A177-3AD203B41FA5}">
                      <a16:colId xmlns:a16="http://schemas.microsoft.com/office/drawing/2014/main" xmlns="" val="20000"/>
                    </a:ext>
                  </a:extLst>
                </a:gridCol>
                <a:gridCol w="2441368">
                  <a:extLst>
                    <a:ext uri="{9D8B030D-6E8A-4147-A177-3AD203B41FA5}">
                      <a16:colId xmlns:a16="http://schemas.microsoft.com/office/drawing/2014/main" xmlns="" val="20001"/>
                    </a:ext>
                  </a:extLst>
                </a:gridCol>
                <a:gridCol w="2233593">
                  <a:extLst>
                    <a:ext uri="{9D8B030D-6E8A-4147-A177-3AD203B41FA5}">
                      <a16:colId xmlns:a16="http://schemas.microsoft.com/office/drawing/2014/main" xmlns="" val="20002"/>
                    </a:ext>
                  </a:extLst>
                </a:gridCol>
                <a:gridCol w="2569323">
                  <a:extLst>
                    <a:ext uri="{9D8B030D-6E8A-4147-A177-3AD203B41FA5}">
                      <a16:colId xmlns:a16="http://schemas.microsoft.com/office/drawing/2014/main" xmlns="" val="20003"/>
                    </a:ext>
                  </a:extLst>
                </a:gridCol>
              </a:tblGrid>
              <a:tr h="721661">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a:ln>
                            <a:noFill/>
                          </a:ln>
                          <a:effectLst/>
                          <a:latin typeface="Arial" panose="020B0604020202020204" pitchFamily="34" charset="0"/>
                          <a:cs typeface="Arial" panose="020B0604020202020204" pitchFamily="34" charset="0"/>
                        </a:rPr>
                        <a:t>Food Item</a:t>
                      </a:r>
                      <a:endParaRPr kumimoji="0" lang="en-US" sz="1600" b="1" i="0" u="none" strike="noStrike" cap="none" normalizeH="0" baseline="0" dirty="0">
                        <a:ln>
                          <a:noFill/>
                        </a:ln>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anchor="ctr"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a:ln>
                            <a:noFill/>
                          </a:ln>
                          <a:effectLst/>
                          <a:latin typeface="Arial" panose="020B0604020202020204" pitchFamily="34" charset="0"/>
                          <a:cs typeface="Arial" panose="020B0604020202020204" pitchFamily="34" charset="0"/>
                        </a:rPr>
                        <a:t>Recommendation</a:t>
                      </a:r>
                      <a:endParaRPr kumimoji="0" lang="en-US" sz="1600" b="1" i="0" u="none" strike="noStrike" cap="none" normalizeH="0" baseline="0" dirty="0">
                        <a:ln>
                          <a:noFill/>
                        </a:ln>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anchor="ctr"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a:ln>
                            <a:noFill/>
                          </a:ln>
                          <a:effectLst/>
                          <a:latin typeface="Arial" panose="020B0604020202020204" pitchFamily="34" charset="0"/>
                          <a:cs typeface="Arial" panose="020B0604020202020204" pitchFamily="34" charset="0"/>
                        </a:rPr>
                        <a:t>Rationale</a:t>
                      </a:r>
                      <a:endParaRPr kumimoji="0" lang="en-US" sz="1600" b="1" i="0" u="none" strike="noStrike" cap="none" normalizeH="0" baseline="0" dirty="0">
                        <a:ln>
                          <a:noFill/>
                        </a:ln>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anchor="ctr" horzOverflow="overflow"/>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a:ln>
                            <a:noFill/>
                          </a:ln>
                          <a:effectLst/>
                          <a:latin typeface="Arial" panose="020B0604020202020204" pitchFamily="34" charset="0"/>
                          <a:cs typeface="Arial" panose="020B0604020202020204" pitchFamily="34" charset="0"/>
                        </a:rPr>
                        <a:t>Examples of what would be </a:t>
                      </a:r>
                      <a:r>
                        <a:rPr kumimoji="0" lang="en-US" sz="1600" u="sng" strike="noStrike" cap="none" normalizeH="0" baseline="0" dirty="0">
                          <a:ln>
                            <a:noFill/>
                          </a:ln>
                          <a:effectLst/>
                          <a:latin typeface="Arial" panose="020B0604020202020204" pitchFamily="34" charset="0"/>
                          <a:cs typeface="Arial" panose="020B0604020202020204" pitchFamily="34" charset="0"/>
                        </a:rPr>
                        <a:t>IN</a:t>
                      </a:r>
                      <a:r>
                        <a:rPr kumimoji="0" lang="en-US" sz="1600" u="none" strike="noStrike" cap="none" normalizeH="0" baseline="0" dirty="0">
                          <a:ln>
                            <a:noFill/>
                          </a:ln>
                          <a:effectLst/>
                          <a:latin typeface="Arial" panose="020B0604020202020204" pitchFamily="34" charset="0"/>
                          <a:cs typeface="Arial" panose="020B0604020202020204" pitchFamily="34" charset="0"/>
                        </a:rPr>
                        <a:t> and </a:t>
                      </a:r>
                      <a:r>
                        <a:rPr kumimoji="0" lang="en-US" sz="1600" u="sng" strike="noStrike" cap="none" normalizeH="0" baseline="0" dirty="0">
                          <a:ln>
                            <a:noFill/>
                          </a:ln>
                          <a:effectLst/>
                          <a:latin typeface="Arial" panose="020B0604020202020204" pitchFamily="34" charset="0"/>
                          <a:cs typeface="Arial" panose="020B0604020202020204" pitchFamily="34" charset="0"/>
                        </a:rPr>
                        <a:t>OUT</a:t>
                      </a:r>
                      <a:endParaRPr kumimoji="0" lang="en-US" sz="1600" b="1" i="0" u="none" strike="noStrike" cap="none" normalizeH="0" baseline="0" dirty="0">
                        <a:ln>
                          <a:noFill/>
                        </a:ln>
                        <a:solidFill>
                          <a:schemeClr val="tx1"/>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anchor="ctr" horzOverflow="overflow"/>
                </a:tc>
                <a:extLst>
                  <a:ext uri="{0D108BD9-81ED-4DB2-BD59-A6C34878D82A}">
                    <a16:rowId xmlns:a16="http://schemas.microsoft.com/office/drawing/2014/main" xmlns="" val="10000"/>
                  </a:ext>
                </a:extLst>
              </a:tr>
              <a:tr h="98454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a:ln>
                            <a:noFill/>
                          </a:ln>
                          <a:effectLst/>
                          <a:latin typeface="Arial" panose="020B0604020202020204" pitchFamily="34" charset="0"/>
                          <a:cs typeface="Arial" panose="020B0604020202020204" pitchFamily="34" charset="0"/>
                        </a:rPr>
                        <a:t>Beverages</a:t>
                      </a:r>
                      <a:endParaRPr kumimoji="0" lang="en-US" sz="1600" b="1" i="0" u="none" strike="noStrike" cap="none" normalizeH="0" baseline="0" dirty="0">
                        <a:ln>
                          <a:noFill/>
                        </a:ln>
                        <a:solidFill>
                          <a:srgbClr val="000000"/>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914400" algn="l"/>
                        </a:tabLst>
                      </a:pPr>
                      <a:r>
                        <a:rPr kumimoji="0" lang="en-US" sz="1600" u="none" strike="noStrike" cap="none" normalizeH="0" baseline="0" dirty="0">
                          <a:ln>
                            <a:noFill/>
                          </a:ln>
                          <a:effectLst/>
                          <a:latin typeface="Arial" panose="020B0604020202020204" pitchFamily="34" charset="0"/>
                          <a:cs typeface="Arial" panose="020B0604020202020204" pitchFamily="34" charset="0"/>
                        </a:rPr>
                        <a:t>Contain 100% fruit juice with no added sweetener</a:t>
                      </a:r>
                      <a:endParaRPr kumimoji="0" lang="en-US" sz="1600" b="0" i="0" u="none" strike="noStrike" cap="none" normalizeH="0" baseline="0" dirty="0">
                        <a:ln>
                          <a:noFill/>
                        </a:ln>
                        <a:solidFill>
                          <a:srgbClr val="000000"/>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a:ln>
                            <a:noFill/>
                          </a:ln>
                          <a:effectLst/>
                          <a:latin typeface="Arial" panose="020B0604020202020204" pitchFamily="34" charset="0"/>
                          <a:cs typeface="Arial" panose="020B0604020202020204" pitchFamily="34" charset="0"/>
                        </a:rPr>
                        <a:t>Fruits/vegetables contain necessary nutrients</a:t>
                      </a:r>
                      <a:endParaRPr kumimoji="0" lang="en-US" sz="1600" b="0" i="0" u="none" strike="noStrike" cap="none" normalizeH="0" baseline="0" dirty="0">
                        <a:ln>
                          <a:noFill/>
                        </a:ln>
                        <a:solidFill>
                          <a:srgbClr val="000000"/>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u="sng" strike="noStrike" cap="none" normalizeH="0" baseline="0" dirty="0">
                          <a:ln>
                            <a:noFill/>
                          </a:ln>
                          <a:effectLst/>
                          <a:latin typeface="Arial" panose="020B0604020202020204" pitchFamily="34" charset="0"/>
                          <a:cs typeface="Arial" panose="020B0604020202020204" pitchFamily="34" charset="0"/>
                        </a:rPr>
                        <a:t>IN</a:t>
                      </a:r>
                      <a:r>
                        <a:rPr kumimoji="0" lang="en-US" sz="1600" u="none" strike="noStrike" cap="none" normalizeH="0" baseline="0" dirty="0">
                          <a:ln>
                            <a:noFill/>
                          </a:ln>
                          <a:effectLst/>
                          <a:latin typeface="Arial" panose="020B0604020202020204" pitchFamily="34" charset="0"/>
                          <a:cs typeface="Arial" panose="020B0604020202020204" pitchFamily="34" charset="0"/>
                        </a:rPr>
                        <a:t>: Vegetable and fruit juice</a:t>
                      </a:r>
                      <a:endParaRPr kumimoji="0" lang="en-US" sz="1600" b="0" i="0" u="none" strike="noStrike" cap="none" normalizeH="0" baseline="0" dirty="0">
                        <a:ln>
                          <a:noFill/>
                        </a:ln>
                        <a:solidFill>
                          <a:srgbClr val="000000"/>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horzOverflow="overflow"/>
                </a:tc>
                <a:extLst>
                  <a:ext uri="{0D108BD9-81ED-4DB2-BD59-A6C34878D82A}">
                    <a16:rowId xmlns:a16="http://schemas.microsoft.com/office/drawing/2014/main" xmlns="" val="10001"/>
                  </a:ext>
                </a:extLst>
              </a:tr>
              <a:tr h="2078161">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a:ln>
                            <a:noFill/>
                          </a:ln>
                          <a:effectLst/>
                          <a:latin typeface="Arial" panose="020B0604020202020204" pitchFamily="34" charset="0"/>
                          <a:cs typeface="Arial" panose="020B0604020202020204" pitchFamily="34" charset="0"/>
                        </a:rPr>
                        <a:t>Snacks, sweets, and sides </a:t>
                      </a:r>
                      <a:endParaRPr kumimoji="0" lang="en-US" sz="1600" b="1" i="0" u="none" strike="noStrike" cap="none" normalizeH="0" baseline="0" dirty="0">
                        <a:ln>
                          <a:noFill/>
                        </a:ln>
                        <a:solidFill>
                          <a:srgbClr val="000000"/>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a:ln>
                            <a:noFill/>
                          </a:ln>
                          <a:effectLst/>
                          <a:latin typeface="Arial" panose="020B0604020202020204" pitchFamily="34" charset="0"/>
                          <a:cs typeface="Arial" panose="020B0604020202020204" pitchFamily="34" charset="0"/>
                        </a:rPr>
                        <a:t>Sugar: No more than 35% by weight</a:t>
                      </a:r>
                      <a:endParaRPr kumimoji="0" lang="en-US" sz="1600" b="0" i="0" u="none" strike="noStrike" cap="none" normalizeH="0" baseline="0" dirty="0">
                        <a:ln>
                          <a:noFill/>
                        </a:ln>
                        <a:solidFill>
                          <a:srgbClr val="000000"/>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u="none" strike="noStrike" cap="none" normalizeH="0" baseline="0" dirty="0">
                          <a:ln>
                            <a:noFill/>
                          </a:ln>
                          <a:effectLst/>
                          <a:latin typeface="Arial" panose="020B0604020202020204" pitchFamily="34" charset="0"/>
                          <a:cs typeface="Arial" panose="020B0604020202020204" pitchFamily="34" charset="0"/>
                        </a:rPr>
                        <a:t>Eliminate foods that  </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600" u="none" strike="noStrike" cap="none" normalizeH="0" baseline="0" dirty="0">
                          <a:ln>
                            <a:noFill/>
                          </a:ln>
                          <a:effectLst/>
                          <a:latin typeface="Arial" panose="020B0604020202020204" pitchFamily="34" charset="0"/>
                          <a:cs typeface="Arial" panose="020B0604020202020204" pitchFamily="34" charset="0"/>
                        </a:rPr>
                        <a:t>Are high in calories</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600" u="none" strike="noStrike" cap="none" normalizeH="0" baseline="0" dirty="0">
                          <a:ln>
                            <a:noFill/>
                          </a:ln>
                          <a:effectLst/>
                          <a:latin typeface="Arial" panose="020B0604020202020204" pitchFamily="34" charset="0"/>
                          <a:cs typeface="Arial" panose="020B0604020202020204" pitchFamily="34" charset="0"/>
                        </a:rPr>
                        <a:t>Are low in  nutrients</a:t>
                      </a:r>
                    </a:p>
                    <a:p>
                      <a:pPr marL="0" marR="0" lvl="0" indent="0" algn="l" defTabSz="914400" rtl="0" eaLnBrk="1" fontAlgn="base" latinLnBrk="0" hangingPunct="1">
                        <a:lnSpc>
                          <a:spcPct val="115000"/>
                        </a:lnSpc>
                        <a:spcBef>
                          <a:spcPct val="0"/>
                        </a:spcBef>
                        <a:spcAft>
                          <a:spcPct val="0"/>
                        </a:spcAft>
                        <a:buClrTx/>
                        <a:buSzTx/>
                        <a:buFont typeface="Arial" charset="0"/>
                        <a:buChar char="•"/>
                        <a:tabLst/>
                      </a:pPr>
                      <a:r>
                        <a:rPr kumimoji="0" lang="en-US" sz="1600" u="none" strike="noStrike" cap="none" normalizeH="0" baseline="0" dirty="0">
                          <a:ln>
                            <a:noFill/>
                          </a:ln>
                          <a:effectLst/>
                          <a:latin typeface="Arial" panose="020B0604020202020204" pitchFamily="34" charset="0"/>
                          <a:cs typeface="Arial" panose="020B0604020202020204" pitchFamily="34" charset="0"/>
                        </a:rPr>
                        <a:t>Promote dental caries</a:t>
                      </a:r>
                      <a:endParaRPr kumimoji="0" lang="en-US" sz="1600" b="0" i="0" u="none" strike="noStrike" cap="none" normalizeH="0" baseline="0" dirty="0">
                        <a:ln>
                          <a:noFill/>
                        </a:ln>
                        <a:solidFill>
                          <a:srgbClr val="000000"/>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horzOverflow="overflow"/>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u="sng" strike="noStrike" cap="none" normalizeH="0" baseline="0" dirty="0">
                          <a:ln>
                            <a:noFill/>
                          </a:ln>
                          <a:effectLst/>
                          <a:latin typeface="Arial" panose="020B0604020202020204" pitchFamily="34" charset="0"/>
                          <a:cs typeface="Arial" panose="020B0604020202020204" pitchFamily="34" charset="0"/>
                        </a:rPr>
                        <a:t>IN</a:t>
                      </a:r>
                      <a:r>
                        <a:rPr kumimoji="0" lang="en-US" sz="1600" u="none" strike="noStrike" cap="none" normalizeH="0" baseline="0" dirty="0">
                          <a:ln>
                            <a:noFill/>
                          </a:ln>
                          <a:effectLst/>
                          <a:latin typeface="Arial" panose="020B0604020202020204" pitchFamily="34" charset="0"/>
                          <a:cs typeface="Arial" panose="020B0604020202020204" pitchFamily="34" charset="0"/>
                        </a:rPr>
                        <a:t>: Some granola bars, trail mix, animal crackers, fat-free fudge bar, frozen fruit bar</a:t>
                      </a:r>
                    </a:p>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u="sng" strike="noStrike" cap="none" normalizeH="0" baseline="0" dirty="0">
                          <a:ln>
                            <a:noFill/>
                          </a:ln>
                          <a:effectLst/>
                          <a:latin typeface="Arial" panose="020B0604020202020204" pitchFamily="34" charset="0"/>
                          <a:cs typeface="Arial" panose="020B0604020202020204" pitchFamily="34" charset="0"/>
                        </a:rPr>
                        <a:t>OUT</a:t>
                      </a:r>
                      <a:r>
                        <a:rPr kumimoji="0" lang="en-US" sz="1600" u="none" strike="noStrike" cap="none" normalizeH="0" baseline="0" dirty="0">
                          <a:ln>
                            <a:noFill/>
                          </a:ln>
                          <a:effectLst/>
                          <a:latin typeface="Arial" panose="020B0604020202020204" pitchFamily="34" charset="0"/>
                          <a:cs typeface="Arial" panose="020B0604020202020204" pitchFamily="34" charset="0"/>
                        </a:rPr>
                        <a:t>: Some granola bars, some cookies, all candy</a:t>
                      </a:r>
                      <a:endParaRPr kumimoji="0" lang="en-US" sz="1600" b="0" i="0" u="none" strike="noStrike" cap="none" normalizeH="0" baseline="0" dirty="0">
                        <a:ln>
                          <a:noFill/>
                        </a:ln>
                        <a:solidFill>
                          <a:srgbClr val="000000"/>
                        </a:solidFill>
                        <a:effectLst/>
                        <a:latin typeface="Arial" panose="020B0604020202020204" pitchFamily="34" charset="0"/>
                        <a:ea typeface="Verdana" panose="020B0604030504040204" pitchFamily="34" charset="0"/>
                        <a:cs typeface="Arial" panose="020B0604020202020204" pitchFamily="34" charset="0"/>
                      </a:endParaRPr>
                    </a:p>
                  </a:txBody>
                  <a:tcPr marL="90879" marR="90879" marT="45366" marB="45366" horzOverflow="overflow"/>
                </a:tc>
                <a:extLst>
                  <a:ext uri="{0D108BD9-81ED-4DB2-BD59-A6C34878D82A}">
                    <a16:rowId xmlns:a16="http://schemas.microsoft.com/office/drawing/2014/main" xmlns="" val="10002"/>
                  </a:ext>
                </a:extLst>
              </a:tr>
            </a:tbl>
          </a:graphicData>
        </a:graphic>
      </p:graphicFrame>
      <p:sp>
        <p:nvSpPr>
          <p:cNvPr id="38937" name="Rectangle 1"/>
          <p:cNvSpPr>
            <a:spLocks noChangeArrowheads="1"/>
          </p:cNvSpPr>
          <p:nvPr/>
        </p:nvSpPr>
        <p:spPr bwMode="auto">
          <a:xfrm>
            <a:off x="457200" y="3052763"/>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a:p>
        </p:txBody>
      </p:sp>
    </p:spTree>
    <p:custDataLst>
      <p:tags r:id="rId1"/>
    </p:custDataLst>
    <p:extLst>
      <p:ext uri="{BB962C8B-B14F-4D97-AF65-F5344CB8AC3E}">
        <p14:creationId xmlns:p14="http://schemas.microsoft.com/office/powerpoint/2010/main" val="42600401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4"/>
          <a:stretch>
            <a:fillRect/>
          </a:stretch>
        </p:blipFill>
        <p:spPr>
          <a:xfrm>
            <a:off x="599179" y="2430722"/>
            <a:ext cx="3622356" cy="1835776"/>
          </a:xfrm>
          <a:prstGeom prst="rect">
            <a:avLst/>
          </a:prstGeom>
          <a:ln w="127000" cap="sq">
            <a:noFill/>
            <a:miter lim="800000"/>
          </a:ln>
          <a:effectLst>
            <a:outerShdw blurRad="57150" dist="50800" dir="2700000" algn="tl" rotWithShape="0">
              <a:srgbClr val="000000">
                <a:alpha val="40000"/>
              </a:srgbClr>
            </a:outerShdw>
          </a:effectLst>
        </p:spPr>
      </p:pic>
      <p:sp>
        <p:nvSpPr>
          <p:cNvPr id="43010" name="Title 1"/>
          <p:cNvSpPr>
            <a:spLocks noGrp="1"/>
          </p:cNvSpPr>
          <p:nvPr>
            <p:ph type="title"/>
          </p:nvPr>
        </p:nvSpPr>
        <p:spPr>
          <a:xfrm>
            <a:off x="457200" y="237326"/>
            <a:ext cx="8763000" cy="1143000"/>
          </a:xfrm>
        </p:spPr>
        <p:txBody>
          <a:bodyPr>
            <a:normAutofit/>
          </a:bodyPr>
          <a:lstStyle/>
          <a:p>
            <a:pPr algn="l"/>
            <a:r>
              <a:rPr lang="en-US" altLang="en-US" sz="4000" dirty="0">
                <a:latin typeface="Arial" panose="020B0604020202020204" pitchFamily="34" charset="0"/>
              </a:rPr>
              <a:t>Evidence-Based Strategies</a:t>
            </a:r>
            <a:endParaRPr lang="en-US" dirty="0">
              <a:solidFill>
                <a:schemeClr val="tx1"/>
              </a:solidFill>
            </a:endParaRPr>
          </a:p>
        </p:txBody>
      </p:sp>
      <p:sp>
        <p:nvSpPr>
          <p:cNvPr id="2" name="Content Placeholder 1"/>
          <p:cNvSpPr>
            <a:spLocks noGrp="1"/>
          </p:cNvSpPr>
          <p:nvPr>
            <p:ph idx="1"/>
          </p:nvPr>
        </p:nvSpPr>
        <p:spPr>
          <a:xfrm>
            <a:off x="457200" y="1479880"/>
            <a:ext cx="8229600" cy="4525963"/>
          </a:xfrm>
        </p:spPr>
        <p:txBody>
          <a:bodyPr>
            <a:normAutofit/>
          </a:bodyPr>
          <a:lstStyle/>
          <a:p>
            <a:pPr marL="0" indent="0">
              <a:buNone/>
            </a:pPr>
            <a:r>
              <a:rPr lang="en-US" sz="2600" dirty="0"/>
              <a:t>Broad recommendation based on systematic review of multiple studies</a:t>
            </a:r>
          </a:p>
          <a:p>
            <a:endParaRPr lang="en-US" sz="2700" dirty="0"/>
          </a:p>
        </p:txBody>
      </p:sp>
      <p:pic>
        <p:nvPicPr>
          <p:cNvPr id="6" name="Picture 5"/>
          <p:cNvPicPr>
            <a:picLocks noChangeAspect="1"/>
          </p:cNvPicPr>
          <p:nvPr/>
        </p:nvPicPr>
        <p:blipFill>
          <a:blip r:embed="rId5"/>
          <a:stretch>
            <a:fillRect/>
          </a:stretch>
        </p:blipFill>
        <p:spPr>
          <a:xfrm>
            <a:off x="1787236" y="4209470"/>
            <a:ext cx="5569527" cy="1973722"/>
          </a:xfrm>
          <a:prstGeom prst="rect">
            <a:avLst/>
          </a:prstGeom>
          <a:ln w="38100" cap="sq">
            <a:no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rotWithShape="1">
          <a:blip r:embed="rId6"/>
          <a:srcRect b="11484"/>
          <a:stretch/>
        </p:blipFill>
        <p:spPr>
          <a:xfrm>
            <a:off x="4363513" y="2459237"/>
            <a:ext cx="4078445" cy="1896195"/>
          </a:xfrm>
          <a:prstGeom prst="rect">
            <a:avLst/>
          </a:prstGeom>
          <a:ln w="38100" cap="sq">
            <a:noFill/>
            <a:prstDash val="solid"/>
            <a:miter lim="800000"/>
          </a:ln>
          <a:effectLst>
            <a:outerShdw blurRad="50800" dist="38100" dir="2700000" algn="tl" rotWithShape="0">
              <a:srgbClr val="000000">
                <a:alpha val="43000"/>
              </a:srgbClr>
            </a:outerShdw>
          </a:effectLst>
        </p:spPr>
      </p:pic>
    </p:spTree>
    <p:custDataLst>
      <p:tags r:id="rId1"/>
    </p:custDataLst>
    <p:extLst>
      <p:ext uri="{BB962C8B-B14F-4D97-AF65-F5344CB8AC3E}">
        <p14:creationId xmlns:p14="http://schemas.microsoft.com/office/powerpoint/2010/main" val="42684498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0136" y="4194547"/>
            <a:ext cx="2421447" cy="1870941"/>
          </a:xfrm>
          <a:prstGeom prst="rect">
            <a:avLst/>
          </a:prstGeom>
          <a:ln w="12700">
            <a:no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45059" name="Title 1"/>
          <p:cNvSpPr>
            <a:spLocks noGrp="1"/>
          </p:cNvSpPr>
          <p:nvPr>
            <p:ph type="title"/>
          </p:nvPr>
        </p:nvSpPr>
        <p:spPr>
          <a:xfrm>
            <a:off x="491320" y="220041"/>
            <a:ext cx="8763000" cy="1143000"/>
          </a:xfrm>
        </p:spPr>
        <p:txBody>
          <a:bodyPr>
            <a:noAutofit/>
          </a:bodyPr>
          <a:lstStyle/>
          <a:p>
            <a:r>
              <a:rPr lang="en-US" altLang="en-US" sz="3600" b="0" dirty="0">
                <a:latin typeface="Arial" panose="020B0604020202020204" pitchFamily="34" charset="0"/>
              </a:rPr>
              <a:t>Evidence-Based Strategy Example: </a:t>
            </a:r>
            <a:r>
              <a:rPr lang="en-US" dirty="0">
                <a:solidFill>
                  <a:schemeClr val="tx1"/>
                </a:solidFill>
                <a:latin typeface="+mj-ea"/>
                <a:cs typeface="+mj-ea"/>
              </a:rPr>
              <a:t/>
            </a:r>
            <a:br>
              <a:rPr lang="en-US" dirty="0">
                <a:solidFill>
                  <a:schemeClr val="tx1"/>
                </a:solidFill>
                <a:latin typeface="+mj-ea"/>
                <a:cs typeface="+mj-ea"/>
              </a:rPr>
            </a:br>
            <a:r>
              <a:rPr lang="en-US" altLang="en-US" sz="3600" b="0" dirty="0">
                <a:latin typeface="Arial" panose="020B0604020202020204" pitchFamily="34" charset="0"/>
              </a:rPr>
              <a:t>The Community Guide</a:t>
            </a:r>
          </a:p>
        </p:txBody>
      </p:sp>
      <p:sp>
        <p:nvSpPr>
          <p:cNvPr id="5" name="Text Placeholder 4"/>
          <p:cNvSpPr>
            <a:spLocks noGrp="1"/>
          </p:cNvSpPr>
          <p:nvPr>
            <p:ph type="body" idx="1"/>
          </p:nvPr>
        </p:nvSpPr>
        <p:spPr>
          <a:xfrm>
            <a:off x="361949" y="1402230"/>
            <a:ext cx="4040188" cy="639762"/>
          </a:xfrm>
        </p:spPr>
        <p:txBody>
          <a:bodyPr/>
          <a:lstStyle/>
          <a:p>
            <a:r>
              <a:rPr lang="en-US" dirty="0"/>
              <a:t>Aim: Increase physical activity</a:t>
            </a:r>
          </a:p>
        </p:txBody>
      </p:sp>
      <p:sp>
        <p:nvSpPr>
          <p:cNvPr id="2" name="Content Placeholder 1"/>
          <p:cNvSpPr>
            <a:spLocks noGrp="1"/>
          </p:cNvSpPr>
          <p:nvPr>
            <p:ph sz="half" idx="2"/>
            <p:extLst/>
          </p:nvPr>
        </p:nvSpPr>
        <p:spPr>
          <a:xfrm>
            <a:off x="426592" y="2061420"/>
            <a:ext cx="4341116" cy="3951287"/>
          </a:xfrm>
        </p:spPr>
        <p:txBody>
          <a:bodyPr vert="horz" lIns="91440" tIns="45720" rIns="91440" bIns="45720" rtlCol="0" anchor="t">
            <a:normAutofit/>
          </a:bodyPr>
          <a:lstStyle/>
          <a:p>
            <a:pPr>
              <a:defRPr/>
            </a:pPr>
            <a:r>
              <a:rPr lang="en-US" sz="2000" dirty="0"/>
              <a:t>Environmental strategy:</a:t>
            </a:r>
            <a:endParaRPr lang="en-US" dirty="0"/>
          </a:p>
          <a:p>
            <a:pPr lvl="1">
              <a:defRPr/>
            </a:pPr>
            <a:r>
              <a:rPr lang="en-US" sz="2000" dirty="0"/>
              <a:t>Point-of-decision prompts</a:t>
            </a:r>
          </a:p>
          <a:p>
            <a:pPr>
              <a:defRPr/>
            </a:pPr>
            <a:r>
              <a:rPr lang="en-US" sz="2000" dirty="0"/>
              <a:t>Program material: </a:t>
            </a:r>
          </a:p>
          <a:p>
            <a:endParaRPr lang="en-US" sz="2000" dirty="0"/>
          </a:p>
        </p:txBody>
      </p:sp>
      <p:sp>
        <p:nvSpPr>
          <p:cNvPr id="6" name="Text Placeholder 5"/>
          <p:cNvSpPr>
            <a:spLocks noGrp="1"/>
          </p:cNvSpPr>
          <p:nvPr>
            <p:ph type="body" sz="quarter" idx="3"/>
          </p:nvPr>
        </p:nvSpPr>
        <p:spPr>
          <a:xfrm>
            <a:off x="4818760" y="1382468"/>
            <a:ext cx="3842988" cy="639762"/>
          </a:xfrm>
        </p:spPr>
        <p:txBody>
          <a:bodyPr/>
          <a:lstStyle/>
          <a:p>
            <a:r>
              <a:rPr lang="en-US" dirty="0"/>
              <a:t>Aim: Increase CRC screening</a:t>
            </a:r>
          </a:p>
        </p:txBody>
      </p:sp>
      <p:sp>
        <p:nvSpPr>
          <p:cNvPr id="4" name="Content Placeholder 3"/>
          <p:cNvSpPr>
            <a:spLocks noGrp="1"/>
          </p:cNvSpPr>
          <p:nvPr>
            <p:ph sz="quarter" idx="4"/>
          </p:nvPr>
        </p:nvSpPr>
        <p:spPr>
          <a:xfrm>
            <a:off x="4862957" y="2012950"/>
            <a:ext cx="4041775" cy="3951288"/>
          </a:xfrm>
        </p:spPr>
        <p:txBody>
          <a:bodyPr>
            <a:normAutofit/>
          </a:bodyPr>
          <a:lstStyle/>
          <a:p>
            <a:pPr>
              <a:defRPr/>
            </a:pPr>
            <a:r>
              <a:rPr lang="en-US" sz="2000" dirty="0"/>
              <a:t>Individual strategy: </a:t>
            </a:r>
          </a:p>
          <a:p>
            <a:pPr lvl="1">
              <a:defRPr/>
            </a:pPr>
            <a:r>
              <a:rPr lang="en-US" sz="2000" dirty="0"/>
              <a:t>Small media</a:t>
            </a:r>
          </a:p>
          <a:p>
            <a:pPr>
              <a:defRPr/>
            </a:pPr>
            <a:r>
              <a:rPr lang="en-US" sz="2000" dirty="0"/>
              <a:t>Program material: </a:t>
            </a:r>
          </a:p>
          <a:p>
            <a:endParaRPr lang="en-US" sz="2000" dirty="0"/>
          </a:p>
        </p:txBody>
      </p:sp>
      <p:sp>
        <p:nvSpPr>
          <p:cNvPr id="45063" name="Rectangle 6"/>
          <p:cNvSpPr>
            <a:spLocks noChangeArrowheads="1"/>
          </p:cNvSpPr>
          <p:nvPr/>
        </p:nvSpPr>
        <p:spPr bwMode="auto">
          <a:xfrm>
            <a:off x="2908300" y="2012950"/>
            <a:ext cx="29876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anose="02020603050405020304" pitchFamily="18" charset="0"/>
                <a:ea typeface="ＭＳ Ｐゴシック" panose="020B0600070205080204" pitchFamily="34" charset="-128"/>
              </a:defRPr>
            </a:lvl1pPr>
            <a:lvl2pPr marL="742950" indent="-285750">
              <a:defRPr sz="2400">
                <a:solidFill>
                  <a:schemeClr val="tx1"/>
                </a:solidFill>
                <a:latin typeface="Times" panose="02020603050405020304" pitchFamily="18" charset="0"/>
                <a:ea typeface="ＭＳ Ｐゴシック" panose="020B0600070205080204" pitchFamily="34" charset="-128"/>
              </a:defRPr>
            </a:lvl2pPr>
            <a:lvl3pPr marL="1143000" indent="-228600">
              <a:defRPr sz="2400">
                <a:solidFill>
                  <a:schemeClr val="tx1"/>
                </a:solidFill>
                <a:latin typeface="Times" panose="02020603050405020304" pitchFamily="18" charset="0"/>
                <a:ea typeface="ＭＳ Ｐゴシック" panose="020B0600070205080204" pitchFamily="34" charset="-128"/>
              </a:defRPr>
            </a:lvl3pPr>
            <a:lvl4pPr marL="1600200" indent="-228600">
              <a:defRPr sz="2400">
                <a:solidFill>
                  <a:schemeClr val="tx1"/>
                </a:solidFill>
                <a:latin typeface="Times" panose="02020603050405020304" pitchFamily="18" charset="0"/>
                <a:ea typeface="ＭＳ Ｐゴシック" panose="020B0600070205080204" pitchFamily="34" charset="-128"/>
              </a:defRPr>
            </a:lvl4pPr>
            <a:lvl5pPr marL="2057400" indent="-228600">
              <a:defRPr sz="2400">
                <a:solidFill>
                  <a:schemeClr val="tx1"/>
                </a:solidFill>
                <a:latin typeface="Times"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ＭＳ Ｐゴシック" panose="020B0600070205080204" pitchFamily="34" charset="-128"/>
              </a:defRPr>
            </a:lvl9pPr>
          </a:lstStyle>
          <a:p>
            <a:endParaRPr lang="en-US" altLang="en-US" dirty="0">
              <a:latin typeface="Arial" panose="020B0604020202020204" pitchFamily="34" charset="0"/>
            </a:endParaRPr>
          </a:p>
          <a:p>
            <a:r>
              <a:rPr lang="en-US" altLang="en-US" dirty="0">
                <a:latin typeface="Arial" panose="020B0604020202020204" pitchFamily="34" charset="0"/>
              </a:rPr>
              <a:t> </a:t>
            </a:r>
          </a:p>
          <a:p>
            <a:r>
              <a:rPr lang="en-US" altLang="en-US" dirty="0">
                <a:latin typeface="Arial" panose="020B0604020202020204" pitchFamily="34" charset="0"/>
              </a:rPr>
              <a:t> </a:t>
            </a:r>
          </a:p>
        </p:txBody>
      </p:sp>
      <p:pic>
        <p:nvPicPr>
          <p:cNvPr id="297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7872" y="3244815"/>
            <a:ext cx="1701086" cy="2802630"/>
          </a:xfrm>
          <a:prstGeom prst="rect">
            <a:avLst/>
          </a:prstGeom>
          <a:ln w="9525">
            <a:no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9711" name="Pictur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21889" y="3188460"/>
            <a:ext cx="1474643" cy="919670"/>
          </a:xfrm>
          <a:prstGeom prst="rect">
            <a:avLst/>
          </a:prstGeom>
          <a:ln w="12700">
            <a:noFill/>
            <a:miter lim="800000"/>
            <a:headEnd/>
            <a:tailEnd/>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Rectangle 2"/>
          <p:cNvSpPr/>
          <p:nvPr/>
        </p:nvSpPr>
        <p:spPr>
          <a:xfrm>
            <a:off x="2286000" y="2767281"/>
            <a:ext cx="4572000" cy="338554"/>
          </a:xfrm>
          <a:prstGeom prst="rect">
            <a:avLst/>
          </a:prstGeom>
        </p:spPr>
        <p:txBody>
          <a:bodyPr>
            <a:spAutoFit/>
          </a:bodyPr>
          <a:lstStyle/>
          <a:p>
            <a:pPr>
              <a:defRPr/>
            </a:pPr>
            <a:endParaRPr lang="en-US" dirty="0"/>
          </a:p>
        </p:txBody>
      </p:sp>
    </p:spTree>
    <p:custDataLst>
      <p:tags r:id="rId1"/>
    </p:custDataLst>
    <p:extLst>
      <p:ext uri="{BB962C8B-B14F-4D97-AF65-F5344CB8AC3E}">
        <p14:creationId xmlns:p14="http://schemas.microsoft.com/office/powerpoint/2010/main" val="12943395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457200" y="233695"/>
            <a:ext cx="8763000" cy="1143000"/>
          </a:xfrm>
        </p:spPr>
        <p:txBody>
          <a:bodyPr>
            <a:noAutofit/>
          </a:bodyPr>
          <a:lstStyle/>
          <a:p>
            <a:pPr algn="l"/>
            <a:r>
              <a:rPr lang="en-US" altLang="en-US" sz="3600" dirty="0">
                <a:latin typeface="Arial" panose="020B0604020202020204" pitchFamily="34" charset="0"/>
              </a:rPr>
              <a:t>Advantages of Evidence-based </a:t>
            </a:r>
            <a:r>
              <a:rPr lang="en-US" dirty="0">
                <a:solidFill>
                  <a:schemeClr val="tx1"/>
                </a:solidFill>
              </a:rPr>
              <a:t/>
            </a:r>
            <a:br>
              <a:rPr lang="en-US" dirty="0">
                <a:solidFill>
                  <a:schemeClr val="tx1"/>
                </a:solidFill>
              </a:rPr>
            </a:br>
            <a:r>
              <a:rPr lang="en-US" altLang="en-US" sz="3600" dirty="0">
                <a:latin typeface="Arial" panose="020B0604020202020204" pitchFamily="34" charset="0"/>
              </a:rPr>
              <a:t>Interventions</a:t>
            </a:r>
          </a:p>
        </p:txBody>
      </p:sp>
      <p:sp>
        <p:nvSpPr>
          <p:cNvPr id="2" name="Content Placeholder 1"/>
          <p:cNvSpPr>
            <a:spLocks noGrp="1"/>
          </p:cNvSpPr>
          <p:nvPr>
            <p:ph idx="1"/>
          </p:nvPr>
        </p:nvSpPr>
        <p:spPr/>
        <p:txBody>
          <a:bodyPr/>
          <a:lstStyle/>
          <a:p>
            <a:pPr marL="457200" indent="-457200">
              <a:lnSpc>
                <a:spcPct val="150000"/>
              </a:lnSpc>
              <a:spcAft>
                <a:spcPts val="1200"/>
              </a:spcAft>
              <a:buSzPct val="100000"/>
              <a:buFont typeface="Arial" pitchFamily="34" charset="0"/>
              <a:buChar char="•"/>
              <a:defRPr/>
            </a:pPr>
            <a:r>
              <a:rPr lang="en-US" sz="2700" dirty="0"/>
              <a:t>Add value to a grant application</a:t>
            </a:r>
          </a:p>
          <a:p>
            <a:pPr marL="457200" indent="-457200">
              <a:spcAft>
                <a:spcPts val="1200"/>
              </a:spcAft>
              <a:buSzPct val="100000"/>
              <a:buFont typeface="Arial" pitchFamily="34" charset="0"/>
              <a:buChar char="•"/>
              <a:defRPr/>
            </a:pPr>
            <a:r>
              <a:rPr lang="en-US" sz="2700" dirty="0"/>
              <a:t>Save time and resources during planning and implementation</a:t>
            </a:r>
          </a:p>
          <a:p>
            <a:pPr marL="457200" indent="-457200">
              <a:lnSpc>
                <a:spcPct val="150000"/>
              </a:lnSpc>
              <a:spcAft>
                <a:spcPts val="1200"/>
              </a:spcAft>
              <a:buSzPct val="100000"/>
              <a:buFont typeface="Arial" pitchFamily="34" charset="0"/>
              <a:buChar char="•"/>
              <a:defRPr/>
            </a:pPr>
            <a:r>
              <a:rPr lang="en-US" sz="2700" dirty="0"/>
              <a:t>Help focus your evaluation</a:t>
            </a:r>
          </a:p>
          <a:p>
            <a:pPr marL="457200" indent="-457200">
              <a:lnSpc>
                <a:spcPct val="150000"/>
              </a:lnSpc>
              <a:spcAft>
                <a:spcPts val="1200"/>
              </a:spcAft>
              <a:buSzPct val="100000"/>
              <a:buFont typeface="Arial" pitchFamily="34" charset="0"/>
              <a:buChar char="•"/>
              <a:defRPr/>
            </a:pPr>
            <a:r>
              <a:rPr lang="en-US" sz="2700" dirty="0"/>
              <a:t>Increase your likelihood of success</a:t>
            </a:r>
          </a:p>
          <a:p>
            <a:endParaRPr lang="en-US" dirty="0"/>
          </a:p>
        </p:txBody>
      </p:sp>
    </p:spTree>
    <p:custDataLst>
      <p:tags r:id="rId1"/>
    </p:custDataLst>
    <p:extLst>
      <p:ext uri="{BB962C8B-B14F-4D97-AF65-F5344CB8AC3E}">
        <p14:creationId xmlns:p14="http://schemas.microsoft.com/office/powerpoint/2010/main" val="32096973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498143" y="274638"/>
            <a:ext cx="8763000" cy="1143000"/>
          </a:xfrm>
        </p:spPr>
        <p:txBody>
          <a:bodyPr>
            <a:normAutofit/>
          </a:bodyPr>
          <a:lstStyle/>
          <a:p>
            <a:pPr algn="l"/>
            <a:r>
              <a:rPr lang="en-US" altLang="en-US" sz="3600" dirty="0">
                <a:latin typeface="Arial" panose="020B0604020202020204" pitchFamily="34" charset="0"/>
              </a:rPr>
              <a:t>Take Home Points</a:t>
            </a:r>
          </a:p>
        </p:txBody>
      </p:sp>
      <p:sp>
        <p:nvSpPr>
          <p:cNvPr id="3" name="Content Placeholder 2"/>
          <p:cNvSpPr>
            <a:spLocks noGrp="1"/>
          </p:cNvSpPr>
          <p:nvPr>
            <p:ph idx="1"/>
          </p:nvPr>
        </p:nvSpPr>
        <p:spPr/>
        <p:txBody>
          <a:bodyPr vert="horz" lIns="91440" tIns="45720" rIns="91440" bIns="45720" rtlCol="0" anchor="t">
            <a:normAutofit/>
          </a:bodyPr>
          <a:lstStyle/>
          <a:p>
            <a:pPr>
              <a:spcBef>
                <a:spcPts val="1800"/>
              </a:spcBef>
            </a:pPr>
            <a:r>
              <a:rPr lang="en-US" sz="2700" dirty="0"/>
              <a:t>There are different types of evidence-based interventions </a:t>
            </a:r>
          </a:p>
          <a:p>
            <a:pPr>
              <a:spcBef>
                <a:spcPts val="1800"/>
              </a:spcBef>
            </a:pPr>
            <a:r>
              <a:rPr lang="en-US" sz="2700" dirty="0"/>
              <a:t>Interventions may include activities that produce change at multiple levels of the Social Ecological Model</a:t>
            </a:r>
          </a:p>
          <a:p>
            <a:pPr>
              <a:spcBef>
                <a:spcPts val="1800"/>
              </a:spcBef>
            </a:pPr>
            <a:r>
              <a:rPr lang="en-US" sz="2700" dirty="0"/>
              <a:t>Evidence-based interventions can:</a:t>
            </a:r>
          </a:p>
          <a:p>
            <a:pPr lvl="1"/>
            <a:r>
              <a:rPr lang="en-US" sz="2200" dirty="0"/>
              <a:t>Increase your likelihood of success</a:t>
            </a:r>
          </a:p>
          <a:p>
            <a:pPr lvl="1"/>
            <a:r>
              <a:rPr lang="en-US" sz="2200" dirty="0"/>
              <a:t>Save time and resources</a:t>
            </a:r>
            <a:endParaRPr lang="en-US" b="1" dirty="0"/>
          </a:p>
        </p:txBody>
      </p:sp>
    </p:spTree>
    <p:custDataLst>
      <p:tags r:id="rId1"/>
    </p:custDataLst>
    <p:extLst>
      <p:ext uri="{BB962C8B-B14F-4D97-AF65-F5344CB8AC3E}">
        <p14:creationId xmlns:p14="http://schemas.microsoft.com/office/powerpoint/2010/main" val="468980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57200" y="224534"/>
            <a:ext cx="8763000" cy="1143000"/>
          </a:xfrm>
        </p:spPr>
        <p:txBody>
          <a:bodyPr>
            <a:normAutofit/>
          </a:bodyPr>
          <a:lstStyle/>
          <a:p>
            <a:pPr algn="l"/>
            <a:r>
              <a:rPr lang="en-US" altLang="en-US" sz="4000" dirty="0">
                <a:latin typeface="Arial" panose="020B0604020202020204" pitchFamily="34" charset="0"/>
              </a:rPr>
              <a:t>Session Objectives </a:t>
            </a:r>
          </a:p>
        </p:txBody>
      </p:sp>
      <p:sp>
        <p:nvSpPr>
          <p:cNvPr id="2" name="Content Placeholder 1"/>
          <p:cNvSpPr>
            <a:spLocks noGrp="1"/>
          </p:cNvSpPr>
          <p:nvPr>
            <p:ph idx="1"/>
          </p:nvPr>
        </p:nvSpPr>
        <p:spPr/>
        <p:txBody>
          <a:bodyPr vert="horz" lIns="91440" tIns="45720" rIns="91440" bIns="45720" rtlCol="0" anchor="t">
            <a:normAutofit/>
          </a:bodyPr>
          <a:lstStyle/>
          <a:p>
            <a:pPr marL="457200" indent="-457200">
              <a:spcBef>
                <a:spcPts val="1800"/>
              </a:spcBef>
              <a:spcAft>
                <a:spcPts val="576"/>
              </a:spcAft>
              <a:buSzPct val="100000"/>
              <a:buFont typeface="Arial" panose="020B0604020202020204" pitchFamily="34" charset="0"/>
              <a:buChar char="•"/>
              <a:defRPr/>
            </a:pPr>
            <a:r>
              <a:rPr lang="en-US" sz="2600" dirty="0"/>
              <a:t>Define evidence-based practice</a:t>
            </a:r>
          </a:p>
          <a:p>
            <a:pPr marL="457200" indent="-457200">
              <a:spcBef>
                <a:spcPts val="1800"/>
              </a:spcBef>
              <a:spcAft>
                <a:spcPts val="576"/>
              </a:spcAft>
              <a:buSzPct val="100000"/>
              <a:defRPr/>
            </a:pPr>
            <a:r>
              <a:rPr lang="en-US" sz="2600" dirty="0"/>
              <a:t>Discuss the Social Ecological Model as a framework for selecting evidence-based interventions</a:t>
            </a:r>
          </a:p>
          <a:p>
            <a:pPr marL="457200" indent="-457200">
              <a:spcBef>
                <a:spcPts val="1800"/>
              </a:spcBef>
              <a:spcAft>
                <a:spcPts val="576"/>
              </a:spcAft>
              <a:buSzPct val="100000"/>
              <a:buFont typeface="Arial" panose="020B0604020202020204" pitchFamily="34" charset="0"/>
              <a:buChar char="•"/>
              <a:defRPr/>
            </a:pPr>
            <a:r>
              <a:rPr lang="en-US" sz="2600" dirty="0"/>
              <a:t>Describe three main categories of evidence-based interventions: </a:t>
            </a:r>
            <a:r>
              <a:rPr lang="en-US" altLang="ja-JP" sz="2600" dirty="0"/>
              <a:t>Programs, Policies, and Strategies</a:t>
            </a:r>
          </a:p>
          <a:p>
            <a:endParaRPr lang="en-US" dirty="0"/>
          </a:p>
        </p:txBody>
      </p:sp>
    </p:spTree>
    <p:custDataLst>
      <p:tags r:id="rId1"/>
    </p:custDataLst>
    <p:extLst>
      <p:ext uri="{BB962C8B-B14F-4D97-AF65-F5344CB8AC3E}">
        <p14:creationId xmlns:p14="http://schemas.microsoft.com/office/powerpoint/2010/main" val="33284275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206" y="288286"/>
            <a:ext cx="8763000" cy="1096962"/>
          </a:xfrm>
        </p:spPr>
        <p:txBody>
          <a:bodyPr>
            <a:normAutofit/>
          </a:bodyPr>
          <a:lstStyle/>
          <a:p>
            <a:pPr algn="l"/>
            <a:r>
              <a:rPr lang="en-US" sz="4000" dirty="0">
                <a:latin typeface="Arial" panose="020B0604020202020204" pitchFamily="34" charset="0"/>
              </a:rPr>
              <a:t>Questions?</a:t>
            </a:r>
          </a:p>
        </p:txBody>
      </p:sp>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1905000"/>
            <a:ext cx="3842544" cy="3521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7656000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1791" y="274638"/>
            <a:ext cx="8763000" cy="1143000"/>
          </a:xfrm>
        </p:spPr>
        <p:txBody>
          <a:bodyPr>
            <a:normAutofit/>
          </a:bodyPr>
          <a:lstStyle/>
          <a:p>
            <a:pPr algn="l"/>
            <a:r>
              <a:rPr lang="en-US" sz="4000" dirty="0">
                <a:latin typeface="Arial" panose="020B0604020202020204" pitchFamily="34" charset="0"/>
              </a:rPr>
              <a:t>References</a:t>
            </a:r>
            <a:r>
              <a:rPr lang="en-US" sz="4000" dirty="0">
                <a:solidFill>
                  <a:srgbClr val="FF00FF"/>
                </a:solidFill>
                <a:latin typeface="Arial" panose="020B0604020202020204" pitchFamily="34" charset="0"/>
              </a:rPr>
              <a:t>	</a:t>
            </a:r>
          </a:p>
        </p:txBody>
      </p:sp>
      <p:sp>
        <p:nvSpPr>
          <p:cNvPr id="3" name="Content Placeholder 2"/>
          <p:cNvSpPr>
            <a:spLocks noGrp="1"/>
          </p:cNvSpPr>
          <p:nvPr>
            <p:ph idx="1"/>
          </p:nvPr>
        </p:nvSpPr>
        <p:spPr/>
        <p:txBody>
          <a:bodyPr>
            <a:noAutofit/>
          </a:bodyPr>
          <a:lstStyle/>
          <a:p>
            <a:r>
              <a:rPr lang="en-US" sz="1600" dirty="0"/>
              <a:t>Jacobs JA, Jones E, </a:t>
            </a:r>
            <a:r>
              <a:rPr lang="en-US" sz="1600" dirty="0" err="1"/>
              <a:t>Gabella</a:t>
            </a:r>
            <a:r>
              <a:rPr lang="en-US" sz="1600" dirty="0"/>
              <a:t> BA, Spring B, </a:t>
            </a:r>
            <a:r>
              <a:rPr lang="en-US" sz="1600" dirty="0" err="1"/>
              <a:t>Brownson</a:t>
            </a:r>
            <a:r>
              <a:rPr lang="en-US" sz="1600" dirty="0"/>
              <a:t> RC. (2012). Tools for Implementing an Evidence-Based Approach in Public Health Practice. </a:t>
            </a:r>
            <a:r>
              <a:rPr lang="en-US" sz="1600" i="1" dirty="0" err="1"/>
              <a:t>Prev</a:t>
            </a:r>
            <a:r>
              <a:rPr lang="en-US" sz="1600" i="1" dirty="0"/>
              <a:t> Chronic Dis, </a:t>
            </a:r>
            <a:r>
              <a:rPr lang="en-US" sz="1600" dirty="0"/>
              <a:t>9:110324.</a:t>
            </a:r>
          </a:p>
          <a:p>
            <a:r>
              <a:rPr lang="en-US" sz="1600" dirty="0" err="1"/>
              <a:t>Brownson</a:t>
            </a:r>
            <a:r>
              <a:rPr lang="en-US" sz="1600" dirty="0"/>
              <a:t> RC, Baker EA, </a:t>
            </a:r>
            <a:r>
              <a:rPr lang="en-US" sz="1600" dirty="0" err="1"/>
              <a:t>Leet</a:t>
            </a:r>
            <a:r>
              <a:rPr lang="en-US" sz="1600" dirty="0"/>
              <a:t> TL, Gillespie KN. (2003). </a:t>
            </a:r>
            <a:r>
              <a:rPr lang="en-US" sz="1600" i="1" dirty="0"/>
              <a:t>Evidence-Based Public Health. </a:t>
            </a:r>
            <a:r>
              <a:rPr lang="en-US" sz="1600" dirty="0"/>
              <a:t>New York: Oxford University Press.</a:t>
            </a:r>
          </a:p>
          <a:p>
            <a:r>
              <a:rPr lang="en-US" sz="1600" dirty="0" err="1"/>
              <a:t>Brownson</a:t>
            </a:r>
            <a:r>
              <a:rPr lang="en-US" sz="1600" dirty="0"/>
              <a:t> RC, Fielding JE, </a:t>
            </a:r>
            <a:r>
              <a:rPr lang="en-US" sz="1600" dirty="0" err="1"/>
              <a:t>Maylahn</a:t>
            </a:r>
            <a:r>
              <a:rPr lang="en-US" sz="1600" dirty="0"/>
              <a:t> CM. (2009). Evidence-Based Public Health: A fundamental concept for public health practice. </a:t>
            </a:r>
            <a:r>
              <a:rPr lang="en-US" sz="1600" i="1" dirty="0" err="1"/>
              <a:t>Annu</a:t>
            </a:r>
            <a:r>
              <a:rPr lang="en-US" sz="1600" i="1" dirty="0"/>
              <a:t>. Rev. Public Health,</a:t>
            </a:r>
            <a:r>
              <a:rPr lang="en-US" sz="1600" dirty="0"/>
              <a:t> 30:175–201.</a:t>
            </a:r>
          </a:p>
          <a:p>
            <a:r>
              <a:rPr lang="en-US" sz="1600" dirty="0" err="1"/>
              <a:t>McLeroy</a:t>
            </a:r>
            <a:r>
              <a:rPr lang="en-US" sz="1600" dirty="0"/>
              <a:t> KR, </a:t>
            </a:r>
            <a:r>
              <a:rPr lang="en-US" sz="1600" dirty="0" err="1"/>
              <a:t>Steckler</a:t>
            </a:r>
            <a:r>
              <a:rPr lang="en-US" sz="1600" dirty="0"/>
              <a:t> A, and </a:t>
            </a:r>
            <a:r>
              <a:rPr lang="en-US" sz="1600" dirty="0" err="1"/>
              <a:t>Bibeau</a:t>
            </a:r>
            <a:r>
              <a:rPr lang="en-US" sz="1600" dirty="0"/>
              <a:t> D. (Eds.) (1988). The social ecology of health promotion interventions. </a:t>
            </a:r>
            <a:r>
              <a:rPr lang="en-US" sz="1600" i="1" dirty="0"/>
              <a:t>Health Education Quarterly,</a:t>
            </a:r>
            <a:r>
              <a:rPr lang="en-US" sz="1600" dirty="0"/>
              <a:t> 15(4):351-377</a:t>
            </a:r>
            <a:r>
              <a:rPr lang="en-US" sz="1400" dirty="0"/>
              <a:t>. </a:t>
            </a:r>
          </a:p>
          <a:p>
            <a:r>
              <a:rPr lang="en-US" sz="1600" dirty="0"/>
              <a:t>National Cancer Institute. Using What Works. </a:t>
            </a:r>
            <a:r>
              <a:rPr lang="en-US" sz="1600" dirty="0">
                <a:hlinkClick r:id="rId4"/>
              </a:rPr>
              <a:t>http://cancercontrol.cancer.gov/use_what_works/start.htm</a:t>
            </a:r>
            <a:r>
              <a:rPr lang="en-US" sz="1600" dirty="0"/>
              <a:t>. Accessed July 13, 2016. </a:t>
            </a:r>
          </a:p>
          <a:p>
            <a:r>
              <a:rPr lang="en-US" sz="1600" dirty="0" err="1"/>
              <a:t>Lesesne</a:t>
            </a:r>
            <a:r>
              <a:rPr lang="en-US" sz="1600" dirty="0"/>
              <a:t> CA, Lewis KM, Moore C, Fisher D, Green D, </a:t>
            </a:r>
            <a:r>
              <a:rPr lang="en-US" sz="1600" dirty="0" err="1"/>
              <a:t>Wandersman</a:t>
            </a:r>
            <a:r>
              <a:rPr lang="en-US" sz="1600" dirty="0"/>
              <a:t> A. (2007). Promoting science-based approaches to teen pregnancy prevention using Getting to Outcomes. Unpublished manual.</a:t>
            </a:r>
          </a:p>
        </p:txBody>
      </p:sp>
    </p:spTree>
    <p:custDataLst>
      <p:tags r:id="rId1"/>
    </p:custDataLst>
    <p:extLst>
      <p:ext uri="{BB962C8B-B14F-4D97-AF65-F5344CB8AC3E}">
        <p14:creationId xmlns:p14="http://schemas.microsoft.com/office/powerpoint/2010/main" val="7108206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3" name="Picture 4"/>
          <p:cNvPicPr>
            <a:picLocks noChangeAspect="1" noChangeArrowheads="1"/>
          </p:cNvPicPr>
          <p:nvPr/>
        </p:nvPicPr>
        <p:blipFill>
          <a:blip r:embed="rId4">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64142" y="2776600"/>
            <a:ext cx="3815785" cy="2855412"/>
          </a:xfrm>
          <a:prstGeom prst="rect">
            <a:avLst/>
          </a:prstGeom>
          <a:ln w="9525">
            <a:noFill/>
            <a:miter lim="800000"/>
            <a:headEnd/>
            <a:tailEnd/>
          </a:ln>
          <a:effectLst>
            <a:outerShdw blurRad="50800" dist="38100" dir="2700000" algn="tl" rotWithShape="0">
              <a:srgbClr val="000000">
                <a:alpha val="43000"/>
              </a:srgbClr>
            </a:outerShdw>
          </a:effectLst>
          <a:extLst/>
        </p:spPr>
      </p:pic>
      <p:sp>
        <p:nvSpPr>
          <p:cNvPr id="6" name="Title 5"/>
          <p:cNvSpPr>
            <a:spLocks noGrp="1"/>
          </p:cNvSpPr>
          <p:nvPr>
            <p:ph type="title"/>
          </p:nvPr>
        </p:nvSpPr>
        <p:spPr>
          <a:xfrm>
            <a:off x="538619" y="209674"/>
            <a:ext cx="8763000" cy="1143000"/>
          </a:xfrm>
        </p:spPr>
        <p:txBody>
          <a:bodyPr>
            <a:normAutofit/>
          </a:bodyPr>
          <a:lstStyle/>
          <a:p>
            <a:pPr algn="l"/>
            <a:r>
              <a:rPr lang="en-US" sz="4000" dirty="0">
                <a:latin typeface="Arial" panose="020B0604020202020204" pitchFamily="34" charset="0"/>
              </a:rPr>
              <a:t>Question</a:t>
            </a:r>
          </a:p>
        </p:txBody>
      </p:sp>
      <p:sp>
        <p:nvSpPr>
          <p:cNvPr id="11" name="Content Placeholder 6"/>
          <p:cNvSpPr>
            <a:spLocks noGrp="1"/>
          </p:cNvSpPr>
          <p:nvPr>
            <p:ph idx="1"/>
          </p:nvPr>
        </p:nvSpPr>
        <p:spPr>
          <a:xfrm>
            <a:off x="276726" y="1820049"/>
            <a:ext cx="8390619" cy="1485940"/>
          </a:xfrm>
        </p:spPr>
        <p:txBody>
          <a:bodyPr>
            <a:normAutofit/>
          </a:bodyPr>
          <a:lstStyle/>
          <a:p>
            <a:pPr marL="0" indent="0" algn="ctr">
              <a:buNone/>
            </a:pPr>
            <a:r>
              <a:rPr lang="en-US" sz="2400" dirty="0"/>
              <a:t>What do you think of when you hear “evidence-based”?</a:t>
            </a:r>
          </a:p>
        </p:txBody>
      </p:sp>
    </p:spTree>
    <p:custDataLst>
      <p:tags r:id="rId1"/>
    </p:custDataLst>
    <p:extLst>
      <p:ext uri="{BB962C8B-B14F-4D97-AF65-F5344CB8AC3E}">
        <p14:creationId xmlns:p14="http://schemas.microsoft.com/office/powerpoint/2010/main" val="3090319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6052" y="261106"/>
            <a:ext cx="8763000" cy="1143000"/>
          </a:xfrm>
        </p:spPr>
        <p:txBody>
          <a:bodyPr>
            <a:noAutofit/>
          </a:bodyPr>
          <a:lstStyle/>
          <a:p>
            <a:pPr algn="l"/>
            <a:r>
              <a:rPr lang="en-US" sz="4000" dirty="0">
                <a:latin typeface="Arial" panose="020B0604020202020204" pitchFamily="34" charset="0"/>
              </a:rPr>
              <a:t>What is Evidence-Based Practice?</a:t>
            </a:r>
          </a:p>
        </p:txBody>
      </p:sp>
      <p:sp>
        <p:nvSpPr>
          <p:cNvPr id="4" name="TextBox 3"/>
          <p:cNvSpPr txBox="1"/>
          <p:nvPr/>
        </p:nvSpPr>
        <p:spPr>
          <a:xfrm>
            <a:off x="6025227" y="5780051"/>
            <a:ext cx="1550424" cy="230832"/>
          </a:xfrm>
          <a:prstGeom prst="rect">
            <a:avLst/>
          </a:prstGeom>
          <a:noFill/>
        </p:spPr>
        <p:txBody>
          <a:bodyPr wrap="none" rtlCol="0">
            <a:spAutoFit/>
          </a:bodyPr>
          <a:lstStyle/>
          <a:p>
            <a:r>
              <a:rPr lang="en-US" sz="900" b="0" dirty="0">
                <a:solidFill>
                  <a:schemeClr val="bg1">
                    <a:lumMod val="50000"/>
                  </a:schemeClr>
                </a:solidFill>
                <a:latin typeface="Arial" panose="020B0604020202020204" pitchFamily="34" charset="0"/>
                <a:ea typeface="Verdana" panose="020B0604030504040204" pitchFamily="34" charset="0"/>
                <a:cs typeface="Arial" panose="020B0604020202020204" pitchFamily="34" charset="0"/>
              </a:rPr>
              <a:t>Source: Jacobs et al. 2012</a:t>
            </a:r>
          </a:p>
        </p:txBody>
      </p:sp>
      <p:graphicFrame>
        <p:nvGraphicFramePr>
          <p:cNvPr id="6" name="Diagram 5"/>
          <p:cNvGraphicFramePr/>
          <p:nvPr>
            <p:custDataLst>
              <p:tags r:id="rId2"/>
            </p:custDataLst>
            <p:extLst>
              <p:ext uri="{D42A27DB-BD31-4B8C-83A1-F6EECF244321}">
                <p14:modId xmlns:p14="http://schemas.microsoft.com/office/powerpoint/2010/main" val="1909109234"/>
              </p:ext>
            </p:extLst>
          </p:nvPr>
        </p:nvGraphicFramePr>
        <p:xfrm>
          <a:off x="702728" y="1585031"/>
          <a:ext cx="7660257" cy="417602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Oval 6"/>
          <p:cNvSpPr/>
          <p:nvPr/>
        </p:nvSpPr>
        <p:spPr>
          <a:xfrm>
            <a:off x="3310955" y="3189044"/>
            <a:ext cx="2449902" cy="951080"/>
          </a:xfrm>
          <a:prstGeom prst="ellipse">
            <a:avLst/>
          </a:prstGeom>
          <a:solidFill>
            <a:srgbClr val="5A9DCE"/>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b="0" dirty="0">
                <a:solidFill>
                  <a:schemeClr val="bg1"/>
                </a:solidFill>
                <a:latin typeface="Arial" panose="020B0604020202020204" pitchFamily="34" charset="0"/>
                <a:ea typeface="Verdana" panose="020B0604030504040204" pitchFamily="34" charset="0"/>
                <a:cs typeface="Arial" panose="020B0604020202020204" pitchFamily="34" charset="0"/>
              </a:rPr>
              <a:t>Decision-making</a:t>
            </a:r>
          </a:p>
        </p:txBody>
      </p:sp>
      <p:sp>
        <p:nvSpPr>
          <p:cNvPr id="8" name="Oval 7"/>
          <p:cNvSpPr/>
          <p:nvPr/>
        </p:nvSpPr>
        <p:spPr>
          <a:xfrm>
            <a:off x="887279" y="1585030"/>
            <a:ext cx="7306225" cy="4310437"/>
          </a:xfrm>
          <a:prstGeom prst="ellipse">
            <a:avLst/>
          </a:prstGeom>
          <a:noFill/>
          <a:ln w="28575">
            <a:solidFill>
              <a:schemeClr val="tx2"/>
            </a:solidFill>
            <a:prstDash val="solid"/>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 name="TextBox 8"/>
          <p:cNvSpPr txBox="1"/>
          <p:nvPr/>
        </p:nvSpPr>
        <p:spPr>
          <a:xfrm>
            <a:off x="6025227" y="2366181"/>
            <a:ext cx="1537108" cy="1015663"/>
          </a:xfrm>
          <a:prstGeom prst="rect">
            <a:avLst/>
          </a:prstGeom>
          <a:noFill/>
        </p:spPr>
        <p:txBody>
          <a:bodyPr wrap="square" rtlCol="0">
            <a:spAutoFit/>
          </a:bodyPr>
          <a:lstStyle/>
          <a:p>
            <a:pPr algn="ctr"/>
            <a:r>
              <a:rPr lang="en-US" sz="1500" b="0" dirty="0">
                <a:solidFill>
                  <a:schemeClr val="tx2">
                    <a:lumMod val="50000"/>
                  </a:schemeClr>
                </a:solidFill>
                <a:latin typeface="Arial" panose="020B0604020202020204" pitchFamily="34" charset="0"/>
                <a:ea typeface="Verdana" panose="020B0604030504040204" pitchFamily="34" charset="0"/>
                <a:cs typeface="Arial" panose="020B0604020202020204" pitchFamily="34" charset="0"/>
              </a:rPr>
              <a:t>Environment and organizational context</a:t>
            </a:r>
          </a:p>
        </p:txBody>
      </p:sp>
    </p:spTree>
    <p:custDataLst>
      <p:tags r:id="rId1"/>
    </p:custDataLst>
    <p:extLst>
      <p:ext uri="{BB962C8B-B14F-4D97-AF65-F5344CB8AC3E}">
        <p14:creationId xmlns:p14="http://schemas.microsoft.com/office/powerpoint/2010/main" val="2994887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42875" y="266700"/>
            <a:ext cx="8941977" cy="1143000"/>
          </a:xfrm>
        </p:spPr>
        <p:txBody>
          <a:bodyPr>
            <a:noAutofit/>
          </a:bodyPr>
          <a:lstStyle/>
          <a:p>
            <a:pPr algn="l"/>
            <a:r>
              <a:rPr lang="en-US" altLang="en-US" sz="3600" dirty="0">
                <a:latin typeface="Arial" panose="020B0604020202020204" pitchFamily="34" charset="0"/>
              </a:rPr>
              <a:t>What are Evidence-Based Interventions? </a:t>
            </a:r>
          </a:p>
        </p:txBody>
      </p:sp>
      <p:sp>
        <p:nvSpPr>
          <p:cNvPr id="2" name="Content Placeholder 1"/>
          <p:cNvSpPr>
            <a:spLocks noGrp="1"/>
          </p:cNvSpPr>
          <p:nvPr>
            <p:ph idx="1"/>
            <p:extLst/>
          </p:nvPr>
        </p:nvSpPr>
        <p:spPr>
          <a:xfrm>
            <a:off x="423399" y="2109641"/>
            <a:ext cx="8291103" cy="1515649"/>
          </a:xfrm>
          <a:solidFill>
            <a:srgbClr val="F6882E"/>
          </a:solidFill>
          <a:ln>
            <a:noFill/>
          </a:ln>
        </p:spPr>
        <p:style>
          <a:lnRef idx="1">
            <a:schemeClr val="accent1"/>
          </a:lnRef>
          <a:fillRef idx="3">
            <a:schemeClr val="accent1"/>
          </a:fillRef>
          <a:effectRef idx="2">
            <a:schemeClr val="accent1"/>
          </a:effectRef>
          <a:fontRef idx="minor">
            <a:schemeClr val="lt1"/>
          </a:fontRef>
        </p:style>
        <p:txBody>
          <a:bodyPr vert="horz" lIns="91440" tIns="45720" rIns="91440" bIns="45720" rtlCol="0" anchor="t">
            <a:normAutofit/>
          </a:bodyPr>
          <a:lstStyle/>
          <a:p>
            <a:pPr marL="0" indent="0" algn="ctr">
              <a:buNone/>
            </a:pPr>
            <a:r>
              <a:rPr lang="en-US" sz="2800" b="1" dirty="0"/>
              <a:t>A program, policy, or</a:t>
            </a:r>
            <a:r>
              <a:rPr lang="en-US" b="1" dirty="0"/>
              <a:t> strategy</a:t>
            </a:r>
            <a:r>
              <a:rPr lang="en-US" sz="2800" b="1" dirty="0"/>
              <a:t> that has been found to be effective in one or more well-designed research studies</a:t>
            </a:r>
            <a:r>
              <a:rPr lang="en-US" b="1" dirty="0"/>
              <a:t> </a:t>
            </a:r>
            <a:endParaRPr lang="en-US" sz="2800" b="1" dirty="0">
              <a:ea typeface="Verdana" panose="020B0604030504040204" pitchFamily="34" charset="0"/>
            </a:endParaRPr>
          </a:p>
        </p:txBody>
      </p:sp>
      <p:sp>
        <p:nvSpPr>
          <p:cNvPr id="4" name="TextBox 3"/>
          <p:cNvSpPr txBox="1"/>
          <p:nvPr/>
        </p:nvSpPr>
        <p:spPr>
          <a:xfrm>
            <a:off x="4476584" y="4123506"/>
            <a:ext cx="184730" cy="338554"/>
          </a:xfrm>
          <a:prstGeom prst="rect">
            <a:avLst/>
          </a:prstGeom>
          <a:noFill/>
        </p:spPr>
        <p:txBody>
          <a:bodyPr wrap="none" rtlCol="0" anchor="t">
            <a:spAutoFit/>
          </a:bodyPr>
          <a:lstStyle/>
          <a:p>
            <a:pPr algn="ctr"/>
            <a:endParaRPr lang="en-US">
              <a:solidFill>
                <a:schemeClr val="tx1"/>
              </a:solidFill>
            </a:endParaRPr>
          </a:p>
        </p:txBody>
      </p:sp>
    </p:spTree>
    <p:custDataLst>
      <p:tags r:id="rId1"/>
    </p:custDataLst>
    <p:extLst>
      <p:ext uri="{BB962C8B-B14F-4D97-AF65-F5344CB8AC3E}">
        <p14:creationId xmlns:p14="http://schemas.microsoft.com/office/powerpoint/2010/main" val="3863509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nodePh="1">
                                  <p:stCondLst>
                                    <p:cond delay="0"/>
                                  </p:stCondLst>
                                  <p:endCondLst>
                                    <p:cond evt="begin" delay="0">
                                      <p:tn val="13"/>
                                    </p:cond>
                                  </p:end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911903354"/>
              </p:ext>
            </p:extLst>
          </p:nvPr>
        </p:nvGraphicFramePr>
        <p:xfrm>
          <a:off x="1358261" y="1391654"/>
          <a:ext cx="7515352" cy="46620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p:cNvSpPr txBox="1"/>
          <p:nvPr/>
        </p:nvSpPr>
        <p:spPr>
          <a:xfrm>
            <a:off x="109757" y="1504837"/>
            <a:ext cx="3427124" cy="6555641"/>
          </a:xfrm>
          <a:prstGeom prst="rect">
            <a:avLst/>
          </a:prstGeom>
          <a:noFill/>
        </p:spPr>
        <p:txBody>
          <a:bodyPr wrap="square" rtlCol="0">
            <a:spAutoFit/>
          </a:bodyPr>
          <a:lstStyle/>
          <a:p>
            <a:r>
              <a:rPr lang="en-US" sz="2000" b="0" dirty="0">
                <a:solidFill>
                  <a:schemeClr val="tx1"/>
                </a:solidFill>
                <a:latin typeface="Arial" panose="020B0604020202020204" pitchFamily="34" charset="0"/>
                <a:cs typeface="Arial" panose="020B0604020202020204" pitchFamily="34" charset="0"/>
              </a:rPr>
              <a:t>Scientifically Supported</a:t>
            </a:r>
          </a:p>
          <a:p>
            <a:r>
              <a:rPr lang="en-US" sz="2000" b="0" dirty="0">
                <a:solidFill>
                  <a:schemeClr val="tx1"/>
                </a:solidFill>
                <a:latin typeface="Arial" panose="020B0604020202020204" pitchFamily="34" charset="0"/>
                <a:cs typeface="Arial" panose="020B0604020202020204" pitchFamily="34" charset="0"/>
              </a:rPr>
              <a:t>“Best” or “Proven”</a:t>
            </a: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r>
              <a:rPr lang="en-US" sz="2000" b="0" dirty="0">
                <a:solidFill>
                  <a:schemeClr val="tx1"/>
                </a:solidFill>
                <a:latin typeface="Arial" panose="020B0604020202020204" pitchFamily="34" charset="0"/>
                <a:cs typeface="Arial" panose="020B0604020202020204" pitchFamily="34" charset="0"/>
              </a:rPr>
              <a:t>Some Evidence</a:t>
            </a:r>
            <a:br>
              <a:rPr lang="en-US" sz="2000" b="0" dirty="0">
                <a:solidFill>
                  <a:schemeClr val="tx1"/>
                </a:solidFill>
                <a:latin typeface="Arial" panose="020B0604020202020204" pitchFamily="34" charset="0"/>
                <a:cs typeface="Arial" panose="020B0604020202020204" pitchFamily="34" charset="0"/>
              </a:rPr>
            </a:br>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r>
              <a:rPr lang="en-US" sz="2000" b="0" dirty="0">
                <a:solidFill>
                  <a:schemeClr val="tx1"/>
                </a:solidFill>
                <a:latin typeface="Arial" panose="020B0604020202020204" pitchFamily="34" charset="0"/>
                <a:cs typeface="Arial" panose="020B0604020202020204" pitchFamily="34" charset="0"/>
              </a:rPr>
              <a:t>Practice-Tested:</a:t>
            </a:r>
          </a:p>
          <a:p>
            <a:r>
              <a:rPr lang="en-US" sz="2000" b="0" dirty="0">
                <a:solidFill>
                  <a:schemeClr val="tx1"/>
                </a:solidFill>
                <a:latin typeface="Arial" panose="020B0604020202020204" pitchFamily="34" charset="0"/>
                <a:cs typeface="Arial" panose="020B0604020202020204" pitchFamily="34" charset="0"/>
              </a:rPr>
              <a:t>“Promising”</a:t>
            </a: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a:p>
            <a:endParaRPr lang="en-US" sz="2000" b="0" dirty="0">
              <a:solidFill>
                <a:schemeClr val="tx1"/>
              </a:solidFill>
              <a:latin typeface="Arial" panose="020B0604020202020204" pitchFamily="34" charset="0"/>
              <a:cs typeface="Arial" panose="020B0604020202020204" pitchFamily="34" charset="0"/>
            </a:endParaRPr>
          </a:p>
        </p:txBody>
      </p:sp>
      <p:sp>
        <p:nvSpPr>
          <p:cNvPr id="7" name="TextBox 6"/>
          <p:cNvSpPr txBox="1"/>
          <p:nvPr/>
        </p:nvSpPr>
        <p:spPr>
          <a:xfrm>
            <a:off x="6476522" y="1807602"/>
            <a:ext cx="2708787" cy="430887"/>
          </a:xfrm>
          <a:prstGeom prst="rect">
            <a:avLst/>
          </a:prstGeom>
          <a:noFill/>
        </p:spPr>
        <p:txBody>
          <a:bodyPr wrap="square" rtlCol="0" anchor="t">
            <a:spAutoFit/>
          </a:bodyPr>
          <a:lstStyle/>
          <a:p>
            <a:r>
              <a:rPr lang="en-US" sz="2200" dirty="0">
                <a:solidFill>
                  <a:srgbClr val="F79646"/>
                </a:solidFill>
                <a:latin typeface="Arial" panose="020B0604020202020204" pitchFamily="34" charset="0"/>
                <a:cs typeface="Arial" panose="020B0604020202020204" pitchFamily="34" charset="0"/>
              </a:rPr>
              <a:t>Strategies  </a:t>
            </a:r>
            <a:r>
              <a:rPr lang="en-US" sz="2200" dirty="0">
                <a:latin typeface="Arial" panose="020B0604020202020204" pitchFamily="34" charset="0"/>
                <a:cs typeface="Arial" panose="020B0604020202020204" pitchFamily="34" charset="0"/>
              </a:rPr>
              <a:t>           </a:t>
            </a:r>
            <a:endParaRPr lang="en-US" dirty="0"/>
          </a:p>
        </p:txBody>
      </p:sp>
      <p:sp>
        <p:nvSpPr>
          <p:cNvPr id="8" name="TextBox 7"/>
          <p:cNvSpPr txBox="1"/>
          <p:nvPr/>
        </p:nvSpPr>
        <p:spPr>
          <a:xfrm>
            <a:off x="7043227" y="2950602"/>
            <a:ext cx="1500732" cy="430887"/>
          </a:xfrm>
          <a:prstGeom prst="rect">
            <a:avLst/>
          </a:prstGeom>
          <a:noFill/>
        </p:spPr>
        <p:txBody>
          <a:bodyPr wrap="none" rtlCol="0">
            <a:spAutoFit/>
          </a:bodyPr>
          <a:lstStyle/>
          <a:p>
            <a:r>
              <a:rPr lang="en-US" sz="2200" b="1" dirty="0">
                <a:solidFill>
                  <a:srgbClr val="F6882E"/>
                </a:solidFill>
                <a:latin typeface="Arial" panose="020B0604020202020204" pitchFamily="34" charset="0"/>
                <a:cs typeface="Arial" panose="020B0604020202020204" pitchFamily="34" charset="0"/>
              </a:rPr>
              <a:t>Programs</a:t>
            </a:r>
          </a:p>
        </p:txBody>
      </p:sp>
      <p:sp>
        <p:nvSpPr>
          <p:cNvPr id="9" name="Left Brace 8"/>
          <p:cNvSpPr/>
          <p:nvPr/>
        </p:nvSpPr>
        <p:spPr>
          <a:xfrm rot="10800000">
            <a:off x="5970516" y="1602228"/>
            <a:ext cx="430036" cy="914400"/>
          </a:xfrm>
          <a:prstGeom prst="leftBrace">
            <a:avLst/>
          </a:prstGeom>
          <a:ln w="1905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dirty="0">
              <a:ln w="22225">
                <a:solidFill>
                  <a:schemeClr val="accent2"/>
                </a:solidFill>
                <a:prstDash val="solid"/>
              </a:ln>
              <a:solidFill>
                <a:schemeClr val="accent2">
                  <a:lumMod val="40000"/>
                  <a:lumOff val="60000"/>
                </a:schemeClr>
              </a:solidFill>
              <a:latin typeface="Arial" panose="020B0604020202020204" pitchFamily="34" charset="0"/>
              <a:cs typeface="Arial" panose="020B0604020202020204" pitchFamily="34" charset="0"/>
            </a:endParaRPr>
          </a:p>
        </p:txBody>
      </p:sp>
      <p:sp>
        <p:nvSpPr>
          <p:cNvPr id="10" name="Left Brace 9"/>
          <p:cNvSpPr/>
          <p:nvPr/>
        </p:nvSpPr>
        <p:spPr>
          <a:xfrm rot="10800000">
            <a:off x="6553835" y="2708845"/>
            <a:ext cx="430036" cy="914400"/>
          </a:xfrm>
          <a:prstGeom prst="leftBrace">
            <a:avLst/>
          </a:prstGeom>
          <a:ln w="19050"/>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Title 1"/>
          <p:cNvSpPr>
            <a:spLocks noGrp="1"/>
          </p:cNvSpPr>
          <p:nvPr>
            <p:ph type="title"/>
          </p:nvPr>
        </p:nvSpPr>
        <p:spPr>
          <a:xfrm>
            <a:off x="513567" y="248654"/>
            <a:ext cx="8763000" cy="1143000"/>
          </a:xfrm>
        </p:spPr>
        <p:txBody>
          <a:bodyPr>
            <a:normAutofit/>
          </a:bodyPr>
          <a:lstStyle/>
          <a:p>
            <a:pPr algn="l"/>
            <a:r>
              <a:rPr lang="en-US" sz="4000" dirty="0">
                <a:latin typeface="Arial" panose="020B0604020202020204" pitchFamily="34" charset="0"/>
              </a:rPr>
              <a:t>Sources of Evidence</a:t>
            </a:r>
          </a:p>
        </p:txBody>
      </p:sp>
    </p:spTree>
    <p:custDataLst>
      <p:tags r:id="rId1"/>
    </p:custDataLst>
    <p:extLst>
      <p:ext uri="{BB962C8B-B14F-4D97-AF65-F5344CB8AC3E}">
        <p14:creationId xmlns:p14="http://schemas.microsoft.com/office/powerpoint/2010/main" val="3013274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3108" y="274638"/>
            <a:ext cx="9290304" cy="1143000"/>
          </a:xfrm>
        </p:spPr>
        <p:txBody>
          <a:bodyPr>
            <a:noAutofit/>
          </a:bodyPr>
          <a:lstStyle/>
          <a:p>
            <a:pPr algn="l"/>
            <a:r>
              <a:rPr lang="en-US" altLang="en-US" sz="3600" dirty="0">
                <a:latin typeface="Arial" panose="020B0604020202020204" pitchFamily="34" charset="0"/>
              </a:rPr>
              <a:t>Research and Practice Create Evidence</a:t>
            </a:r>
            <a:endParaRPr lang="en-US" sz="3600" dirty="0">
              <a:latin typeface="Arial" panose="020B0604020202020204" pitchFamily="34" charset="0"/>
            </a:endParaRPr>
          </a:p>
        </p:txBody>
      </p:sp>
      <p:graphicFrame>
        <p:nvGraphicFramePr>
          <p:cNvPr id="4" name="Diagram 3"/>
          <p:cNvGraphicFramePr/>
          <p:nvPr>
            <p:custDataLst>
              <p:tags r:id="rId2"/>
            </p:custDataLst>
            <p:extLst>
              <p:ext uri="{D42A27DB-BD31-4B8C-83A1-F6EECF244321}">
                <p14:modId xmlns:p14="http://schemas.microsoft.com/office/powerpoint/2010/main" val="112853048"/>
              </p:ext>
            </p:extLst>
          </p:nvPr>
        </p:nvGraphicFramePr>
        <p:xfrm>
          <a:off x="705488" y="1417638"/>
          <a:ext cx="7675417" cy="45892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111534931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567" y="224898"/>
            <a:ext cx="8763000" cy="1143000"/>
          </a:xfrm>
        </p:spPr>
        <p:txBody>
          <a:bodyPr>
            <a:normAutofit/>
          </a:bodyPr>
          <a:lstStyle/>
          <a:p>
            <a:pPr algn="l"/>
            <a:r>
              <a:rPr lang="en-US" sz="4000" dirty="0">
                <a:latin typeface="Arial" panose="020B0604020202020204" pitchFamily="34" charset="0"/>
              </a:rPr>
              <a:t>Social Ecological Model</a:t>
            </a:r>
          </a:p>
        </p:txBody>
      </p:sp>
      <p:pic>
        <p:nvPicPr>
          <p:cNvPr id="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029" y="1518210"/>
            <a:ext cx="7243261" cy="4387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8692439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501041" y="287164"/>
            <a:ext cx="8763000" cy="1143000"/>
          </a:xfrm>
        </p:spPr>
        <p:txBody>
          <a:bodyPr>
            <a:normAutofit/>
          </a:bodyPr>
          <a:lstStyle/>
          <a:p>
            <a:pPr algn="l"/>
            <a:r>
              <a:rPr lang="en-US" altLang="en-US" sz="4000" dirty="0">
                <a:latin typeface="Arial" panose="020B0604020202020204" pitchFamily="34" charset="0"/>
              </a:rPr>
              <a:t>Change at Multiple Levels</a:t>
            </a:r>
          </a:p>
        </p:txBody>
      </p:sp>
      <p:sp>
        <p:nvSpPr>
          <p:cNvPr id="2" name="Content Placeholder 1"/>
          <p:cNvSpPr>
            <a:spLocks noGrp="1"/>
          </p:cNvSpPr>
          <p:nvPr>
            <p:ph idx="1"/>
          </p:nvPr>
        </p:nvSpPr>
        <p:spPr>
          <a:xfrm>
            <a:off x="301752" y="1578429"/>
            <a:ext cx="8189105" cy="5257800"/>
          </a:xfrm>
        </p:spPr>
        <p:txBody>
          <a:bodyPr>
            <a:normAutofit/>
          </a:bodyPr>
          <a:lstStyle/>
          <a:p>
            <a:pPr marL="342900" indent="-342900">
              <a:spcAft>
                <a:spcPts val="567"/>
              </a:spcAft>
              <a:buSzPct val="100000"/>
              <a:buFont typeface="Arial" pitchFamily="34" charset="0"/>
              <a:buChar char="•"/>
              <a:defRPr/>
            </a:pPr>
            <a:r>
              <a:rPr lang="en-US" sz="2600" dirty="0"/>
              <a:t>Health is affected by a variety of factors: </a:t>
            </a:r>
          </a:p>
          <a:p>
            <a:pPr lvl="1">
              <a:spcBef>
                <a:spcPts val="300"/>
              </a:spcBef>
              <a:buSzPct val="100000"/>
              <a:buFont typeface="Arial" panose="020B0604020202020204" pitchFamily="34" charset="0"/>
              <a:buChar char="−"/>
              <a:defRPr/>
            </a:pPr>
            <a:r>
              <a:rPr lang="en-US" sz="2200" dirty="0"/>
              <a:t>Individual characteristics </a:t>
            </a:r>
          </a:p>
          <a:p>
            <a:pPr lvl="1">
              <a:spcBef>
                <a:spcPts val="300"/>
              </a:spcBef>
              <a:buSzPct val="100000"/>
              <a:buFont typeface="Arial" panose="020B0604020202020204" pitchFamily="34" charset="0"/>
              <a:buChar char="−"/>
              <a:defRPr/>
            </a:pPr>
            <a:r>
              <a:rPr lang="en-US" sz="2200" dirty="0"/>
              <a:t>Attitudes and behaviors of peers </a:t>
            </a:r>
          </a:p>
          <a:p>
            <a:pPr lvl="1">
              <a:spcBef>
                <a:spcPts val="300"/>
              </a:spcBef>
              <a:buSzPct val="100000"/>
              <a:buFont typeface="Arial" panose="020B0604020202020204" pitchFamily="34" charset="0"/>
              <a:buChar char="−"/>
              <a:defRPr/>
            </a:pPr>
            <a:r>
              <a:rPr lang="en-US" sz="2200" dirty="0"/>
              <a:t>Physical surroundings/environment</a:t>
            </a:r>
          </a:p>
          <a:p>
            <a:pPr lvl="1">
              <a:spcBef>
                <a:spcPts val="300"/>
              </a:spcBef>
              <a:buSzPct val="100000"/>
              <a:buFont typeface="Arial" panose="020B0604020202020204" pitchFamily="34" charset="0"/>
              <a:buChar char="−"/>
              <a:defRPr/>
            </a:pPr>
            <a:r>
              <a:rPr lang="en-US" sz="2200" dirty="0"/>
              <a:t>Community norms</a:t>
            </a:r>
          </a:p>
          <a:p>
            <a:pPr lvl="1">
              <a:spcBef>
                <a:spcPts val="300"/>
              </a:spcBef>
              <a:buSzPct val="100000"/>
              <a:buFont typeface="Arial" panose="020B0604020202020204" pitchFamily="34" charset="0"/>
              <a:buChar char="−"/>
              <a:defRPr/>
            </a:pPr>
            <a:r>
              <a:rPr lang="en-US" sz="2200" dirty="0"/>
              <a:t>Public </a:t>
            </a:r>
            <a:r>
              <a:rPr lang="en-US" sz="2200" dirty="0" smtClean="0"/>
              <a:t>policy</a:t>
            </a:r>
            <a:br>
              <a:rPr lang="en-US" sz="2200" dirty="0" smtClean="0"/>
            </a:br>
            <a:endParaRPr lang="en-US" sz="2200" dirty="0"/>
          </a:p>
          <a:p>
            <a:pPr marL="514350" indent="-457200">
              <a:spcBef>
                <a:spcPts val="600"/>
              </a:spcBef>
              <a:buSzPct val="100000"/>
              <a:defRPr/>
            </a:pPr>
            <a:r>
              <a:rPr lang="en-US" sz="2600" dirty="0"/>
              <a:t>Consider evidence-based </a:t>
            </a:r>
            <a:r>
              <a:rPr lang="en-US" sz="2600" dirty="0" smtClean="0"/>
              <a:t>interventions </a:t>
            </a:r>
            <a:r>
              <a:rPr lang="en-US" sz="2600" dirty="0"/>
              <a:t>that produce change at multiple levels</a:t>
            </a:r>
          </a:p>
          <a:p>
            <a:pPr marL="800100" lvl="1" indent="-342900">
              <a:spcBef>
                <a:spcPts val="300"/>
              </a:spcBef>
              <a:buSzPct val="100000"/>
              <a:buFont typeface="Courier New" panose="02070309020205020404" pitchFamily="49" charset="0"/>
              <a:buChar char="o"/>
              <a:defRPr/>
            </a:pPr>
            <a:endParaRPr lang="en-US" sz="2200" dirty="0"/>
          </a:p>
          <a:p>
            <a:endParaRPr lang="en-US" dirty="0"/>
          </a:p>
        </p:txBody>
      </p:sp>
      <p:pic>
        <p:nvPicPr>
          <p:cNvPr id="4"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10704" y="2240952"/>
            <a:ext cx="3246211" cy="1966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1"/>
          <p:cNvSpPr txBox="1">
            <a:spLocks/>
          </p:cNvSpPr>
          <p:nvPr/>
        </p:nvSpPr>
        <p:spPr>
          <a:xfrm>
            <a:off x="301752" y="3771901"/>
            <a:ext cx="8755163" cy="5257800"/>
          </a:xfrm>
          <a:prstGeom prst="rect">
            <a:avLst/>
          </a:prstGeom>
        </p:spPr>
        <p:txBody>
          <a:bodyPr vert="horz">
            <a:normAutofit/>
          </a:bodyPr>
          <a:lstStyle>
            <a:lvl1pPr marL="243843" indent="-243843" algn="l" rtl="0" eaLnBrk="1" latinLnBrk="0" hangingPunct="1">
              <a:spcBef>
                <a:spcPct val="20000"/>
              </a:spcBef>
              <a:buClr>
                <a:schemeClr val="accent1"/>
              </a:buClr>
              <a:buSzPct val="85000"/>
              <a:buFont typeface="Wingdings 2"/>
              <a:buChar char=""/>
              <a:defRPr kumimoji="0" sz="2400" kern="1200">
                <a:solidFill>
                  <a:schemeClr val="tx1"/>
                </a:solidFill>
                <a:latin typeface="Verdana" pitchFamily="34" charset="0"/>
                <a:ea typeface="Verdana" pitchFamily="34" charset="0"/>
                <a:cs typeface="Verdana" pitchFamily="34" charset="0"/>
              </a:defRPr>
            </a:lvl1pPr>
            <a:lvl2pPr marL="487686" indent="-243843" algn="l" rtl="0" eaLnBrk="1" latinLnBrk="0" hangingPunct="1">
              <a:spcBef>
                <a:spcPct val="20000"/>
              </a:spcBef>
              <a:buClr>
                <a:schemeClr val="accent2"/>
              </a:buClr>
              <a:buSzPct val="70000"/>
              <a:buFont typeface="Wingdings"/>
              <a:buChar char=""/>
              <a:defRPr kumimoji="0" sz="1956" kern="1200">
                <a:solidFill>
                  <a:schemeClr val="tx2"/>
                </a:solidFill>
                <a:latin typeface="Verdana" pitchFamily="34" charset="0"/>
                <a:ea typeface="Verdana" pitchFamily="34" charset="0"/>
                <a:cs typeface="Verdana" pitchFamily="34" charset="0"/>
              </a:defRPr>
            </a:lvl2pPr>
            <a:lvl3pPr marL="731529" indent="-203203" algn="l" rtl="0" eaLnBrk="1" latinLnBrk="0" hangingPunct="1">
              <a:spcBef>
                <a:spcPct val="20000"/>
              </a:spcBef>
              <a:buClr>
                <a:schemeClr val="accent3"/>
              </a:buClr>
              <a:buSzPct val="75000"/>
              <a:buFont typeface="Wingdings 2"/>
              <a:buChar char=""/>
              <a:defRPr kumimoji="0" sz="1778" kern="1200">
                <a:solidFill>
                  <a:schemeClr val="tx1"/>
                </a:solidFill>
                <a:latin typeface="Verdana" pitchFamily="34" charset="0"/>
                <a:ea typeface="Verdana" pitchFamily="34" charset="0"/>
                <a:cs typeface="Verdana" pitchFamily="34" charset="0"/>
              </a:defRPr>
            </a:lvl3pPr>
            <a:lvl4pPr marL="975372" indent="-203203" algn="l" rtl="0" eaLnBrk="1" latinLnBrk="0" hangingPunct="1">
              <a:spcBef>
                <a:spcPct val="20000"/>
              </a:spcBef>
              <a:buClr>
                <a:schemeClr val="accent4"/>
              </a:buClr>
              <a:buSzPct val="70000"/>
              <a:buFont typeface="Wingdings"/>
              <a:buChar char=""/>
              <a:defRPr kumimoji="0" sz="1778" kern="1200">
                <a:solidFill>
                  <a:schemeClr val="tx2"/>
                </a:solidFill>
                <a:latin typeface="Verdana" pitchFamily="34" charset="0"/>
                <a:ea typeface="Verdana" pitchFamily="34" charset="0"/>
                <a:cs typeface="Verdana" pitchFamily="34" charset="0"/>
              </a:defRPr>
            </a:lvl4pPr>
            <a:lvl5pPr marL="1219215" indent="-203203" algn="l" rtl="0" eaLnBrk="1" latinLnBrk="0" hangingPunct="1">
              <a:spcBef>
                <a:spcPct val="20000"/>
              </a:spcBef>
              <a:buClr>
                <a:schemeClr val="accent5"/>
              </a:buClr>
              <a:buFontTx/>
              <a:buChar char="•"/>
              <a:defRPr kumimoji="0" sz="1600" kern="1200">
                <a:solidFill>
                  <a:schemeClr val="tx1"/>
                </a:solidFill>
                <a:latin typeface="Verdana" pitchFamily="34" charset="0"/>
                <a:ea typeface="Verdana" pitchFamily="34" charset="0"/>
                <a:cs typeface="Verdana" pitchFamily="34" charset="0"/>
              </a:defRPr>
            </a:lvl5pPr>
            <a:lvl6pPr marL="1463058" indent="-162562" algn="l" rtl="0" eaLnBrk="1" latinLnBrk="0" hangingPunct="1">
              <a:spcBef>
                <a:spcPct val="20000"/>
              </a:spcBef>
              <a:buClr>
                <a:schemeClr val="accent6"/>
              </a:buClr>
              <a:buSzPct val="80000"/>
              <a:buFont typeface="Wingdings 2"/>
              <a:buChar char=""/>
              <a:defRPr kumimoji="0" sz="1600" kern="1200">
                <a:solidFill>
                  <a:schemeClr val="tx1"/>
                </a:solidFill>
                <a:latin typeface="+mn-lt"/>
                <a:ea typeface="+mn-ea"/>
                <a:cs typeface="+mn-cs"/>
              </a:defRPr>
            </a:lvl6pPr>
            <a:lvl7pPr marL="1706901" indent="-162562" algn="l" rtl="0" eaLnBrk="1" latinLnBrk="0" hangingPunct="1">
              <a:spcBef>
                <a:spcPct val="20000"/>
              </a:spcBef>
              <a:buClr>
                <a:schemeClr val="accent1">
                  <a:shade val="75000"/>
                </a:schemeClr>
              </a:buClr>
              <a:buSzPct val="90000"/>
              <a:buChar char="•"/>
              <a:defRPr kumimoji="0" sz="1422" kern="1200" baseline="0">
                <a:solidFill>
                  <a:schemeClr val="tx1"/>
                </a:solidFill>
                <a:latin typeface="+mn-lt"/>
                <a:ea typeface="+mn-ea"/>
                <a:cs typeface="+mn-cs"/>
              </a:defRPr>
            </a:lvl7pPr>
            <a:lvl8pPr marL="1869463" indent="-162562" algn="l" rtl="0" eaLnBrk="1" latinLnBrk="0" hangingPunct="1">
              <a:spcBef>
                <a:spcPct val="20000"/>
              </a:spcBef>
              <a:buClr>
                <a:schemeClr val="accent4">
                  <a:shade val="75000"/>
                </a:schemeClr>
              </a:buClr>
              <a:buChar char="•"/>
              <a:defRPr kumimoji="0" sz="1422" kern="1200">
                <a:solidFill>
                  <a:schemeClr val="tx1"/>
                </a:solidFill>
                <a:latin typeface="+mn-lt"/>
                <a:ea typeface="+mn-ea"/>
                <a:cs typeface="+mn-cs"/>
              </a:defRPr>
            </a:lvl8pPr>
            <a:lvl9pPr marL="2113306" indent="-162562" algn="l" rtl="0" eaLnBrk="1" latinLnBrk="0" hangingPunct="1">
              <a:spcBef>
                <a:spcPct val="20000"/>
              </a:spcBef>
              <a:buClr>
                <a:schemeClr val="accent2">
                  <a:shade val="75000"/>
                </a:schemeClr>
              </a:buClr>
              <a:buSzPct val="90000"/>
              <a:buChar char="•"/>
              <a:defRPr kumimoji="0" sz="1244" kern="1200" cap="all" baseline="0">
                <a:solidFill>
                  <a:schemeClr val="tx1"/>
                </a:solidFill>
                <a:latin typeface="+mn-lt"/>
                <a:ea typeface="+mn-ea"/>
                <a:cs typeface="+mn-cs"/>
              </a:defRPr>
            </a:lvl9pPr>
          </a:lstStyle>
          <a:p>
            <a:pPr fontAlgn="auto">
              <a:spcBef>
                <a:spcPts val="300"/>
              </a:spcBef>
              <a:spcAft>
                <a:spcPts val="0"/>
              </a:spcAft>
            </a:pPr>
            <a:endParaRPr lang="en-US" sz="2200" b="0" dirty="0"/>
          </a:p>
        </p:txBody>
      </p:sp>
    </p:spTree>
    <p:custDataLst>
      <p:tags r:id="rId1"/>
    </p:custDataLst>
    <p:extLst>
      <p:ext uri="{BB962C8B-B14F-4D97-AF65-F5344CB8AC3E}">
        <p14:creationId xmlns:p14="http://schemas.microsoft.com/office/powerpoint/2010/main" val="23612140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ESENTATION_ID" val="135"/>
  <p:tag name="ARTICULATE_REFERENCE_ID" val="2e461b4e-6816-4303-b636-0a27eaa9d961"/>
  <p:tag name="ARTICULATE_REFERENCE_TYPE_1" val="1"/>
  <p:tag name="ARTICULATE_REFERENCE_1" val="C:\Users\kcpoole\Documents\EBPH\Online Modules\Evaluation 101\Evaluation Part 1\Evaluation Planning Grid.docx"/>
  <p:tag name="ARTICULATE_REFERENCE_TITLE_1" val="Evaluation Planning Grid"/>
  <p:tag name="ARTICULATE_REFERENCE_ID_1" val="f4fb3299-f2ca-409c-9c14-eff80a658c68"/>
  <p:tag name="ARTICULATE_REFERENCE_COUNT" val="0"/>
  <p:tag name="ARTICULATE_PLAYER_GLOSSARY_XML" val="&lt;?xml version=&quot;1.0&quot; encoding=&quot;utf-16&quot;?&gt;&lt;glossary xmlns:xsi=&quot;http://www.w3.org/2001/XMLSchema-instance&quot; xmlns:xsd=&quot;http://www.w3.org/2001/XMLSchema&quot;&gt;&lt;terms /&gt;&lt;/glossary&gt;"/>
  <p:tag name="TAG_BACKING_FORM_KEY" val="855936-c:\users\kcpoole\documents\ebph\online modules\defining evidence\hep_ebs.pptx"/>
  <p:tag name="ARTICULATE_PRESENTER_VERSION" val="7"/>
  <p:tag name="ARTICULATE_USED_PAGE_ORIENTATION" val="1"/>
  <p:tag name="ARTICULATE_USED_PAGE_SIZE" val="1"/>
  <p:tag name="ARTICULATE_PROJECT_OPEN" val="0"/>
  <p:tag name="ARTICULATE_SLIDE_COUNT" val="2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UDIO_ID" val="866"/>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01.wav"/>
  <p:tag name="ELAPSEDTIME" val="15.932"/>
  <p:tag name="ARTICULATE_USED_LAYOUT" val="1"/>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UDIO_ID" val="867"/>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02_alt.wav"/>
  <p:tag name="ELAPSEDTIME" val="19.932"/>
  <p:tag name="ARTICULATE_USED_LAYOUT" val="2"/>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UDIO_ID" val="868"/>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03.wav"/>
  <p:tag name="ELAPSEDTIME" val="32.542"/>
  <p:tag name="ARTICULATE_USED_LAYOUT" val="2"/>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UDIO_ID" val="894"/>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04.wav"/>
  <p:tag name="ELAPSEDTIME" val="59.552"/>
  <p:tag name="ARTICULATE_USED_LAYOUT" val="2"/>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CHILD_ITEM_TEXT1" val="Best available research evidence"/>
  <p:tag name="CHILD_ITEM_TEXT2" val="Best available research evidence"/>
  <p:tag name="CHILD_ITEM_TEXT3" val="Population characteristics, needs, values, and preferences"/>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UDIO_ID" val="869"/>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05.wav"/>
  <p:tag name="ELAPSEDTIME" val="32.752"/>
  <p:tag name="ARTICULATE_USED_LAYOUT" val="2"/>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UDIO_ID" val="896"/>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07.wav"/>
  <p:tag name="ELAPSEDTIME" val="43.722"/>
  <p:tag name="ARTICULATE_USED_LAYOUT" val="2"/>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CHILD_ITEM_TEXT1" val="Intervention that has been tested in a research study &#10;Systematic review of multiple studies&#10;Policy analysis"/>
  <p:tag name="CHILD_ITEM_TEXT2" val="Evidence derived from research"/>
  <p:tag name="CHILD_ITEM_TEXT3" val="Intervention or policy developed, implemented and evaluated in an organization, community or geographic region"/>
  <p:tag name="CHILD_ITEM_TEXT4" val="Evidence derived from practice"/>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UDIO_ID" val="872"/>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09.wav"/>
  <p:tag name="ELAPSEDTIME" val="18.652"/>
  <p:tag name="ARTICULATE_USED_LAYOUT" val="2"/>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UDIO_ID" val="874"/>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12.wav"/>
  <p:tag name="ELAPSEDTIME" val="34.692"/>
  <p:tag name="ARTICULATE_USED_LAYOUT" val="2"/>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DUPLICATEID" val="5423d84fc4034fff9bc9f578ce2618fc"/>
</p:tagLst>
</file>

<file path=ppt/tags/tag28.xml><?xml version="1.0" encoding="utf-8"?>
<p:tagLst xmlns:a="http://schemas.openxmlformats.org/drawingml/2006/main" xmlns:r="http://schemas.openxmlformats.org/officeDocument/2006/relationships" xmlns:p="http://schemas.openxmlformats.org/presentationml/2006/main">
  <p:tag name="DUPLICATEID" val="c651d86387774b35829f8271a78a1e6a"/>
</p:tagLst>
</file>

<file path=ppt/tags/tag29.xml><?xml version="1.0" encoding="utf-8"?>
<p:tagLst xmlns:a="http://schemas.openxmlformats.org/drawingml/2006/main" xmlns:r="http://schemas.openxmlformats.org/officeDocument/2006/relationships" xmlns:p="http://schemas.openxmlformats.org/presentationml/2006/main">
  <p:tag name="AUDIO_ID" val="875"/>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13.wav"/>
  <p:tag name="ELAPSEDTIME" val="48.792"/>
  <p:tag name="ARTICULATE_USED_LAYOUT" val="2"/>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UDIO_ID" val="876"/>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14.wav"/>
  <p:tag name="ELAPSEDTIME" val="49.112"/>
  <p:tag name="ARTICULATE_USED_LAYOUT" val="2"/>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UDIO_ID" val="877"/>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15.wav"/>
  <p:tag name="ELAPSEDTIME" val="36.512"/>
  <p:tag name="ARTICULATE_USED_LAYOUT" val="2"/>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UDIO_ID" val="878"/>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16.wav"/>
  <p:tag name="ELAPSEDTIME" val="45.712"/>
  <p:tag name="ARTICULATE_USED_LAYOUT" val="2"/>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UDIO_ID" val="879"/>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17.wav"/>
  <p:tag name="ELAPSEDTIME" val="23.192"/>
  <p:tag name="ARTICULATE_USED_LAYOUT" val="2"/>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UDIO_ID" val="881"/>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18.wav"/>
  <p:tag name="ELAPSEDTIME" val="65.772"/>
  <p:tag name="ARTICULATE_USED_LAYOUT" val="2"/>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UDIO_ID" val="882"/>
  <p:tag name="ORIGINAL_AUDIO_FILEPATH" val="C:\Users\kcpoole\Documents\EBPH\Online Modules\Defining Evidence\audio\S19.wav"/>
  <p:tag name="ELAPSEDTIME" val="0"/>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ARTICULATE_USED_LAYOUT" val="5"/>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UDIO_ID" val="884"/>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21.wav"/>
  <p:tag name="ELAPSEDTIME" val="47.382"/>
  <p:tag name="ARTICULATE_USED_LAYOUT" val="2"/>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UDIO_ID" val="885"/>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ORIGINAL_AUDIO_FILEPATH" val="C:\Users\kcpoole\Documents\EBPH\Online Modules\Defining Evidence\audio\S22.wav"/>
  <p:tag name="ELAPSEDTIME" val="33.512"/>
  <p:tag name="ARTICULATE_USED_LAYOUT" val="2"/>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UDIO_ID" val="853"/>
  <p:tag name="ARTICULATE_NAV_LEVEL" val="1"/>
  <p:tag name="ARTICULATE_SLIDE_PRESENTER_GUID" val="6ef55d13-c410-4089-bc0a-d7f220148ffe"/>
  <p:tag name="ARTICULATE_SLIDE_PAUSE" val="0"/>
  <p:tag name="ARTICULATE_LOCK_SLIDE" val="0"/>
  <p:tag name="ARTICULATE_HIDE_SLIDE" val="0"/>
  <p:tag name="ARTICULATE_PLAYER_CONTROL_PREVIOUS" val="True"/>
  <p:tag name="ARTICULATE_PLAYER_CONTROL_NEXT" val="True"/>
  <p:tag name="ARTICULATE_USED_LAYOUT" val="2"/>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NewCPCRNTheme</Template>
  <TotalTime>22792</TotalTime>
  <Pages>33</Pages>
  <Words>3184</Words>
  <Application>Microsoft Macintosh PowerPoint</Application>
  <PresentationFormat>On-screen Show (4:3)</PresentationFormat>
  <Paragraphs>309</Paragraphs>
  <Slides>21</Slides>
  <Notes>21</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21</vt:i4>
      </vt:variant>
    </vt:vector>
  </HeadingPairs>
  <TitlesOfParts>
    <vt:vector size="33" baseType="lpstr">
      <vt:lpstr>Calibri</vt:lpstr>
      <vt:lpstr>Courier New</vt:lpstr>
      <vt:lpstr>Georgia</vt:lpstr>
      <vt:lpstr>MS PGothic</vt:lpstr>
      <vt:lpstr>ＭＳ Ｐゴシック</vt:lpstr>
      <vt:lpstr>SimSun</vt:lpstr>
      <vt:lpstr>Times</vt:lpstr>
      <vt:lpstr>Times New Roman</vt:lpstr>
      <vt:lpstr>Verdana</vt:lpstr>
      <vt:lpstr>Wingdings 2</vt:lpstr>
      <vt:lpstr>Arial</vt:lpstr>
      <vt:lpstr>2_Office Theme</vt:lpstr>
      <vt:lpstr>Defining Evidence</vt:lpstr>
      <vt:lpstr>Session Objectives </vt:lpstr>
      <vt:lpstr>Question</vt:lpstr>
      <vt:lpstr>What is Evidence-Based Practice?</vt:lpstr>
      <vt:lpstr>What are Evidence-Based Interventions? </vt:lpstr>
      <vt:lpstr>Sources of Evidence</vt:lpstr>
      <vt:lpstr>Research and Practice Create Evidence</vt:lpstr>
      <vt:lpstr>Social Ecological Model</vt:lpstr>
      <vt:lpstr>Change at Multiple Levels</vt:lpstr>
      <vt:lpstr>Evidence-based Interventions for Promoting Public Health</vt:lpstr>
      <vt:lpstr>Packaged Programs</vt:lpstr>
      <vt:lpstr>Packaged Program Example:  Pool Cool</vt:lpstr>
      <vt:lpstr>Policies </vt:lpstr>
      <vt:lpstr>Public Policy Example: NC Driver License Redesign </vt:lpstr>
      <vt:lpstr>Organizational Policy Example:  Dietary Recommendations for Workplaces</vt:lpstr>
      <vt:lpstr>Evidence-Based Strategies</vt:lpstr>
      <vt:lpstr>Evidence-Based Strategy Example:  The Community Guide</vt:lpstr>
      <vt:lpstr>Advantages of Evidence-based  Interventions</vt:lpstr>
      <vt:lpstr>Take Home Points</vt:lpstr>
      <vt:lpstr>Questions?</vt:lpstr>
      <vt:lpstr>References </vt:lpstr>
    </vt:vector>
  </TitlesOfParts>
  <Company>Washington University in St. Louis</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Evidence-Based Public Health    MODULE 1:  Introduction &amp; Overview  Ross Brownson  June 2010</dc:title>
  <dc:subject>Slides for Summer Institute</dc:subject>
  <dc:creator>skeating</dc:creator>
  <cp:lastModifiedBy>Knocke, Kathleen E</cp:lastModifiedBy>
  <cp:revision>777</cp:revision>
  <cp:lastPrinted>2014-11-04T18:43:12Z</cp:lastPrinted>
  <dcterms:created xsi:type="dcterms:W3CDTF">2010-05-27T17:23:35Z</dcterms:created>
  <dcterms:modified xsi:type="dcterms:W3CDTF">2017-11-10T22:54:55Z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Module 4 EBS Adapting</vt:lpwstr>
  </property>
  <property fmtid="{D5CDD505-2E9C-101B-9397-08002B2CF9AE}" pid="4" name="ArticulateProjectVersion">
    <vt:lpwstr>7</vt:lpwstr>
  </property>
  <property fmtid="{D5CDD505-2E9C-101B-9397-08002B2CF9AE}" pid="5" name="ArticulateGUID">
    <vt:lpwstr>BC65D1E6-DEB7-4AC9-A950-EA5AD0A221CE</vt:lpwstr>
  </property>
  <property fmtid="{D5CDD505-2E9C-101B-9397-08002B2CF9AE}" pid="6" name="ArticulateProjectFull">
    <vt:lpwstr>C:\Users\kcpoole\Documents\EBPH\Online Modules\Defining Evidence\HEP_EBS.ppta</vt:lpwstr>
  </property>
</Properties>
</file>