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20.xml" ContentType="application/vnd.openxmlformats-officedocument.presentationml.tags+xml"/>
  <Override PartName="/ppt/tags/tag21.xml" ContentType="application/vnd.openxmlformats-officedocument.presentationml.tags+xml"/>
  <Override PartName="/ppt/notesSlides/notesSlide1.xml" ContentType="application/vnd.openxmlformats-officedocument.presentationml.notesSlide+xml"/>
  <Override PartName="/ppt/tags/tag22.xml" ContentType="application/vnd.openxmlformats-officedocument.presentationml.tags+xml"/>
  <Override PartName="/ppt/notesSlides/notesSlide2.xml" ContentType="application/vnd.openxmlformats-officedocument.presentationml.notesSlide+xml"/>
  <Override PartName="/ppt/tags/tag23.xml" ContentType="application/vnd.openxmlformats-officedocument.presentationml.tags+xml"/>
  <Override PartName="/ppt/notesSlides/notesSlide3.xml" ContentType="application/vnd.openxmlformats-officedocument.presentationml.notesSlide+xml"/>
  <Override PartName="/ppt/tags/tag24.xml" ContentType="application/vnd.openxmlformats-officedocument.presentationml.tags+xml"/>
  <Override PartName="/ppt/notesSlides/notesSlide4.xml" ContentType="application/vnd.openxmlformats-officedocument.presentationml.notesSlide+xml"/>
  <Override PartName="/ppt/tags/tag25.xml" ContentType="application/vnd.openxmlformats-officedocument.presentationml.tags+xml"/>
  <Override PartName="/ppt/notesSlides/notesSlide5.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notesSlides/notesSlide6.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notesSlides/notesSlide7.xml" ContentType="application/vnd.openxmlformats-officedocument.presentationml.notesSlide+xml"/>
  <Override PartName="/ppt/tags/tag30.xml" ContentType="application/vnd.openxmlformats-officedocument.presentationml.tags+xml"/>
  <Override PartName="/ppt/notesSlides/notesSlide8.xml" ContentType="application/vnd.openxmlformats-officedocument.presentationml.notesSlide+xml"/>
  <Override PartName="/ppt/tags/tag31.xml" ContentType="application/vnd.openxmlformats-officedocument.presentationml.tags+xml"/>
  <Override PartName="/ppt/notesSlides/notesSlide9.xml" ContentType="application/vnd.openxmlformats-officedocument.presentationml.notesSlide+xml"/>
  <Override PartName="/ppt/tags/tag32.xml" ContentType="application/vnd.openxmlformats-officedocument.presentationml.tags+xml"/>
  <Override PartName="/ppt/notesSlides/notesSlide10.xml" ContentType="application/vnd.openxmlformats-officedocument.presentationml.notesSlide+xml"/>
  <Override PartName="/ppt/tags/tag33.xml" ContentType="application/vnd.openxmlformats-officedocument.presentationml.tags+xml"/>
  <Override PartName="/ppt/notesSlides/notesSlide11.xml" ContentType="application/vnd.openxmlformats-officedocument.presentationml.notesSlide+xml"/>
  <Override PartName="/ppt/tags/tag34.xml" ContentType="application/vnd.openxmlformats-officedocument.presentationml.tags+xml"/>
  <Override PartName="/ppt/notesSlides/notesSlide12.xml" ContentType="application/vnd.openxmlformats-officedocument.presentationml.notesSlide+xml"/>
  <Override PartName="/ppt/tags/tag35.xml" ContentType="application/vnd.openxmlformats-officedocument.presentationml.tags+xml"/>
  <Override PartName="/ppt/notesSlides/notesSlide13.xml" ContentType="application/vnd.openxmlformats-officedocument.presentationml.notesSlide+xml"/>
  <Override PartName="/ppt/tags/tag36.xml" ContentType="application/vnd.openxmlformats-officedocument.presentationml.tags+xml"/>
  <Override PartName="/ppt/notesSlides/notesSlide14.xml" ContentType="application/vnd.openxmlformats-officedocument.presentationml.notesSlide+xml"/>
  <Override PartName="/ppt/tags/tag37.xml" ContentType="application/vnd.openxmlformats-officedocument.presentationml.tags+xml"/>
  <Override PartName="/ppt/notesSlides/notesSlide15.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0.xml" ContentType="application/vnd.openxmlformats-officedocument.presentationml.tags+xml"/>
  <Override PartName="/ppt/tags/tag41.xml" ContentType="application/vnd.openxmlformats-officedocument.presentationml.tags+xml"/>
  <Override PartName="/ppt/notesSlides/notesSlide17.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notesSlides/notesSlide18.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notesSlides/notesSlide19.xml" ContentType="application/vnd.openxmlformats-officedocument.presentationml.notesSlide+xml"/>
  <Override PartName="/ppt/tags/tag46.xml" ContentType="application/vnd.openxmlformats-officedocument.presentationml.tags+xml"/>
  <Override PartName="/ppt/notesSlides/notesSlide20.xml" ContentType="application/vnd.openxmlformats-officedocument.presentationml.notesSlide+xml"/>
  <Override PartName="/ppt/tags/tag47.xml" ContentType="application/vnd.openxmlformats-officedocument.presentationml.tags+xml"/>
  <Override PartName="/ppt/notesSlides/notesSlide21.xml" ContentType="application/vnd.openxmlformats-officedocument.presentationml.notesSlide+xml"/>
  <Override PartName="/ppt/comments/comment1.xml" ContentType="application/vnd.openxmlformats-officedocument.presentationml.comments+xml"/>
  <Override PartName="/ppt/tags/tag48.xml" ContentType="application/vnd.openxmlformats-officedocument.presentationml.tags+xml"/>
  <Override PartName="/ppt/notesSlides/notesSlide22.xml" ContentType="application/vnd.openxmlformats-officedocument.presentationml.notesSlide+xml"/>
  <Override PartName="/ppt/comments/comment2.xml" ContentType="application/vnd.openxmlformats-officedocument.presentationml.comments+xml"/>
  <Override PartName="/ppt/tags/tag49.xml" ContentType="application/vnd.openxmlformats-officedocument.presentationml.tags+xml"/>
  <Override PartName="/ppt/notesSlides/notesSlide23.xml" ContentType="application/vnd.openxmlformats-officedocument.presentationml.notesSlide+xml"/>
  <Override PartName="/ppt/tags/tag50.xml" ContentType="application/vnd.openxmlformats-officedocument.presentationml.tags+xml"/>
  <Override PartName="/ppt/notesSlides/notesSlide24.xml" ContentType="application/vnd.openxmlformats-officedocument.presentationml.notesSlide+xml"/>
  <Override PartName="/ppt/tags/tag51.xml" ContentType="application/vnd.openxmlformats-officedocument.presentationml.tags+xml"/>
  <Override PartName="/ppt/notesSlides/notesSlide25.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notesSlides/notesSlide2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54.xml" ContentType="application/vnd.openxmlformats-officedocument.presentationml.tags+xml"/>
  <Override PartName="/ppt/notesSlides/notesSlide27.xml" ContentType="application/vnd.openxmlformats-officedocument.presentationml.notesSlide+xml"/>
  <Override PartName="/ppt/tags/tag55.xml" ContentType="application/vnd.openxmlformats-officedocument.presentationml.tags+xml"/>
  <Override PartName="/ppt/notesSlides/notesSlide28.xml" ContentType="application/vnd.openxmlformats-officedocument.presentationml.notesSlide+xml"/>
  <Override PartName="/ppt/tags/tag56.xml" ContentType="application/vnd.openxmlformats-officedocument.presentationml.tags+xml"/>
  <Override PartName="/ppt/notesSlides/notesSlide29.xml" ContentType="application/vnd.openxmlformats-officedocument.presentationml.notesSlide+xml"/>
  <Override PartName="/ppt/tags/tag57.xml" ContentType="application/vnd.openxmlformats-officedocument.presentationml.tags+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5" r:id="rId1"/>
    <p:sldMasterId id="2147483923" r:id="rId2"/>
  </p:sldMasterIdLst>
  <p:notesMasterIdLst>
    <p:notesMasterId r:id="rId33"/>
  </p:notesMasterIdLst>
  <p:handoutMasterIdLst>
    <p:handoutMasterId r:id="rId34"/>
  </p:handoutMasterIdLst>
  <p:sldIdLst>
    <p:sldId id="378" r:id="rId3"/>
    <p:sldId id="379" r:id="rId4"/>
    <p:sldId id="382" r:id="rId5"/>
    <p:sldId id="390" r:id="rId6"/>
    <p:sldId id="383" r:id="rId7"/>
    <p:sldId id="262" r:id="rId8"/>
    <p:sldId id="391" r:id="rId9"/>
    <p:sldId id="420" r:id="rId10"/>
    <p:sldId id="394" r:id="rId11"/>
    <p:sldId id="380" r:id="rId12"/>
    <p:sldId id="421" r:id="rId13"/>
    <p:sldId id="292" r:id="rId14"/>
    <p:sldId id="291" r:id="rId15"/>
    <p:sldId id="293" r:id="rId16"/>
    <p:sldId id="422" r:id="rId17"/>
    <p:sldId id="399" r:id="rId18"/>
    <p:sldId id="402" r:id="rId19"/>
    <p:sldId id="397" r:id="rId20"/>
    <p:sldId id="419" r:id="rId21"/>
    <p:sldId id="424" r:id="rId22"/>
    <p:sldId id="425" r:id="rId23"/>
    <p:sldId id="429" r:id="rId24"/>
    <p:sldId id="426" r:id="rId25"/>
    <p:sldId id="427" r:id="rId26"/>
    <p:sldId id="428" r:id="rId27"/>
    <p:sldId id="406" r:id="rId28"/>
    <p:sldId id="278" r:id="rId29"/>
    <p:sldId id="400" r:id="rId30"/>
    <p:sldId id="423" r:id="rId31"/>
    <p:sldId id="407" r:id="rId32"/>
  </p:sldIdLst>
  <p:sldSz cx="9144000" cy="6858000" type="screen4x3"/>
  <p:notesSz cx="7010400" cy="9296400"/>
  <p:custDataLst>
    <p:tags r:id="rId35"/>
  </p:custDataLst>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364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inor, Avia" initials="MA" lastIdx="10" clrIdx="0">
    <p:extLst/>
  </p:cmAuthor>
  <p:cmAuthor id="2" name="Knocke, Kathleen E" initials="KKE" lastIdx="3"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F5C3"/>
    <a:srgbClr val="7F7F7F"/>
    <a:srgbClr val="982FAE"/>
    <a:srgbClr val="FF9900"/>
    <a:srgbClr val="FFCC00"/>
    <a:srgbClr val="5A9BCE"/>
    <a:srgbClr val="96E55B"/>
    <a:srgbClr val="6ED323"/>
    <a:srgbClr val="96E65B"/>
    <a:srgbClr val="95E4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07" autoAdjust="0"/>
    <p:restoredTop sz="73951" autoAdjust="0"/>
  </p:normalViewPr>
  <p:slideViewPr>
    <p:cSldViewPr>
      <p:cViewPr>
        <p:scale>
          <a:sx n="80" d="100"/>
          <a:sy n="80" d="100"/>
        </p:scale>
        <p:origin x="584" y="-8"/>
      </p:cViewPr>
      <p:guideLst>
        <p:guide orient="horz" pos="2160"/>
        <p:guide pos="3648"/>
      </p:guideLst>
    </p:cSldViewPr>
  </p:slideViewPr>
  <p:notesTextViewPr>
    <p:cViewPr>
      <p:scale>
        <a:sx n="100" d="100"/>
        <a:sy n="100" d="100"/>
      </p:scale>
      <p:origin x="0" y="0"/>
    </p:cViewPr>
  </p:notesTextViewPr>
  <p:sorterViewPr>
    <p:cViewPr>
      <p:scale>
        <a:sx n="100" d="100"/>
        <a:sy n="100" d="100"/>
      </p:scale>
      <p:origin x="0" y="-504"/>
    </p:cViewPr>
  </p:sorterViewPr>
  <p:notesViewPr>
    <p:cSldViewPr>
      <p:cViewPr varScale="1">
        <p:scale>
          <a:sx n="87" d="100"/>
          <a:sy n="87" d="100"/>
        </p:scale>
        <p:origin x="3804"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 Id="rId8" Type="http://schemas.openxmlformats.org/officeDocument/2006/relationships/slide" Target="slides/slide6.xml"/><Relationship Id="rId3" Type="http://schemas.openxmlformats.org/officeDocument/2006/relationships/slide" Target="slides/slide1.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7-11-07T21:15:23.200" idx="1">
    <p:pos x="1754" y="344"/>
    <p:text>We took this one out and replaces it with one that followed our green logic models</p:text>
    <p:extLst>
      <p:ext uri="{C676402C-5697-4E1C-873F-D02D1690AC5C}">
        <p15:threadingInfo xmlns:p15="http://schemas.microsoft.com/office/powerpoint/2012/main" timeZoneBias="300"/>
      </p:ext>
    </p:extLst>
  </p:cm>
  <p:cm authorId="2" dt="2017-11-07T21:22:12.709" idx="2">
    <p:pos x="1754" y="440"/>
    <p:text>Delete this slide or the next one</p:text>
    <p:extLst>
      <p:ext uri="{C676402C-5697-4E1C-873F-D02D1690AC5C}">
        <p15:threadingInfo xmlns:p15="http://schemas.microsoft.com/office/powerpoint/2012/main" timeZoneBias="300">
          <p15:parentCm authorId="2" idx="1"/>
        </p15:threadingInfo>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17-11-07T21:22:44.631" idx="3">
    <p:pos x="5520" y="893"/>
    <p:text/>
    <p:extLst>
      <p:ext uri="{C676402C-5697-4E1C-873F-D02D1690AC5C}">
        <p15:threadingInfo xmlns:p15="http://schemas.microsoft.com/office/powerpoint/2012/main" timeZoneBias="300"/>
      </p:ext>
    </p:extLst>
  </p:cm>
</p:cmLst>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E04307-9133-4824-9A9F-08DE531795EA}" type="doc">
      <dgm:prSet loTypeId="urn:microsoft.com/office/officeart/2005/8/layout/process1" loCatId="process" qsTypeId="urn:microsoft.com/office/officeart/2005/8/quickstyle/simple1" qsCatId="simple" csTypeId="urn:microsoft.com/office/officeart/2005/8/colors/colorful2" csCatId="colorful" phldr="1"/>
      <dgm:spPr/>
    </dgm:pt>
    <dgm:pt modelId="{FF0621AE-E617-4413-82F7-88F66DC88486}">
      <dgm:prSet phldrT="[Text]"/>
      <dgm:spPr/>
      <dgm:t>
        <a:bodyPr/>
        <a:lstStyle/>
        <a:p>
          <a:r>
            <a:rPr lang="en-US" dirty="0">
              <a:latin typeface="Arial" panose="020B0604020202020204" pitchFamily="34" charset="0"/>
              <a:ea typeface="Verdana" panose="020B0604030504040204" pitchFamily="34" charset="0"/>
              <a:cs typeface="Arial" panose="020B0604020202020204" pitchFamily="34" charset="0"/>
            </a:rPr>
            <a:t>Increase Knowledge</a:t>
          </a:r>
        </a:p>
      </dgm:t>
    </dgm:pt>
    <dgm:pt modelId="{1BF0A1DB-C8AC-4361-89FE-610D047897FF}" type="parTrans" cxnId="{B638A33C-E539-43B8-AF67-879011413B59}">
      <dgm:prSet/>
      <dgm:spPr/>
      <dgm:t>
        <a:bodyPr/>
        <a:lstStyle/>
        <a:p>
          <a:endParaRPr lang="en-US"/>
        </a:p>
      </dgm:t>
    </dgm:pt>
    <dgm:pt modelId="{2DEA48B2-D742-4287-8DE4-8E500FCCFD1E}" type="sibTrans" cxnId="{B638A33C-E539-43B8-AF67-879011413B59}">
      <dgm:prSet/>
      <dgm:spPr>
        <a:solidFill>
          <a:schemeClr val="bg1">
            <a:lumMod val="50000"/>
          </a:schemeClr>
        </a:solidFill>
      </dgm:spPr>
      <dgm:t>
        <a:bodyPr/>
        <a:lstStyle/>
        <a:p>
          <a:endParaRPr lang="en-US"/>
        </a:p>
      </dgm:t>
    </dgm:pt>
    <dgm:pt modelId="{B28FCA18-2156-4494-883F-4CB84C9E528E}">
      <dgm:prSet phldrT="[Text]"/>
      <dgm:spPr>
        <a:solidFill>
          <a:schemeClr val="accent6">
            <a:lumMod val="75000"/>
          </a:schemeClr>
        </a:solidFill>
      </dgm:spPr>
      <dgm:t>
        <a:bodyPr/>
        <a:lstStyle/>
        <a:p>
          <a:r>
            <a:rPr lang="en-US" dirty="0">
              <a:latin typeface="Arial" panose="020B0604020202020204" pitchFamily="34" charset="0"/>
              <a:ea typeface="Verdana" panose="020B0604030504040204" pitchFamily="34" charset="0"/>
              <a:cs typeface="Arial" panose="020B0604020202020204" pitchFamily="34" charset="0"/>
            </a:rPr>
            <a:t>Change in Practice</a:t>
          </a:r>
        </a:p>
      </dgm:t>
    </dgm:pt>
    <dgm:pt modelId="{7E5B680B-D993-4D99-A6C1-9DE5B92814A9}" type="parTrans" cxnId="{5A379B58-B06A-43E7-966F-0D8AFC5EFD99}">
      <dgm:prSet/>
      <dgm:spPr/>
      <dgm:t>
        <a:bodyPr/>
        <a:lstStyle/>
        <a:p>
          <a:endParaRPr lang="en-US"/>
        </a:p>
      </dgm:t>
    </dgm:pt>
    <dgm:pt modelId="{7540A0B4-3FB8-4E92-AEA9-07EEE6F94470}" type="sibTrans" cxnId="{5A379B58-B06A-43E7-966F-0D8AFC5EFD99}">
      <dgm:prSet/>
      <dgm:spPr>
        <a:solidFill>
          <a:schemeClr val="bg1">
            <a:lumMod val="50000"/>
          </a:schemeClr>
        </a:solidFill>
      </dgm:spPr>
      <dgm:t>
        <a:bodyPr/>
        <a:lstStyle/>
        <a:p>
          <a:endParaRPr lang="en-US"/>
        </a:p>
      </dgm:t>
    </dgm:pt>
    <dgm:pt modelId="{3E6B4318-7F2B-48EE-AB7A-30D8BD86C294}">
      <dgm:prSet phldrT="[Text]"/>
      <dgm:spPr>
        <a:solidFill>
          <a:srgbClr val="FF9900"/>
        </a:solidFill>
      </dgm:spPr>
      <dgm:t>
        <a:bodyPr/>
        <a:lstStyle/>
        <a:p>
          <a:r>
            <a:rPr lang="en-US" dirty="0">
              <a:latin typeface="Arial" panose="020B0604020202020204" pitchFamily="34" charset="0"/>
              <a:ea typeface="Verdana" panose="020B0604030504040204" pitchFamily="34" charset="0"/>
              <a:cs typeface="Arial" panose="020B0604020202020204" pitchFamily="34" charset="0"/>
            </a:rPr>
            <a:t>Lower Incidence of Illness</a:t>
          </a:r>
        </a:p>
      </dgm:t>
    </dgm:pt>
    <dgm:pt modelId="{861AD6AE-2C04-44A3-99B5-F793D8F3CC08}" type="parTrans" cxnId="{E7674053-993F-4A1A-9B4E-88CAF8383B31}">
      <dgm:prSet/>
      <dgm:spPr/>
      <dgm:t>
        <a:bodyPr/>
        <a:lstStyle/>
        <a:p>
          <a:endParaRPr lang="en-US"/>
        </a:p>
      </dgm:t>
    </dgm:pt>
    <dgm:pt modelId="{8F3F3C64-F509-4956-9109-67B0FF7312B9}" type="sibTrans" cxnId="{E7674053-993F-4A1A-9B4E-88CAF8383B31}">
      <dgm:prSet/>
      <dgm:spPr/>
      <dgm:t>
        <a:bodyPr/>
        <a:lstStyle/>
        <a:p>
          <a:endParaRPr lang="en-US"/>
        </a:p>
      </dgm:t>
    </dgm:pt>
    <dgm:pt modelId="{42B1B27A-5993-4250-9428-5431E0DCE583}" type="pres">
      <dgm:prSet presAssocID="{F6E04307-9133-4824-9A9F-08DE531795EA}" presName="Name0" presStyleCnt="0">
        <dgm:presLayoutVars>
          <dgm:dir/>
          <dgm:resizeHandles val="exact"/>
        </dgm:presLayoutVars>
      </dgm:prSet>
      <dgm:spPr/>
    </dgm:pt>
    <dgm:pt modelId="{0E76AB5C-6C4C-4141-A6AE-0E37C2BB2713}" type="pres">
      <dgm:prSet presAssocID="{FF0621AE-E617-4413-82F7-88F66DC88486}" presName="node" presStyleLbl="node1" presStyleIdx="0" presStyleCnt="3" custLinFactNeighborX="15366">
        <dgm:presLayoutVars>
          <dgm:bulletEnabled val="1"/>
        </dgm:presLayoutVars>
      </dgm:prSet>
      <dgm:spPr/>
    </dgm:pt>
    <dgm:pt modelId="{0F6A9A0D-29D1-4B3C-9B37-71259D9C899E}" type="pres">
      <dgm:prSet presAssocID="{2DEA48B2-D742-4287-8DE4-8E500FCCFD1E}" presName="sibTrans" presStyleLbl="sibTrans2D1" presStyleIdx="0" presStyleCnt="2" custScaleX="163224" custLinFactNeighborX="702"/>
      <dgm:spPr/>
    </dgm:pt>
    <dgm:pt modelId="{70393434-A645-4886-93F7-320E449E3E43}" type="pres">
      <dgm:prSet presAssocID="{2DEA48B2-D742-4287-8DE4-8E500FCCFD1E}" presName="connectorText" presStyleLbl="sibTrans2D1" presStyleIdx="0" presStyleCnt="2"/>
      <dgm:spPr/>
    </dgm:pt>
    <dgm:pt modelId="{DF27BCC7-377E-4F25-86CF-430FD92FD49D}" type="pres">
      <dgm:prSet presAssocID="{B28FCA18-2156-4494-883F-4CB84C9E528E}" presName="node" presStyleLbl="node1" presStyleIdx="1" presStyleCnt="3" custLinFactNeighborX="487" custLinFactNeighborY="1965">
        <dgm:presLayoutVars>
          <dgm:bulletEnabled val="1"/>
        </dgm:presLayoutVars>
      </dgm:prSet>
      <dgm:spPr/>
    </dgm:pt>
    <dgm:pt modelId="{0CBDCB20-6A77-4DD3-BFBF-6BE33F1CA118}" type="pres">
      <dgm:prSet presAssocID="{7540A0B4-3FB8-4E92-AEA9-07EEE6F94470}" presName="sibTrans" presStyleLbl="sibTrans2D1" presStyleIdx="1" presStyleCnt="2" custScaleX="171065" custLinFactNeighborX="-145"/>
      <dgm:spPr/>
    </dgm:pt>
    <dgm:pt modelId="{9064399F-2BCB-4031-BC7D-A9A9A6C37848}" type="pres">
      <dgm:prSet presAssocID="{7540A0B4-3FB8-4E92-AEA9-07EEE6F94470}" presName="connectorText" presStyleLbl="sibTrans2D1" presStyleIdx="1" presStyleCnt="2"/>
      <dgm:spPr/>
    </dgm:pt>
    <dgm:pt modelId="{29D127F3-885E-4536-B32B-71B89E8D5A72}" type="pres">
      <dgm:prSet presAssocID="{3E6B4318-7F2B-48EE-AB7A-30D8BD86C294}" presName="node" presStyleLbl="node1" presStyleIdx="2" presStyleCnt="3" custScaleX="125302">
        <dgm:presLayoutVars>
          <dgm:bulletEnabled val="1"/>
        </dgm:presLayoutVars>
      </dgm:prSet>
      <dgm:spPr/>
    </dgm:pt>
  </dgm:ptLst>
  <dgm:cxnLst>
    <dgm:cxn modelId="{D8B58E1C-A3A4-4133-AEB7-A45EF3788F6C}" type="presOf" srcId="{7540A0B4-3FB8-4E92-AEA9-07EEE6F94470}" destId="{9064399F-2BCB-4031-BC7D-A9A9A6C37848}" srcOrd="1" destOrd="0" presId="urn:microsoft.com/office/officeart/2005/8/layout/process1"/>
    <dgm:cxn modelId="{DF4B742C-641D-4BDE-AE45-7DE6DC34A100}" type="presOf" srcId="{F6E04307-9133-4824-9A9F-08DE531795EA}" destId="{42B1B27A-5993-4250-9428-5431E0DCE583}" srcOrd="0" destOrd="0" presId="urn:microsoft.com/office/officeart/2005/8/layout/process1"/>
    <dgm:cxn modelId="{B638A33C-E539-43B8-AF67-879011413B59}" srcId="{F6E04307-9133-4824-9A9F-08DE531795EA}" destId="{FF0621AE-E617-4413-82F7-88F66DC88486}" srcOrd="0" destOrd="0" parTransId="{1BF0A1DB-C8AC-4361-89FE-610D047897FF}" sibTransId="{2DEA48B2-D742-4287-8DE4-8E500FCCFD1E}"/>
    <dgm:cxn modelId="{E7674053-993F-4A1A-9B4E-88CAF8383B31}" srcId="{F6E04307-9133-4824-9A9F-08DE531795EA}" destId="{3E6B4318-7F2B-48EE-AB7A-30D8BD86C294}" srcOrd="2" destOrd="0" parTransId="{861AD6AE-2C04-44A3-99B5-F793D8F3CC08}" sibTransId="{8F3F3C64-F509-4956-9109-67B0FF7312B9}"/>
    <dgm:cxn modelId="{C7E8E353-6E6F-4591-A7E2-32909A0BB9FA}" type="presOf" srcId="{7540A0B4-3FB8-4E92-AEA9-07EEE6F94470}" destId="{0CBDCB20-6A77-4DD3-BFBF-6BE33F1CA118}" srcOrd="0" destOrd="0" presId="urn:microsoft.com/office/officeart/2005/8/layout/process1"/>
    <dgm:cxn modelId="{5A379B58-B06A-43E7-966F-0D8AFC5EFD99}" srcId="{F6E04307-9133-4824-9A9F-08DE531795EA}" destId="{B28FCA18-2156-4494-883F-4CB84C9E528E}" srcOrd="1" destOrd="0" parTransId="{7E5B680B-D993-4D99-A6C1-9DE5B92814A9}" sibTransId="{7540A0B4-3FB8-4E92-AEA9-07EEE6F94470}"/>
    <dgm:cxn modelId="{D169DE86-2FFC-419A-A2B0-259E6058DBEE}" type="presOf" srcId="{2DEA48B2-D742-4287-8DE4-8E500FCCFD1E}" destId="{0F6A9A0D-29D1-4B3C-9B37-71259D9C899E}" srcOrd="0" destOrd="0" presId="urn:microsoft.com/office/officeart/2005/8/layout/process1"/>
    <dgm:cxn modelId="{E58E729E-F6D0-4DD5-B838-183BBEB9D8A8}" type="presOf" srcId="{FF0621AE-E617-4413-82F7-88F66DC88486}" destId="{0E76AB5C-6C4C-4141-A6AE-0E37C2BB2713}" srcOrd="0" destOrd="0" presId="urn:microsoft.com/office/officeart/2005/8/layout/process1"/>
    <dgm:cxn modelId="{D85E03B2-713D-4EE9-8A18-7DF0DFED65FE}" type="presOf" srcId="{3E6B4318-7F2B-48EE-AB7A-30D8BD86C294}" destId="{29D127F3-885E-4536-B32B-71B89E8D5A72}" srcOrd="0" destOrd="0" presId="urn:microsoft.com/office/officeart/2005/8/layout/process1"/>
    <dgm:cxn modelId="{C09B14B7-50F1-4208-B198-B06CE074E9FB}" type="presOf" srcId="{2DEA48B2-D742-4287-8DE4-8E500FCCFD1E}" destId="{70393434-A645-4886-93F7-320E449E3E43}" srcOrd="1" destOrd="0" presId="urn:microsoft.com/office/officeart/2005/8/layout/process1"/>
    <dgm:cxn modelId="{232861F6-F832-4C50-91FF-924662F31189}" type="presOf" srcId="{B28FCA18-2156-4494-883F-4CB84C9E528E}" destId="{DF27BCC7-377E-4F25-86CF-430FD92FD49D}" srcOrd="0" destOrd="0" presId="urn:microsoft.com/office/officeart/2005/8/layout/process1"/>
    <dgm:cxn modelId="{3062C802-3EA7-4E1C-901E-CD40B8C1DFA5}" type="presParOf" srcId="{42B1B27A-5993-4250-9428-5431E0DCE583}" destId="{0E76AB5C-6C4C-4141-A6AE-0E37C2BB2713}" srcOrd="0" destOrd="0" presId="urn:microsoft.com/office/officeart/2005/8/layout/process1"/>
    <dgm:cxn modelId="{FDF5D9D8-E16C-479F-9CE2-D5A7996D2C43}" type="presParOf" srcId="{42B1B27A-5993-4250-9428-5431E0DCE583}" destId="{0F6A9A0D-29D1-4B3C-9B37-71259D9C899E}" srcOrd="1" destOrd="0" presId="urn:microsoft.com/office/officeart/2005/8/layout/process1"/>
    <dgm:cxn modelId="{0C34A72B-E146-4691-B68E-C8FB2D5A3C20}" type="presParOf" srcId="{0F6A9A0D-29D1-4B3C-9B37-71259D9C899E}" destId="{70393434-A645-4886-93F7-320E449E3E43}" srcOrd="0" destOrd="0" presId="urn:microsoft.com/office/officeart/2005/8/layout/process1"/>
    <dgm:cxn modelId="{483E26A4-2A20-4709-A001-8E5E29A96E07}" type="presParOf" srcId="{42B1B27A-5993-4250-9428-5431E0DCE583}" destId="{DF27BCC7-377E-4F25-86CF-430FD92FD49D}" srcOrd="2" destOrd="0" presId="urn:microsoft.com/office/officeart/2005/8/layout/process1"/>
    <dgm:cxn modelId="{9633557E-5C2D-42BB-91F2-D8E2078FEC44}" type="presParOf" srcId="{42B1B27A-5993-4250-9428-5431E0DCE583}" destId="{0CBDCB20-6A77-4DD3-BFBF-6BE33F1CA118}" srcOrd="3" destOrd="0" presId="urn:microsoft.com/office/officeart/2005/8/layout/process1"/>
    <dgm:cxn modelId="{B7EB0AF8-9ACC-4F9B-9053-C134B9922334}" type="presParOf" srcId="{0CBDCB20-6A77-4DD3-BFBF-6BE33F1CA118}" destId="{9064399F-2BCB-4031-BC7D-A9A9A6C37848}" srcOrd="0" destOrd="0" presId="urn:microsoft.com/office/officeart/2005/8/layout/process1"/>
    <dgm:cxn modelId="{C9A8A782-7863-4BB6-97D7-CAEA6C659318}" type="presParOf" srcId="{42B1B27A-5993-4250-9428-5431E0DCE583}" destId="{29D127F3-885E-4536-B32B-71B89E8D5A72}" srcOrd="4" destOrd="0" presId="urn:microsoft.com/office/officeart/2005/8/layout/process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F551F5-ADCD-4C23-A3CF-EA8AA8E7914B}" type="doc">
      <dgm:prSet loTypeId="urn:microsoft.com/office/officeart/2005/8/layout/matrix3" loCatId="matrix" qsTypeId="urn:microsoft.com/office/officeart/2005/8/quickstyle/simple1" qsCatId="simple" csTypeId="urn:microsoft.com/office/officeart/2005/8/colors/colorful3" csCatId="colorful" phldr="1"/>
      <dgm:spPr/>
      <dgm:t>
        <a:bodyPr/>
        <a:lstStyle/>
        <a:p>
          <a:endParaRPr lang="en-US"/>
        </a:p>
      </dgm:t>
    </dgm:pt>
    <dgm:pt modelId="{C00BD71D-11B1-40CE-A3C5-AF3FE04C64D4}">
      <dgm:prSet phldrT="[Text]"/>
      <dgm:spPr/>
      <dgm:t>
        <a:bodyPr/>
        <a:lstStyle/>
        <a:p>
          <a:br>
            <a:rPr lang="en-US">
              <a:latin typeface="Arial" panose="020B0604020202020204" pitchFamily="34" charset="0"/>
              <a:ea typeface="Verdana" panose="020B0604030504040204" pitchFamily="34" charset="0"/>
              <a:cs typeface="Arial" panose="020B0604020202020204" pitchFamily="34" charset="0"/>
            </a:rPr>
          </a:br>
          <a:r>
            <a:rPr lang="en-US" b="1">
              <a:latin typeface="Arial" panose="020B0604020202020204" pitchFamily="34" charset="0"/>
              <a:ea typeface="Verdana" panose="020B0604030504040204" pitchFamily="34" charset="0"/>
              <a:cs typeface="Arial" panose="020B0604020202020204" pitchFamily="34" charset="0"/>
            </a:rPr>
            <a:t>Meaningful:</a:t>
          </a:r>
          <a:br>
            <a:rPr lang="en-US" b="1">
              <a:latin typeface="Arial" panose="020B0604020202020204" pitchFamily="34" charset="0"/>
              <a:ea typeface="Verdana" panose="020B0604030504040204" pitchFamily="34" charset="0"/>
              <a:cs typeface="Arial" panose="020B0604020202020204" pitchFamily="34" charset="0"/>
            </a:rPr>
          </a:br>
          <a:r>
            <a:rPr lang="en-US">
              <a:latin typeface="Arial" panose="020B0604020202020204" pitchFamily="34" charset="0"/>
              <a:ea typeface="Verdana" panose="020B0604030504040204" pitchFamily="34" charset="0"/>
              <a:cs typeface="Arial" panose="020B0604020202020204" pitchFamily="34" charset="0"/>
            </a:rPr>
            <a:t>Valued and worth doing	</a:t>
          </a:r>
          <a:endParaRPr lang="en-US" dirty="0">
            <a:latin typeface="Arial" panose="020B0604020202020204" pitchFamily="34" charset="0"/>
            <a:ea typeface="Verdana" panose="020B0604030504040204" pitchFamily="34" charset="0"/>
            <a:cs typeface="Arial" panose="020B0604020202020204" pitchFamily="34" charset="0"/>
          </a:endParaRPr>
        </a:p>
      </dgm:t>
    </dgm:pt>
    <dgm:pt modelId="{EEECCA42-1803-463A-BCF6-78AA9EF0DB80}" type="parTrans" cxnId="{7D319C2C-EA0D-43F9-B511-CE699049A1B1}">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559DBAB9-B8DD-4762-9932-83AB39DD61A5}" type="sibTrans" cxnId="{7D319C2C-EA0D-43F9-B511-CE699049A1B1}">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F5E45DEC-3103-4014-98C1-C9B8E112815B}">
      <dgm:prSet phldrT="[Text]"/>
      <dgm:spPr/>
      <dgm:t>
        <a:bodyPr/>
        <a:lstStyle/>
        <a:p>
          <a:r>
            <a:rPr lang="en-US" b="1">
              <a:latin typeface="Arial" panose="020B0604020202020204" pitchFamily="34" charset="0"/>
              <a:ea typeface="Verdana" panose="020B0604030504040204" pitchFamily="34" charset="0"/>
              <a:cs typeface="Arial" panose="020B0604020202020204" pitchFamily="34" charset="0"/>
            </a:rPr>
            <a:t>Plausible: </a:t>
          </a:r>
          <a:br>
            <a:rPr lang="en-US">
              <a:latin typeface="Arial" panose="020B0604020202020204" pitchFamily="34" charset="0"/>
              <a:ea typeface="Verdana" panose="020B0604030504040204" pitchFamily="34" charset="0"/>
              <a:cs typeface="Arial" panose="020B0604020202020204" pitchFamily="34" charset="0"/>
            </a:rPr>
          </a:br>
          <a:r>
            <a:rPr lang="en-US">
              <a:latin typeface="Arial" panose="020B0604020202020204" pitchFamily="34" charset="0"/>
              <a:ea typeface="Verdana" panose="020B0604030504040204" pitchFamily="34" charset="0"/>
              <a:cs typeface="Arial" panose="020B0604020202020204" pitchFamily="34" charset="0"/>
            </a:rPr>
            <a:t>Makes sense</a:t>
          </a:r>
          <a:endParaRPr lang="en-US" dirty="0">
            <a:latin typeface="Arial" panose="020B0604020202020204" pitchFamily="34" charset="0"/>
            <a:ea typeface="Verdana" panose="020B0604030504040204" pitchFamily="34" charset="0"/>
            <a:cs typeface="Arial" panose="020B0604020202020204" pitchFamily="34" charset="0"/>
          </a:endParaRPr>
        </a:p>
      </dgm:t>
    </dgm:pt>
    <dgm:pt modelId="{A0D39116-8AA8-4185-AC52-B81DB6BE201A}" type="parTrans" cxnId="{61C3AC08-EB77-4797-9B2C-1CD5AA4519DD}">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71277280-6AC5-404B-A6BF-0B3671691331}" type="sibTrans" cxnId="{61C3AC08-EB77-4797-9B2C-1CD5AA4519DD}">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A1112B04-C897-4B83-B693-734A4252F5B2}">
      <dgm:prSet phldrT="[Text]"/>
      <dgm:spPr/>
      <dgm:t>
        <a:bodyPr/>
        <a:lstStyle/>
        <a:p>
          <a:r>
            <a:rPr lang="en-US" b="1">
              <a:latin typeface="Arial" panose="020B0604020202020204" pitchFamily="34" charset="0"/>
              <a:ea typeface="Verdana" panose="020B0604030504040204" pitchFamily="34" charset="0"/>
              <a:cs typeface="Arial" panose="020B0604020202020204" pitchFamily="34" charset="0"/>
            </a:rPr>
            <a:t>Doable:</a:t>
          </a:r>
          <a:r>
            <a:rPr lang="en-US">
              <a:latin typeface="Arial" panose="020B0604020202020204" pitchFamily="34" charset="0"/>
              <a:ea typeface="Verdana" panose="020B0604030504040204" pitchFamily="34" charset="0"/>
              <a:cs typeface="Arial" panose="020B0604020202020204" pitchFamily="34" charset="0"/>
            </a:rPr>
            <a:t> </a:t>
          </a:r>
          <a:br>
            <a:rPr lang="en-US">
              <a:latin typeface="Arial" panose="020B0604020202020204" pitchFamily="34" charset="0"/>
              <a:ea typeface="Verdana" panose="020B0604030504040204" pitchFamily="34" charset="0"/>
              <a:cs typeface="Arial" panose="020B0604020202020204" pitchFamily="34" charset="0"/>
            </a:rPr>
          </a:br>
          <a:r>
            <a:rPr lang="en-US">
              <a:latin typeface="Arial" panose="020B0604020202020204" pitchFamily="34" charset="0"/>
              <a:ea typeface="Verdana" panose="020B0604030504040204" pitchFamily="34" charset="0"/>
              <a:cs typeface="Arial" panose="020B0604020202020204" pitchFamily="34" charset="0"/>
            </a:rPr>
            <a:t>Can be carried out</a:t>
          </a:r>
          <a:endParaRPr lang="en-US" dirty="0">
            <a:latin typeface="Arial" panose="020B0604020202020204" pitchFamily="34" charset="0"/>
            <a:ea typeface="Verdana" panose="020B0604030504040204" pitchFamily="34" charset="0"/>
            <a:cs typeface="Arial" panose="020B0604020202020204" pitchFamily="34" charset="0"/>
          </a:endParaRPr>
        </a:p>
      </dgm:t>
    </dgm:pt>
    <dgm:pt modelId="{358C6BD9-7609-4E60-A950-53A883498C24}" type="parTrans" cxnId="{8C07ED13-CE83-44B6-9392-0E159DA78ED3}">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62D80449-1044-4345-B2C8-0D1FA9ABC3AA}" type="sibTrans" cxnId="{8C07ED13-CE83-44B6-9392-0E159DA78ED3}">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3CDB5B63-E501-4498-B344-230C9F6A53A6}">
      <dgm:prSet phldrT="[Text]"/>
      <dgm:spPr/>
      <dgm:t>
        <a:bodyPr/>
        <a:lstStyle/>
        <a:p>
          <a:r>
            <a:rPr lang="en-US" b="1" dirty="0">
              <a:latin typeface="Arial" panose="020B0604020202020204" pitchFamily="34" charset="0"/>
              <a:ea typeface="Verdana" panose="020B0604030504040204" pitchFamily="34" charset="0"/>
              <a:cs typeface="Arial" panose="020B0604020202020204" pitchFamily="34" charset="0"/>
            </a:rPr>
            <a:t>Measurable:</a:t>
          </a:r>
        </a:p>
        <a:p>
          <a:r>
            <a:rPr lang="en-US" dirty="0">
              <a:latin typeface="Arial" panose="020B0604020202020204" pitchFamily="34" charset="0"/>
              <a:ea typeface="Verdana" panose="020B0604030504040204" pitchFamily="34" charset="0"/>
              <a:cs typeface="Arial" panose="020B0604020202020204" pitchFamily="34" charset="0"/>
            </a:rPr>
            <a:t>Can be verified</a:t>
          </a:r>
        </a:p>
      </dgm:t>
    </dgm:pt>
    <dgm:pt modelId="{C6EEB247-23D6-4062-B25F-AB64732418D0}" type="parTrans" cxnId="{014DA084-9EF3-4584-8397-7129EFCEC9E8}">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25892EFD-5531-4E94-9495-70DFE5FC36A5}" type="sibTrans" cxnId="{014DA084-9EF3-4584-8397-7129EFCEC9E8}">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8F85FC56-972D-4C8D-BE19-B591BD491B0F}" type="pres">
      <dgm:prSet presAssocID="{F9F551F5-ADCD-4C23-A3CF-EA8AA8E7914B}" presName="matrix" presStyleCnt="0">
        <dgm:presLayoutVars>
          <dgm:chMax val="1"/>
          <dgm:dir/>
          <dgm:resizeHandles val="exact"/>
        </dgm:presLayoutVars>
      </dgm:prSet>
      <dgm:spPr/>
    </dgm:pt>
    <dgm:pt modelId="{8778CBA8-83A0-48A2-B02E-8B445A81DDB6}" type="pres">
      <dgm:prSet presAssocID="{F9F551F5-ADCD-4C23-A3CF-EA8AA8E7914B}" presName="diamond" presStyleLbl="bgShp" presStyleIdx="0" presStyleCnt="1" custLinFactNeighborY="-1596"/>
      <dgm:spPr/>
    </dgm:pt>
    <dgm:pt modelId="{B53BA953-A352-4236-979F-9D0C45120C43}" type="pres">
      <dgm:prSet presAssocID="{F9F551F5-ADCD-4C23-A3CF-EA8AA8E7914B}" presName="quad1" presStyleLbl="node1" presStyleIdx="0" presStyleCnt="4">
        <dgm:presLayoutVars>
          <dgm:chMax val="0"/>
          <dgm:chPref val="0"/>
          <dgm:bulletEnabled val="1"/>
        </dgm:presLayoutVars>
      </dgm:prSet>
      <dgm:spPr/>
    </dgm:pt>
    <dgm:pt modelId="{7479C8D1-EDE7-4F40-9B09-BBB538E258B1}" type="pres">
      <dgm:prSet presAssocID="{F9F551F5-ADCD-4C23-A3CF-EA8AA8E7914B}" presName="quad2" presStyleLbl="node1" presStyleIdx="1" presStyleCnt="4">
        <dgm:presLayoutVars>
          <dgm:chMax val="0"/>
          <dgm:chPref val="0"/>
          <dgm:bulletEnabled val="1"/>
        </dgm:presLayoutVars>
      </dgm:prSet>
      <dgm:spPr/>
    </dgm:pt>
    <dgm:pt modelId="{DBCEA167-C417-4786-A40A-CBBC16F3A9FB}" type="pres">
      <dgm:prSet presAssocID="{F9F551F5-ADCD-4C23-A3CF-EA8AA8E7914B}" presName="quad3" presStyleLbl="node1" presStyleIdx="2" presStyleCnt="4">
        <dgm:presLayoutVars>
          <dgm:chMax val="0"/>
          <dgm:chPref val="0"/>
          <dgm:bulletEnabled val="1"/>
        </dgm:presLayoutVars>
      </dgm:prSet>
      <dgm:spPr/>
    </dgm:pt>
    <dgm:pt modelId="{E8A911E0-F200-406A-9017-FD08462C3307}" type="pres">
      <dgm:prSet presAssocID="{F9F551F5-ADCD-4C23-A3CF-EA8AA8E7914B}" presName="quad4" presStyleLbl="node1" presStyleIdx="3" presStyleCnt="4">
        <dgm:presLayoutVars>
          <dgm:chMax val="0"/>
          <dgm:chPref val="0"/>
          <dgm:bulletEnabled val="1"/>
        </dgm:presLayoutVars>
      </dgm:prSet>
      <dgm:spPr/>
    </dgm:pt>
  </dgm:ptLst>
  <dgm:cxnLst>
    <dgm:cxn modelId="{61C3AC08-EB77-4797-9B2C-1CD5AA4519DD}" srcId="{F9F551F5-ADCD-4C23-A3CF-EA8AA8E7914B}" destId="{F5E45DEC-3103-4014-98C1-C9B8E112815B}" srcOrd="1" destOrd="0" parTransId="{A0D39116-8AA8-4185-AC52-B81DB6BE201A}" sibTransId="{71277280-6AC5-404B-A6BF-0B3671691331}"/>
    <dgm:cxn modelId="{8C07ED13-CE83-44B6-9392-0E159DA78ED3}" srcId="{F9F551F5-ADCD-4C23-A3CF-EA8AA8E7914B}" destId="{A1112B04-C897-4B83-B693-734A4252F5B2}" srcOrd="2" destOrd="0" parTransId="{358C6BD9-7609-4E60-A950-53A883498C24}" sibTransId="{62D80449-1044-4345-B2C8-0D1FA9ABC3AA}"/>
    <dgm:cxn modelId="{7D319C2C-EA0D-43F9-B511-CE699049A1B1}" srcId="{F9F551F5-ADCD-4C23-A3CF-EA8AA8E7914B}" destId="{C00BD71D-11B1-40CE-A3C5-AF3FE04C64D4}" srcOrd="0" destOrd="0" parTransId="{EEECCA42-1803-463A-BCF6-78AA9EF0DB80}" sibTransId="{559DBAB9-B8DD-4762-9932-83AB39DD61A5}"/>
    <dgm:cxn modelId="{E92B546E-C918-4586-A1E8-E420DE8C8505}" type="presOf" srcId="{F5E45DEC-3103-4014-98C1-C9B8E112815B}" destId="{7479C8D1-EDE7-4F40-9B09-BBB538E258B1}" srcOrd="0" destOrd="0" presId="urn:microsoft.com/office/officeart/2005/8/layout/matrix3"/>
    <dgm:cxn modelId="{014DA084-9EF3-4584-8397-7129EFCEC9E8}" srcId="{F9F551F5-ADCD-4C23-A3CF-EA8AA8E7914B}" destId="{3CDB5B63-E501-4498-B344-230C9F6A53A6}" srcOrd="3" destOrd="0" parTransId="{C6EEB247-23D6-4062-B25F-AB64732418D0}" sibTransId="{25892EFD-5531-4E94-9495-70DFE5FC36A5}"/>
    <dgm:cxn modelId="{C103C9AF-28BC-4F63-9350-8FF95B20B319}" type="presOf" srcId="{A1112B04-C897-4B83-B693-734A4252F5B2}" destId="{DBCEA167-C417-4786-A40A-CBBC16F3A9FB}" srcOrd="0" destOrd="0" presId="urn:microsoft.com/office/officeart/2005/8/layout/matrix3"/>
    <dgm:cxn modelId="{5A1B2FB1-07F8-49ED-9712-16E3657EF601}" type="presOf" srcId="{3CDB5B63-E501-4498-B344-230C9F6A53A6}" destId="{E8A911E0-F200-406A-9017-FD08462C3307}" srcOrd="0" destOrd="0" presId="urn:microsoft.com/office/officeart/2005/8/layout/matrix3"/>
    <dgm:cxn modelId="{8FD394B6-ACE7-405C-8F8F-F297A6BB1368}" type="presOf" srcId="{F9F551F5-ADCD-4C23-A3CF-EA8AA8E7914B}" destId="{8F85FC56-972D-4C8D-BE19-B591BD491B0F}" srcOrd="0" destOrd="0" presId="urn:microsoft.com/office/officeart/2005/8/layout/matrix3"/>
    <dgm:cxn modelId="{02668AF0-32CB-42C5-8C72-1B0CAC908CCD}" type="presOf" srcId="{C00BD71D-11B1-40CE-A3C5-AF3FE04C64D4}" destId="{B53BA953-A352-4236-979F-9D0C45120C43}" srcOrd="0" destOrd="0" presId="urn:microsoft.com/office/officeart/2005/8/layout/matrix3"/>
    <dgm:cxn modelId="{42934ADE-E149-46FC-B639-797C967376EB}" type="presParOf" srcId="{8F85FC56-972D-4C8D-BE19-B591BD491B0F}" destId="{8778CBA8-83A0-48A2-B02E-8B445A81DDB6}" srcOrd="0" destOrd="0" presId="urn:microsoft.com/office/officeart/2005/8/layout/matrix3"/>
    <dgm:cxn modelId="{5229F89E-EDC9-4D1A-884F-3642D83F4C0B}" type="presParOf" srcId="{8F85FC56-972D-4C8D-BE19-B591BD491B0F}" destId="{B53BA953-A352-4236-979F-9D0C45120C43}" srcOrd="1" destOrd="0" presId="urn:microsoft.com/office/officeart/2005/8/layout/matrix3"/>
    <dgm:cxn modelId="{8796D0A9-FC55-49C8-AA96-240D627E0BA5}" type="presParOf" srcId="{8F85FC56-972D-4C8D-BE19-B591BD491B0F}" destId="{7479C8D1-EDE7-4F40-9B09-BBB538E258B1}" srcOrd="2" destOrd="0" presId="urn:microsoft.com/office/officeart/2005/8/layout/matrix3"/>
    <dgm:cxn modelId="{6BDFEC62-3594-40DC-A07B-DA401F9B899F}" type="presParOf" srcId="{8F85FC56-972D-4C8D-BE19-B591BD491B0F}" destId="{DBCEA167-C417-4786-A40A-CBBC16F3A9FB}" srcOrd="3" destOrd="0" presId="urn:microsoft.com/office/officeart/2005/8/layout/matrix3"/>
    <dgm:cxn modelId="{73A4C051-3FE6-4E55-9FC2-3917D05CE1ED}" type="presParOf" srcId="{8F85FC56-972D-4C8D-BE19-B591BD491B0F}" destId="{E8A911E0-F200-406A-9017-FD08462C3307}" srcOrd="4" destOrd="0" presId="urn:microsoft.com/office/officeart/2005/8/layout/matrix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76AB5C-6C4C-4141-A6AE-0E37C2BB2713}">
      <dsp:nvSpPr>
        <dsp:cNvPr id="0" name=""/>
        <dsp:cNvSpPr/>
      </dsp:nvSpPr>
      <dsp:spPr>
        <a:xfrm>
          <a:off x="78145" y="1576492"/>
          <a:ext cx="2010481" cy="1206289"/>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Arial" panose="020B0604020202020204" pitchFamily="34" charset="0"/>
              <a:ea typeface="Verdana" panose="020B0604030504040204" pitchFamily="34" charset="0"/>
              <a:cs typeface="Arial" panose="020B0604020202020204" pitchFamily="34" charset="0"/>
            </a:rPr>
            <a:t>Increase Knowledge</a:t>
          </a:r>
        </a:p>
      </dsp:txBody>
      <dsp:txXfrm>
        <a:off x="113476" y="1611823"/>
        <a:ext cx="1939819" cy="1135627"/>
      </dsp:txXfrm>
    </dsp:sp>
    <dsp:sp modelId="{0F6A9A0D-29D1-4B3C-9B37-71259D9C899E}">
      <dsp:nvSpPr>
        <dsp:cNvPr id="0" name=""/>
        <dsp:cNvSpPr/>
      </dsp:nvSpPr>
      <dsp:spPr>
        <a:xfrm rot="29725">
          <a:off x="2151591" y="1942284"/>
          <a:ext cx="632207" cy="498599"/>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2151594" y="2041357"/>
        <a:ext cx="482627" cy="299159"/>
      </dsp:txXfrm>
    </dsp:sp>
    <dsp:sp modelId="{DF27BCC7-377E-4F25-86CF-430FD92FD49D}">
      <dsp:nvSpPr>
        <dsp:cNvPr id="0" name=""/>
        <dsp:cNvSpPr/>
      </dsp:nvSpPr>
      <dsp:spPr>
        <a:xfrm>
          <a:off x="2819402" y="1600196"/>
          <a:ext cx="2010481" cy="1206289"/>
        </a:xfrm>
        <a:prstGeom prst="roundRect">
          <a:avLst>
            <a:gd name="adj" fmla="val 10000"/>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Arial" panose="020B0604020202020204" pitchFamily="34" charset="0"/>
              <a:ea typeface="Verdana" panose="020B0604030504040204" pitchFamily="34" charset="0"/>
              <a:cs typeface="Arial" panose="020B0604020202020204" pitchFamily="34" charset="0"/>
            </a:rPr>
            <a:t>Change in Practice</a:t>
          </a:r>
        </a:p>
      </dsp:txBody>
      <dsp:txXfrm>
        <a:off x="2854733" y="1635527"/>
        <a:ext cx="1939819" cy="1135627"/>
      </dsp:txXfrm>
    </dsp:sp>
    <dsp:sp modelId="{0CBDCB20-6A77-4DD3-BFBF-6BE33F1CA118}">
      <dsp:nvSpPr>
        <dsp:cNvPr id="0" name=""/>
        <dsp:cNvSpPr/>
      </dsp:nvSpPr>
      <dsp:spPr>
        <a:xfrm rot="21573429">
          <a:off x="4878716" y="1943079"/>
          <a:ext cx="727062" cy="498599"/>
        </a:xfrm>
        <a:prstGeom prst="rightArrow">
          <a:avLst>
            <a:gd name="adj1" fmla="val 60000"/>
            <a:gd name="adj2" fmla="val 50000"/>
          </a:avLst>
        </a:prstGeom>
        <a:solidFill>
          <a:schemeClr val="bg1">
            <a:lumMod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4878718" y="2043377"/>
        <a:ext cx="577482" cy="299159"/>
      </dsp:txXfrm>
    </dsp:sp>
    <dsp:sp modelId="{29D127F3-885E-4536-B32B-71B89E8D5A72}">
      <dsp:nvSpPr>
        <dsp:cNvPr id="0" name=""/>
        <dsp:cNvSpPr/>
      </dsp:nvSpPr>
      <dsp:spPr>
        <a:xfrm>
          <a:off x="5631787" y="1576492"/>
          <a:ext cx="2519174" cy="1206289"/>
        </a:xfrm>
        <a:prstGeom prst="roundRect">
          <a:avLst>
            <a:gd name="adj" fmla="val 10000"/>
          </a:avLst>
        </a:prstGeom>
        <a:solidFill>
          <a:srgbClr val="FF99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Arial" panose="020B0604020202020204" pitchFamily="34" charset="0"/>
              <a:ea typeface="Verdana" panose="020B0604030504040204" pitchFamily="34" charset="0"/>
              <a:cs typeface="Arial" panose="020B0604020202020204" pitchFamily="34" charset="0"/>
            </a:rPr>
            <a:t>Lower Incidence of Illness</a:t>
          </a:r>
        </a:p>
      </dsp:txBody>
      <dsp:txXfrm>
        <a:off x="5667118" y="1611823"/>
        <a:ext cx="2448512" cy="11356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78CBA8-83A0-48A2-B02E-8B445A81DDB6}">
      <dsp:nvSpPr>
        <dsp:cNvPr id="0" name=""/>
        <dsp:cNvSpPr/>
      </dsp:nvSpPr>
      <dsp:spPr>
        <a:xfrm>
          <a:off x="1193800" y="0"/>
          <a:ext cx="4775200" cy="4775200"/>
        </a:xfrm>
        <a:prstGeom prst="diamond">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53BA953-A352-4236-979F-9D0C45120C43}">
      <dsp:nvSpPr>
        <dsp:cNvPr id="0" name=""/>
        <dsp:cNvSpPr/>
      </dsp:nvSpPr>
      <dsp:spPr>
        <a:xfrm>
          <a:off x="1647443" y="453644"/>
          <a:ext cx="1862328" cy="1862328"/>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br>
            <a:rPr lang="en-US" sz="2000" kern="1200">
              <a:latin typeface="Arial" panose="020B0604020202020204" pitchFamily="34" charset="0"/>
              <a:ea typeface="Verdana" panose="020B0604030504040204" pitchFamily="34" charset="0"/>
              <a:cs typeface="Arial" panose="020B0604020202020204" pitchFamily="34" charset="0"/>
            </a:rPr>
          </a:br>
          <a:r>
            <a:rPr lang="en-US" sz="2000" b="1" kern="1200">
              <a:latin typeface="Arial" panose="020B0604020202020204" pitchFamily="34" charset="0"/>
              <a:ea typeface="Verdana" panose="020B0604030504040204" pitchFamily="34" charset="0"/>
              <a:cs typeface="Arial" panose="020B0604020202020204" pitchFamily="34" charset="0"/>
            </a:rPr>
            <a:t>Meaningful:</a:t>
          </a:r>
          <a:br>
            <a:rPr lang="en-US" sz="2000" b="1" kern="1200">
              <a:latin typeface="Arial" panose="020B0604020202020204" pitchFamily="34" charset="0"/>
              <a:ea typeface="Verdana" panose="020B0604030504040204" pitchFamily="34" charset="0"/>
              <a:cs typeface="Arial" panose="020B0604020202020204" pitchFamily="34" charset="0"/>
            </a:rPr>
          </a:br>
          <a:r>
            <a:rPr lang="en-US" sz="2000" kern="1200">
              <a:latin typeface="Arial" panose="020B0604020202020204" pitchFamily="34" charset="0"/>
              <a:ea typeface="Verdana" panose="020B0604030504040204" pitchFamily="34" charset="0"/>
              <a:cs typeface="Arial" panose="020B0604020202020204" pitchFamily="34" charset="0"/>
            </a:rPr>
            <a:t>Valued and worth doing	</a:t>
          </a:r>
          <a:endParaRPr lang="en-US" sz="2000" kern="1200" dirty="0">
            <a:latin typeface="Arial" panose="020B0604020202020204" pitchFamily="34" charset="0"/>
            <a:ea typeface="Verdana" panose="020B0604030504040204" pitchFamily="34" charset="0"/>
            <a:cs typeface="Arial" panose="020B0604020202020204" pitchFamily="34" charset="0"/>
          </a:endParaRPr>
        </a:p>
      </dsp:txBody>
      <dsp:txXfrm>
        <a:off x="1738354" y="544555"/>
        <a:ext cx="1680506" cy="1680506"/>
      </dsp:txXfrm>
    </dsp:sp>
    <dsp:sp modelId="{7479C8D1-EDE7-4F40-9B09-BBB538E258B1}">
      <dsp:nvSpPr>
        <dsp:cNvPr id="0" name=""/>
        <dsp:cNvSpPr/>
      </dsp:nvSpPr>
      <dsp:spPr>
        <a:xfrm>
          <a:off x="3653028" y="453644"/>
          <a:ext cx="1862328" cy="1862328"/>
        </a:xfrm>
        <a:prstGeom prst="roundRect">
          <a:avLst/>
        </a:prstGeom>
        <a:solidFill>
          <a:schemeClr val="accent3">
            <a:hueOff val="3750088"/>
            <a:satOff val="-5627"/>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a:latin typeface="Arial" panose="020B0604020202020204" pitchFamily="34" charset="0"/>
              <a:ea typeface="Verdana" panose="020B0604030504040204" pitchFamily="34" charset="0"/>
              <a:cs typeface="Arial" panose="020B0604020202020204" pitchFamily="34" charset="0"/>
            </a:rPr>
            <a:t>Plausible: </a:t>
          </a:r>
          <a:br>
            <a:rPr lang="en-US" sz="2000" kern="1200">
              <a:latin typeface="Arial" panose="020B0604020202020204" pitchFamily="34" charset="0"/>
              <a:ea typeface="Verdana" panose="020B0604030504040204" pitchFamily="34" charset="0"/>
              <a:cs typeface="Arial" panose="020B0604020202020204" pitchFamily="34" charset="0"/>
            </a:rPr>
          </a:br>
          <a:r>
            <a:rPr lang="en-US" sz="2000" kern="1200">
              <a:latin typeface="Arial" panose="020B0604020202020204" pitchFamily="34" charset="0"/>
              <a:ea typeface="Verdana" panose="020B0604030504040204" pitchFamily="34" charset="0"/>
              <a:cs typeface="Arial" panose="020B0604020202020204" pitchFamily="34" charset="0"/>
            </a:rPr>
            <a:t>Makes sense</a:t>
          </a:r>
          <a:endParaRPr lang="en-US" sz="2000" kern="1200" dirty="0">
            <a:latin typeface="Arial" panose="020B0604020202020204" pitchFamily="34" charset="0"/>
            <a:ea typeface="Verdana" panose="020B0604030504040204" pitchFamily="34" charset="0"/>
            <a:cs typeface="Arial" panose="020B0604020202020204" pitchFamily="34" charset="0"/>
          </a:endParaRPr>
        </a:p>
      </dsp:txBody>
      <dsp:txXfrm>
        <a:off x="3743939" y="544555"/>
        <a:ext cx="1680506" cy="1680506"/>
      </dsp:txXfrm>
    </dsp:sp>
    <dsp:sp modelId="{DBCEA167-C417-4786-A40A-CBBC16F3A9FB}">
      <dsp:nvSpPr>
        <dsp:cNvPr id="0" name=""/>
        <dsp:cNvSpPr/>
      </dsp:nvSpPr>
      <dsp:spPr>
        <a:xfrm>
          <a:off x="1647443" y="2459228"/>
          <a:ext cx="1862328" cy="1862328"/>
        </a:xfrm>
        <a:prstGeom prst="roundRect">
          <a:avLst/>
        </a:prstGeom>
        <a:solidFill>
          <a:schemeClr val="accent3">
            <a:hueOff val="7500176"/>
            <a:satOff val="-11253"/>
            <a:lumOff val="-18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a:latin typeface="Arial" panose="020B0604020202020204" pitchFamily="34" charset="0"/>
              <a:ea typeface="Verdana" panose="020B0604030504040204" pitchFamily="34" charset="0"/>
              <a:cs typeface="Arial" panose="020B0604020202020204" pitchFamily="34" charset="0"/>
            </a:rPr>
            <a:t>Doable:</a:t>
          </a:r>
          <a:r>
            <a:rPr lang="en-US" sz="2000" kern="1200">
              <a:latin typeface="Arial" panose="020B0604020202020204" pitchFamily="34" charset="0"/>
              <a:ea typeface="Verdana" panose="020B0604030504040204" pitchFamily="34" charset="0"/>
              <a:cs typeface="Arial" panose="020B0604020202020204" pitchFamily="34" charset="0"/>
            </a:rPr>
            <a:t> </a:t>
          </a:r>
          <a:br>
            <a:rPr lang="en-US" sz="2000" kern="1200">
              <a:latin typeface="Arial" panose="020B0604020202020204" pitchFamily="34" charset="0"/>
              <a:ea typeface="Verdana" panose="020B0604030504040204" pitchFamily="34" charset="0"/>
              <a:cs typeface="Arial" panose="020B0604020202020204" pitchFamily="34" charset="0"/>
            </a:rPr>
          </a:br>
          <a:r>
            <a:rPr lang="en-US" sz="2000" kern="1200">
              <a:latin typeface="Arial" panose="020B0604020202020204" pitchFamily="34" charset="0"/>
              <a:ea typeface="Verdana" panose="020B0604030504040204" pitchFamily="34" charset="0"/>
              <a:cs typeface="Arial" panose="020B0604020202020204" pitchFamily="34" charset="0"/>
            </a:rPr>
            <a:t>Can be carried out</a:t>
          </a:r>
          <a:endParaRPr lang="en-US" sz="2000" kern="1200" dirty="0">
            <a:latin typeface="Arial" panose="020B0604020202020204" pitchFamily="34" charset="0"/>
            <a:ea typeface="Verdana" panose="020B0604030504040204" pitchFamily="34" charset="0"/>
            <a:cs typeface="Arial" panose="020B0604020202020204" pitchFamily="34" charset="0"/>
          </a:endParaRPr>
        </a:p>
      </dsp:txBody>
      <dsp:txXfrm>
        <a:off x="1738354" y="2550139"/>
        <a:ext cx="1680506" cy="1680506"/>
      </dsp:txXfrm>
    </dsp:sp>
    <dsp:sp modelId="{E8A911E0-F200-406A-9017-FD08462C3307}">
      <dsp:nvSpPr>
        <dsp:cNvPr id="0" name=""/>
        <dsp:cNvSpPr/>
      </dsp:nvSpPr>
      <dsp:spPr>
        <a:xfrm>
          <a:off x="3653028" y="2459228"/>
          <a:ext cx="1862328" cy="1862328"/>
        </a:xfrm>
        <a:prstGeom prst="roundRect">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Arial" panose="020B0604020202020204" pitchFamily="34" charset="0"/>
              <a:ea typeface="Verdana" panose="020B0604030504040204" pitchFamily="34" charset="0"/>
              <a:cs typeface="Arial" panose="020B0604020202020204" pitchFamily="34" charset="0"/>
            </a:rPr>
            <a:t>Measurable:</a:t>
          </a:r>
        </a:p>
        <a:p>
          <a:pPr marL="0" lvl="0" indent="0" algn="ctr" defTabSz="889000">
            <a:lnSpc>
              <a:spcPct val="90000"/>
            </a:lnSpc>
            <a:spcBef>
              <a:spcPct val="0"/>
            </a:spcBef>
            <a:spcAft>
              <a:spcPct val="35000"/>
            </a:spcAft>
            <a:buNone/>
          </a:pPr>
          <a:r>
            <a:rPr lang="en-US" sz="2000" kern="1200" dirty="0">
              <a:latin typeface="Arial" panose="020B0604020202020204" pitchFamily="34" charset="0"/>
              <a:ea typeface="Verdana" panose="020B0604030504040204" pitchFamily="34" charset="0"/>
              <a:cs typeface="Arial" panose="020B0604020202020204" pitchFamily="34" charset="0"/>
            </a:rPr>
            <a:t>Can be verified</a:t>
          </a:r>
        </a:p>
      </dsp:txBody>
      <dsp:txXfrm>
        <a:off x="3743939" y="2550139"/>
        <a:ext cx="1680506" cy="1680506"/>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37413" cy="465453"/>
          </a:xfrm>
          <a:prstGeom prst="rect">
            <a:avLst/>
          </a:prstGeom>
        </p:spPr>
        <p:txBody>
          <a:bodyPr vert="horz" lIns="91426" tIns="45713" rIns="91426" bIns="45713" rtlCol="0"/>
          <a:lstStyle>
            <a:lvl1pPr algn="l">
              <a:defRPr sz="1200">
                <a:latin typeface="Arial" charset="0"/>
                <a:cs typeface="Arial" charset="0"/>
              </a:defRPr>
            </a:lvl1pPr>
          </a:lstStyle>
          <a:p>
            <a:pPr>
              <a:defRPr/>
            </a:pPr>
            <a:r>
              <a:rPr lang="en-US"/>
              <a:t>Evidence-Based Strategies in Public Health Practice</a:t>
            </a:r>
          </a:p>
        </p:txBody>
      </p:sp>
      <p:sp>
        <p:nvSpPr>
          <p:cNvPr id="3" name="Date Placeholder 2"/>
          <p:cNvSpPr>
            <a:spLocks noGrp="1"/>
          </p:cNvSpPr>
          <p:nvPr>
            <p:ph type="dt" sz="quarter" idx="1"/>
          </p:nvPr>
        </p:nvSpPr>
        <p:spPr>
          <a:xfrm>
            <a:off x="3971386" y="2"/>
            <a:ext cx="3037413" cy="465453"/>
          </a:xfrm>
          <a:prstGeom prst="rect">
            <a:avLst/>
          </a:prstGeom>
        </p:spPr>
        <p:txBody>
          <a:bodyPr vert="horz" lIns="91426" tIns="45713" rIns="91426" bIns="45713" rtlCol="0"/>
          <a:lstStyle>
            <a:lvl1pPr algn="r">
              <a:defRPr sz="1200">
                <a:latin typeface="Arial" charset="0"/>
                <a:cs typeface="Arial" charset="0"/>
              </a:defRPr>
            </a:lvl1pPr>
          </a:lstStyle>
          <a:p>
            <a:pPr>
              <a:defRPr/>
            </a:pPr>
            <a:endParaRPr lang="en-US"/>
          </a:p>
        </p:txBody>
      </p:sp>
      <p:sp>
        <p:nvSpPr>
          <p:cNvPr id="4" name="Footer Placeholder 3"/>
          <p:cNvSpPr>
            <a:spLocks noGrp="1"/>
          </p:cNvSpPr>
          <p:nvPr>
            <p:ph type="ftr" sz="quarter" idx="2"/>
          </p:nvPr>
        </p:nvSpPr>
        <p:spPr>
          <a:xfrm>
            <a:off x="0" y="8829366"/>
            <a:ext cx="3037413" cy="465453"/>
          </a:xfrm>
          <a:prstGeom prst="rect">
            <a:avLst/>
          </a:prstGeom>
        </p:spPr>
        <p:txBody>
          <a:bodyPr vert="horz" lIns="91426" tIns="45713" rIns="91426" bIns="45713" rtlCol="0" anchor="b"/>
          <a:lstStyle>
            <a:lvl1pPr algn="l">
              <a:defRPr sz="1200">
                <a:latin typeface="Arial" charset="0"/>
                <a:cs typeface="Arial" charset="0"/>
              </a:defRPr>
            </a:lvl1pPr>
          </a:lstStyle>
          <a:p>
            <a:pPr>
              <a:defRPr/>
            </a:pPr>
            <a:endParaRPr lang="en-US"/>
          </a:p>
        </p:txBody>
      </p:sp>
      <p:sp>
        <p:nvSpPr>
          <p:cNvPr id="5" name="Slide Number Placeholder 4"/>
          <p:cNvSpPr>
            <a:spLocks noGrp="1"/>
          </p:cNvSpPr>
          <p:nvPr>
            <p:ph type="sldNum" sz="quarter" idx="3"/>
          </p:nvPr>
        </p:nvSpPr>
        <p:spPr>
          <a:xfrm>
            <a:off x="3971386" y="8829366"/>
            <a:ext cx="3037413" cy="465453"/>
          </a:xfrm>
          <a:prstGeom prst="rect">
            <a:avLst/>
          </a:prstGeom>
        </p:spPr>
        <p:txBody>
          <a:bodyPr vert="horz" lIns="91426" tIns="45713" rIns="91426" bIns="45713" rtlCol="0" anchor="b"/>
          <a:lstStyle>
            <a:lvl1pPr algn="r">
              <a:defRPr sz="1200">
                <a:latin typeface="Arial" charset="0"/>
                <a:cs typeface="Arial" charset="0"/>
              </a:defRPr>
            </a:lvl1pPr>
          </a:lstStyle>
          <a:p>
            <a:pPr>
              <a:defRPr/>
            </a:pPr>
            <a:fld id="{6C0A7127-E58A-4190-8D46-78C8E34B0641}" type="slidenum">
              <a:rPr lang="en-US"/>
              <a:pPr>
                <a:defRPr/>
              </a:pPr>
              <a:t>‹#›</a:t>
            </a:fld>
            <a:endParaRPr lang="en-US"/>
          </a:p>
        </p:txBody>
      </p:sp>
    </p:spTree>
    <p:extLst>
      <p:ext uri="{BB962C8B-B14F-4D97-AF65-F5344CB8AC3E}">
        <p14:creationId xmlns:p14="http://schemas.microsoft.com/office/powerpoint/2010/main" val="2627231458"/>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2"/>
            <a:ext cx="3037413" cy="465453"/>
          </a:xfrm>
          <a:prstGeom prst="rect">
            <a:avLst/>
          </a:prstGeom>
          <a:noFill/>
          <a:ln w="9525">
            <a:noFill/>
            <a:miter lim="800000"/>
            <a:headEnd/>
            <a:tailEnd/>
          </a:ln>
          <a:effectLst/>
        </p:spPr>
        <p:txBody>
          <a:bodyPr vert="horz" wrap="square" lIns="92943" tIns="46471" rIns="92943" bIns="46471" numCol="1" anchor="t" anchorCtr="0" compatLnSpc="1">
            <a:prstTxWarp prst="textNoShape">
              <a:avLst/>
            </a:prstTxWarp>
          </a:bodyPr>
          <a:lstStyle>
            <a:lvl1pPr>
              <a:defRPr sz="1200">
                <a:latin typeface="Arial" charset="0"/>
                <a:cs typeface="Arial" charset="0"/>
              </a:defRPr>
            </a:lvl1pPr>
          </a:lstStyle>
          <a:p>
            <a:pPr>
              <a:defRPr/>
            </a:pPr>
            <a:endParaRPr lang="en-US" dirty="0"/>
          </a:p>
        </p:txBody>
      </p:sp>
      <p:sp>
        <p:nvSpPr>
          <p:cNvPr id="26627" name="Rectangle 3"/>
          <p:cNvSpPr>
            <a:spLocks noGrp="1" noChangeArrowheads="1"/>
          </p:cNvSpPr>
          <p:nvPr>
            <p:ph type="dt" idx="1"/>
          </p:nvPr>
        </p:nvSpPr>
        <p:spPr bwMode="auto">
          <a:xfrm>
            <a:off x="3971386" y="2"/>
            <a:ext cx="3037413" cy="465453"/>
          </a:xfrm>
          <a:prstGeom prst="rect">
            <a:avLst/>
          </a:prstGeom>
          <a:noFill/>
          <a:ln w="9525">
            <a:noFill/>
            <a:miter lim="800000"/>
            <a:headEnd/>
            <a:tailEnd/>
          </a:ln>
          <a:effectLst/>
        </p:spPr>
        <p:txBody>
          <a:bodyPr vert="horz" wrap="square" lIns="92943" tIns="46471" rIns="92943" bIns="46471" numCol="1" anchor="t" anchorCtr="0" compatLnSpc="1">
            <a:prstTxWarp prst="textNoShape">
              <a:avLst/>
            </a:prstTxWarp>
          </a:bodyPr>
          <a:lstStyle>
            <a:lvl1pPr algn="r">
              <a:defRPr sz="1200">
                <a:latin typeface="Arial" charset="0"/>
                <a:cs typeface="Arial" charset="0"/>
              </a:defRPr>
            </a:lvl1pPr>
          </a:lstStyle>
          <a:p>
            <a:pPr>
              <a:defRPr/>
            </a:pPr>
            <a:endParaRPr lang="en-US" dirty="0"/>
          </a:p>
        </p:txBody>
      </p:sp>
      <p:sp>
        <p:nvSpPr>
          <p:cNvPr id="4301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6629" name="Rectangle 5"/>
          <p:cNvSpPr>
            <a:spLocks noGrp="1" noChangeArrowheads="1"/>
          </p:cNvSpPr>
          <p:nvPr>
            <p:ph type="body" sz="quarter" idx="3"/>
          </p:nvPr>
        </p:nvSpPr>
        <p:spPr bwMode="auto">
          <a:xfrm>
            <a:off x="701682" y="4415475"/>
            <a:ext cx="5607038" cy="4184329"/>
          </a:xfrm>
          <a:prstGeom prst="rect">
            <a:avLst/>
          </a:prstGeom>
          <a:noFill/>
          <a:ln w="9525">
            <a:noFill/>
            <a:miter lim="800000"/>
            <a:headEnd/>
            <a:tailEnd/>
          </a:ln>
          <a:effectLst/>
        </p:spPr>
        <p:txBody>
          <a:bodyPr vert="horz" wrap="square" lIns="92943" tIns="46471" rIns="92943" bIns="46471"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6630" name="Rectangle 6"/>
          <p:cNvSpPr>
            <a:spLocks noGrp="1" noChangeArrowheads="1"/>
          </p:cNvSpPr>
          <p:nvPr>
            <p:ph type="ftr" sz="quarter" idx="4"/>
          </p:nvPr>
        </p:nvSpPr>
        <p:spPr bwMode="auto">
          <a:xfrm>
            <a:off x="0" y="8829366"/>
            <a:ext cx="3037413" cy="465453"/>
          </a:xfrm>
          <a:prstGeom prst="rect">
            <a:avLst/>
          </a:prstGeom>
          <a:noFill/>
          <a:ln w="9525">
            <a:noFill/>
            <a:miter lim="800000"/>
            <a:headEnd/>
            <a:tailEnd/>
          </a:ln>
          <a:effectLst/>
        </p:spPr>
        <p:txBody>
          <a:bodyPr vert="horz" wrap="square" lIns="92943" tIns="46471" rIns="92943" bIns="46471" numCol="1" anchor="b" anchorCtr="0" compatLnSpc="1">
            <a:prstTxWarp prst="textNoShape">
              <a:avLst/>
            </a:prstTxWarp>
          </a:bodyPr>
          <a:lstStyle>
            <a:lvl1pPr>
              <a:defRPr sz="1200">
                <a:latin typeface="Arial" charset="0"/>
                <a:cs typeface="Arial" charset="0"/>
              </a:defRPr>
            </a:lvl1pPr>
          </a:lstStyle>
          <a:p>
            <a:pPr>
              <a:defRPr/>
            </a:pPr>
            <a:endParaRPr lang="en-US"/>
          </a:p>
        </p:txBody>
      </p:sp>
      <p:sp>
        <p:nvSpPr>
          <p:cNvPr id="26631" name="Rectangle 7"/>
          <p:cNvSpPr>
            <a:spLocks noGrp="1" noChangeArrowheads="1"/>
          </p:cNvSpPr>
          <p:nvPr>
            <p:ph type="sldNum" sz="quarter" idx="5"/>
          </p:nvPr>
        </p:nvSpPr>
        <p:spPr bwMode="auto">
          <a:xfrm>
            <a:off x="3971386" y="8829366"/>
            <a:ext cx="3037413" cy="465453"/>
          </a:xfrm>
          <a:prstGeom prst="rect">
            <a:avLst/>
          </a:prstGeom>
          <a:noFill/>
          <a:ln w="9525">
            <a:noFill/>
            <a:miter lim="800000"/>
            <a:headEnd/>
            <a:tailEnd/>
          </a:ln>
          <a:effectLst/>
        </p:spPr>
        <p:txBody>
          <a:bodyPr vert="horz" wrap="square" lIns="92943" tIns="46471" rIns="92943" bIns="46471" numCol="1" anchor="b" anchorCtr="0" compatLnSpc="1">
            <a:prstTxWarp prst="textNoShape">
              <a:avLst/>
            </a:prstTxWarp>
          </a:bodyPr>
          <a:lstStyle>
            <a:lvl1pPr algn="r">
              <a:defRPr sz="1200">
                <a:latin typeface="Arial" charset="0"/>
                <a:cs typeface="Arial" charset="0"/>
              </a:defRPr>
            </a:lvl1pPr>
          </a:lstStyle>
          <a:p>
            <a:pPr>
              <a:defRPr/>
            </a:pPr>
            <a:fld id="{B65CA0A1-9738-434D-BD52-E4B073A3D162}" type="slidenum">
              <a:rPr lang="en-US"/>
              <a:pPr>
                <a:defRPr/>
              </a:pPr>
              <a:t>‹#›</a:t>
            </a:fld>
            <a:endParaRPr lang="en-US"/>
          </a:p>
        </p:txBody>
      </p:sp>
    </p:spTree>
    <p:extLst>
      <p:ext uri="{BB962C8B-B14F-4D97-AF65-F5344CB8AC3E}">
        <p14:creationId xmlns:p14="http://schemas.microsoft.com/office/powerpoint/2010/main" val="1440528616"/>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mn-lt"/>
        <a:ea typeface="+mn-ea"/>
        <a:cs typeface="Arial" panose="020B0604020202020204" pitchFamily="34" charset="0"/>
      </a:defRPr>
    </a:lvl1pPr>
    <a:lvl2pPr marL="457200" algn="l" rtl="0" eaLnBrk="0" fontAlgn="base" hangingPunct="0">
      <a:spcBef>
        <a:spcPct val="30000"/>
      </a:spcBef>
      <a:spcAft>
        <a:spcPct val="0"/>
      </a:spcAft>
      <a:defRPr sz="1200" kern="1200">
        <a:solidFill>
          <a:schemeClr val="tx1"/>
        </a:solidFill>
        <a:latin typeface="+mn-lt"/>
        <a:ea typeface="+mn-ea"/>
        <a:cs typeface="Arial" panose="020B0604020202020204" pitchFamily="34" charset="0"/>
      </a:defRPr>
    </a:lvl2pPr>
    <a:lvl3pPr marL="914400" algn="l" rtl="0" eaLnBrk="0" fontAlgn="base" hangingPunct="0">
      <a:spcBef>
        <a:spcPct val="30000"/>
      </a:spcBef>
      <a:spcAft>
        <a:spcPct val="0"/>
      </a:spcAft>
      <a:defRPr sz="1200" kern="1200">
        <a:solidFill>
          <a:schemeClr val="tx1"/>
        </a:solidFill>
        <a:latin typeface="+mn-lt"/>
        <a:ea typeface="+mn-ea"/>
        <a:cs typeface="Arial" panose="020B0604020202020204" pitchFamily="34" charset="0"/>
      </a:defRPr>
    </a:lvl3pPr>
    <a:lvl4pPr marL="1371600" algn="l" rtl="0" eaLnBrk="0" fontAlgn="base" hangingPunct="0">
      <a:spcBef>
        <a:spcPct val="30000"/>
      </a:spcBef>
      <a:spcAft>
        <a:spcPct val="0"/>
      </a:spcAft>
      <a:defRPr sz="1200" kern="1200">
        <a:solidFill>
          <a:schemeClr val="tx1"/>
        </a:solidFill>
        <a:latin typeface="+mn-lt"/>
        <a:ea typeface="+mn-ea"/>
        <a:cs typeface="Arial" panose="020B0604020202020204" pitchFamily="34" charset="0"/>
      </a:defRPr>
    </a:lvl4pPr>
    <a:lvl5pPr marL="1828800" algn="l" rtl="0" eaLnBrk="0" fontAlgn="base" hangingPunct="0">
      <a:spcBef>
        <a:spcPct val="30000"/>
      </a:spcBef>
      <a:spcAft>
        <a:spcPct val="0"/>
      </a:spcAft>
      <a:defRPr sz="1200" kern="1200">
        <a:solidFill>
          <a:schemeClr val="tx1"/>
        </a:solidFill>
        <a:latin typeface="+mn-lt"/>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ags" Target="../tags/tag26.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tags" Target="../tags/tag28.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u="sng" baseline="0" dirty="0">
                <a:latin typeface="+mn-lt"/>
              </a:rPr>
              <a:t>Talking Points:</a:t>
            </a:r>
          </a:p>
          <a:p>
            <a:pPr marL="171450" indent="-171450" eaLnBrk="1" hangingPunct="1">
              <a:buFont typeface="Arial" panose="020B0604020202020204" pitchFamily="34" charset="0"/>
              <a:buChar char="•"/>
            </a:pPr>
            <a:r>
              <a:rPr lang="en-US" dirty="0">
                <a:latin typeface="+mn-lt"/>
              </a:rPr>
              <a:t>In this session we will discuss</a:t>
            </a:r>
            <a:r>
              <a:rPr lang="en-US" baseline="0" dirty="0">
                <a:latin typeface="+mn-lt"/>
              </a:rPr>
              <a:t> the basic principles for developing logic models and how they can be used for program planning, management, and evaluation. .</a:t>
            </a:r>
          </a:p>
          <a:p>
            <a:pPr marL="171450" indent="-171450" eaLnBrk="1" hangingPunct="1">
              <a:buFont typeface="Arial" panose="020B0604020202020204" pitchFamily="34" charset="0"/>
              <a:buChar char="•"/>
            </a:pPr>
            <a:r>
              <a:rPr lang="en-US" baseline="0" dirty="0">
                <a:latin typeface="+mn-lt"/>
              </a:rPr>
              <a:t>This session is based on the guiding principles of the W.K. Kellogg Foundation’s Logic Model Development Guide.  </a:t>
            </a:r>
          </a:p>
          <a:p>
            <a:pPr eaLnBrk="1" hangingPunct="1"/>
            <a:endParaRPr lang="en-US" b="1" u="sng" baseline="0" dirty="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latin typeface="+mn-lt"/>
            </a:endParaRPr>
          </a:p>
        </p:txBody>
      </p:sp>
      <p:sp>
        <p:nvSpPr>
          <p:cNvPr id="4" name="Slide Number Placeholder 3"/>
          <p:cNvSpPr>
            <a:spLocks noGrp="1"/>
          </p:cNvSpPr>
          <p:nvPr>
            <p:ph type="sldNum" sz="quarter" idx="10"/>
          </p:nvPr>
        </p:nvSpPr>
        <p:spPr/>
        <p:txBody>
          <a:bodyPr/>
          <a:lstStyle/>
          <a:p>
            <a:fld id="{DBF14780-377D-4C19-80BE-7449E7EB3C43}"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41083206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baseline="0" dirty="0">
                <a:solidFill>
                  <a:schemeClr val="tx1"/>
                </a:solidFill>
                <a:effectLst/>
                <a:latin typeface="+mn-lt"/>
                <a:ea typeface="+mn-ea"/>
                <a:cs typeface="Arial" charset="0"/>
              </a:rPr>
              <a:t>There are many ways to create logic models. They come in different shapes and sizes, and some may use slightly different language from what we present in this session.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baseline="0" dirty="0">
                <a:solidFill>
                  <a:schemeClr val="tx1"/>
                </a:solidFill>
                <a:effectLst/>
                <a:latin typeface="+mn-lt"/>
                <a:ea typeface="+mn-ea"/>
                <a:cs typeface="Arial" charset="0"/>
              </a:rPr>
              <a:t>It is important to understand that the type of model you need will depend heavily on your program and how you plan to use the logic model. For complex, multi-level initiatives you may use a nested, non-linear version. If you plan to use your logic model to guide implementation or evaluation, it will need to be more detailed than what you would use simply with stakeholders to describe overall program objectives.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baseline="0" dirty="0">
                <a:solidFill>
                  <a:schemeClr val="tx1"/>
                </a:solidFill>
                <a:effectLst/>
                <a:latin typeface="+mn-lt"/>
                <a:ea typeface="+mn-ea"/>
                <a:cs typeface="Arial" charset="0"/>
              </a:rPr>
              <a:t>Some of you may be familiar with using storyboarding to describe your program. This is also a type of logic model.  You may have a cyclical logic model design or one with circular flows of action involving feedback loops.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baseline="0" dirty="0">
                <a:solidFill>
                  <a:schemeClr val="tx1"/>
                </a:solidFill>
                <a:effectLst/>
                <a:latin typeface="+mn-lt"/>
                <a:ea typeface="+mn-ea"/>
                <a:cs typeface="Arial" charset="0"/>
              </a:rPr>
              <a:t>Feedback loops are common in most programs because as we learn more about what is or isn’t working, we feed that information back into the program and make the necessary modifications.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baseline="0" dirty="0">
                <a:solidFill>
                  <a:schemeClr val="tx1"/>
                </a:solidFill>
                <a:effectLst/>
                <a:latin typeface="+mn-lt"/>
                <a:ea typeface="+mn-ea"/>
                <a:cs typeface="Arial" charset="0"/>
              </a:rPr>
              <a:t>No matter how detailed your logic model is, it should always be a single image (no more than a page) that when read from left to right, describes the program over time (from initial planning through program results).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baseline="0" dirty="0">
                <a:solidFill>
                  <a:schemeClr val="tx1"/>
                </a:solidFill>
                <a:effectLst/>
                <a:latin typeface="+mn-lt"/>
                <a:ea typeface="+mn-ea"/>
                <a:cs typeface="Arial" charset="0"/>
              </a:rPr>
              <a:t>Always remember that the logic model should be able to convey how your program will work to someone not intimately familiar with the program.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Arial" charset="0"/>
              <a:ea typeface="+mn-ea"/>
              <a:cs typeface="Arial" charset="0"/>
            </a:endParaRPr>
          </a:p>
          <a:p>
            <a:endParaRPr lang="en-US" dirty="0"/>
          </a:p>
        </p:txBody>
      </p:sp>
      <p:sp>
        <p:nvSpPr>
          <p:cNvPr id="4" name="Header Placeholder 3"/>
          <p:cNvSpPr>
            <a:spLocks noGrp="1"/>
          </p:cNvSpPr>
          <p:nvPr>
            <p:ph type="hdr" sz="quarter" idx="10"/>
          </p:nvPr>
        </p:nvSpPr>
        <p:spPr/>
        <p:txBody>
          <a:bodyPr/>
          <a:lstStyle/>
          <a:p>
            <a:pPr>
              <a:defRPr/>
            </a:pPr>
            <a:r>
              <a:rPr lang="en-US"/>
              <a:t>Evidence-Based Strategies in Public Health Practice</a:t>
            </a:r>
          </a:p>
        </p:txBody>
      </p:sp>
      <p:sp>
        <p:nvSpPr>
          <p:cNvPr id="5" name="Date Placeholder 4"/>
          <p:cNvSpPr>
            <a:spLocks noGrp="1"/>
          </p:cNvSpPr>
          <p:nvPr>
            <p:ph type="dt"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10</a:t>
            </a:fld>
            <a:endParaRPr lang="en-US"/>
          </a:p>
        </p:txBody>
      </p:sp>
    </p:spTree>
    <p:extLst>
      <p:ext uri="{BB962C8B-B14F-4D97-AF65-F5344CB8AC3E}">
        <p14:creationId xmlns:p14="http://schemas.microsoft.com/office/powerpoint/2010/main" val="31456659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latin typeface="+mn-lt"/>
              </a:rPr>
              <a:t>Let’s define </a:t>
            </a:r>
            <a:r>
              <a:rPr lang="en-US" dirty="0">
                <a:latin typeface="+mn-lt"/>
              </a:rPr>
              <a:t>some terminology</a:t>
            </a:r>
            <a:r>
              <a:rPr lang="en-US" baseline="0" dirty="0">
                <a:latin typeface="+mn-lt"/>
              </a:rPr>
              <a:t> and look more closely at each of the logic model components.  This logic model includes the following components: </a:t>
            </a:r>
            <a:r>
              <a:rPr lang="en-US" dirty="0">
                <a:latin typeface="+mn-lt"/>
              </a:rPr>
              <a:t>inputs, activities, outputs</a:t>
            </a:r>
            <a:r>
              <a:rPr lang="en-US" baseline="0" dirty="0">
                <a:latin typeface="+mn-lt"/>
              </a:rPr>
              <a:t> and outcomes. </a:t>
            </a:r>
          </a:p>
          <a:p>
            <a:pPr marL="171450" indent="-171450">
              <a:buFont typeface="Arial" panose="020B0604020202020204" pitchFamily="34" charset="0"/>
              <a:buChar char="•"/>
            </a:pPr>
            <a:r>
              <a:rPr lang="en-US" b="0" baseline="0" dirty="0">
                <a:latin typeface="+mn-lt"/>
              </a:rPr>
              <a:t>Inputs: Inputs are the resources, people, possible solutions, and data needed to carry out a program. </a:t>
            </a:r>
          </a:p>
          <a:p>
            <a:pPr marL="171450" indent="-171450">
              <a:buFont typeface="Arial" panose="020B0604020202020204" pitchFamily="34" charset="0"/>
              <a:buChar char="•"/>
            </a:pPr>
            <a:r>
              <a:rPr lang="en-US" b="0" baseline="0" dirty="0">
                <a:latin typeface="+mn-lt"/>
              </a:rPr>
              <a:t>Activities: Activities are actions the staff and perhaps other stakeholders will be doing – the activities transform the inputs into the outputs. </a:t>
            </a:r>
          </a:p>
          <a:p>
            <a:pPr marL="171450" indent="-171450">
              <a:buFont typeface="Arial" panose="020B0604020202020204" pitchFamily="34" charset="0"/>
              <a:buChar char="•"/>
            </a:pPr>
            <a:r>
              <a:rPr lang="en-US" b="0" baseline="0" dirty="0">
                <a:latin typeface="+mn-lt"/>
              </a:rPr>
              <a:t>Outputs: Outputs are the tangible capacity or products that result from the activities. </a:t>
            </a:r>
          </a:p>
          <a:p>
            <a:pPr marL="171450" indent="-171450">
              <a:buFont typeface="Arial" panose="020B0604020202020204" pitchFamily="34" charset="0"/>
              <a:buChar char="•"/>
            </a:pPr>
            <a:r>
              <a:rPr lang="en-US" b="0" baseline="0" dirty="0">
                <a:latin typeface="+mn-lt"/>
              </a:rPr>
              <a:t>Outcomes: Outcomes are the specific changes in attitudes, behavior, knowledge, skills, or the level of functioning that result from the capacity change or number of products developed as outputs.  </a:t>
            </a:r>
            <a:r>
              <a:rPr lang="en-US" b="0" dirty="0">
                <a:latin typeface="+mn-lt"/>
              </a:rPr>
              <a:t>We think of outcomes in three categories.</a:t>
            </a:r>
            <a:r>
              <a:rPr lang="en-US" b="0" baseline="0" dirty="0">
                <a:latin typeface="+mn-lt"/>
              </a:rPr>
              <a:t>  Short-term o</a:t>
            </a:r>
            <a:r>
              <a:rPr lang="en-US" b="0" dirty="0">
                <a:latin typeface="+mn-lt"/>
              </a:rPr>
              <a:t>utcomes would be expected typically</a:t>
            </a:r>
            <a:r>
              <a:rPr lang="en-US" b="0" baseline="0" dirty="0">
                <a:latin typeface="+mn-lt"/>
              </a:rPr>
              <a:t> in 1-2 years. M</a:t>
            </a:r>
            <a:r>
              <a:rPr lang="en-US" b="0" dirty="0">
                <a:latin typeface="+mn-lt"/>
              </a:rPr>
              <a:t>edium-term outcomes you expect in typically 3-5 years and </a:t>
            </a:r>
            <a:r>
              <a:rPr lang="en-US" b="0" baseline="0" dirty="0">
                <a:latin typeface="+mn-lt"/>
              </a:rPr>
              <a:t>long-term outcomes you will expect to see in 6 years or more. </a:t>
            </a:r>
          </a:p>
          <a:p>
            <a:pPr marL="171450" indent="-171450">
              <a:buFont typeface="Arial" panose="020B0604020202020204" pitchFamily="34" charset="0"/>
              <a:buChar char="•"/>
            </a:pPr>
            <a:endParaRPr lang="en-US" b="0"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11</a:t>
            </a:fld>
            <a:endParaRPr lang="en-US"/>
          </a:p>
        </p:txBody>
      </p:sp>
    </p:spTree>
    <p:extLst>
      <p:ext uri="{BB962C8B-B14F-4D97-AF65-F5344CB8AC3E}">
        <p14:creationId xmlns:p14="http://schemas.microsoft.com/office/powerpoint/2010/main" val="2954956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pPr marL="171450" indent="-171450">
              <a:buFont typeface="Arial" panose="020B0604020202020204" pitchFamily="34" charset="0"/>
              <a:buChar char="•"/>
            </a:pPr>
            <a:r>
              <a:rPr lang="en-US" dirty="0">
                <a:latin typeface="+mn-lt"/>
              </a:rPr>
              <a:t>Inputs</a:t>
            </a:r>
            <a:r>
              <a:rPr lang="en-US" baseline="0" dirty="0">
                <a:latin typeface="+mn-lt"/>
              </a:rPr>
              <a:t> are what we invest. Inputs include all </a:t>
            </a:r>
            <a:r>
              <a:rPr lang="en-US" dirty="0">
                <a:latin typeface="+mn-lt"/>
              </a:rPr>
              <a:t>the resources dedicated to or consumed</a:t>
            </a:r>
            <a:r>
              <a:rPr lang="en-US" baseline="0" dirty="0">
                <a:latin typeface="+mn-lt"/>
              </a:rPr>
              <a:t> by the program that are available to be used for the program to conduct its work.</a:t>
            </a:r>
          </a:p>
          <a:p>
            <a:pPr marL="171450" indent="-171450">
              <a:buFont typeface="Arial" panose="020B0604020202020204" pitchFamily="34" charset="0"/>
              <a:buChar char="•"/>
            </a:pPr>
            <a:r>
              <a:rPr lang="en-US" baseline="0" dirty="0">
                <a:latin typeface="+mn-lt"/>
              </a:rPr>
              <a:t>Staff time, volunteers, funding, facilities, equipment, supplies, and community assets and resources are all inputs. </a:t>
            </a:r>
          </a:p>
          <a:p>
            <a:pPr marL="171450" indent="-171450">
              <a:buFont typeface="Arial" panose="020B0604020202020204" pitchFamily="34" charset="0"/>
              <a:buChar char="•"/>
            </a:pPr>
            <a:r>
              <a:rPr lang="en-US" baseline="0" dirty="0">
                <a:latin typeface="+mn-lt"/>
              </a:rPr>
              <a:t>You should be able to include administrative infrastructure, materials, and any training for staff that would be necessary.   </a:t>
            </a:r>
          </a:p>
          <a:p>
            <a:endParaRPr lang="en-US" baseline="0" dirty="0"/>
          </a:p>
        </p:txBody>
      </p:sp>
      <p:sp>
        <p:nvSpPr>
          <p:cNvPr id="4" name="Header Placeholder 3"/>
          <p:cNvSpPr>
            <a:spLocks noGrp="1"/>
          </p:cNvSpPr>
          <p:nvPr>
            <p:ph type="hdr" sz="quarter" idx="10"/>
          </p:nvPr>
        </p:nvSpPr>
        <p:spPr/>
        <p:txBody>
          <a:bodyPr/>
          <a:lstStyle/>
          <a:p>
            <a:pPr>
              <a:defRPr/>
            </a:pPr>
            <a:r>
              <a:rPr lang="en-US"/>
              <a:t>Evidence-Based Strategies in Public Health Practice</a:t>
            </a:r>
          </a:p>
        </p:txBody>
      </p:sp>
      <p:sp>
        <p:nvSpPr>
          <p:cNvPr id="5" name="Date Placeholder 4"/>
          <p:cNvSpPr>
            <a:spLocks noGrp="1"/>
          </p:cNvSpPr>
          <p:nvPr>
            <p:ph type="dt"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12</a:t>
            </a:fld>
            <a:endParaRPr lang="en-US"/>
          </a:p>
        </p:txBody>
      </p:sp>
    </p:spTree>
    <p:extLst>
      <p:ext uri="{BB962C8B-B14F-4D97-AF65-F5344CB8AC3E}">
        <p14:creationId xmlns:p14="http://schemas.microsoft.com/office/powerpoint/2010/main" val="19289412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pPr marL="171450" indent="-171450">
              <a:buFont typeface="Arial" panose="020B0604020202020204" pitchFamily="34" charset="0"/>
              <a:buChar char="•"/>
            </a:pPr>
            <a:r>
              <a:rPr lang="en-US" dirty="0">
                <a:latin typeface="+mn-lt"/>
              </a:rPr>
              <a:t>Activities are what we do or what we offer.  They are what the program does with the resources (or inputs) it</a:t>
            </a:r>
            <a:r>
              <a:rPr lang="en-US" baseline="0" dirty="0">
                <a:latin typeface="+mn-lt"/>
              </a:rPr>
              <a:t> has at its disposal in order to carry out the program.  </a:t>
            </a:r>
          </a:p>
          <a:p>
            <a:pPr marL="171450" indent="-171450">
              <a:buFont typeface="Arial" panose="020B0604020202020204" pitchFamily="34" charset="0"/>
              <a:buChar char="•"/>
            </a:pPr>
            <a:r>
              <a:rPr lang="en-US" baseline="0" dirty="0">
                <a:latin typeface="+mn-lt"/>
              </a:rPr>
              <a:t>These are the actions and events that happen as part of program implementation.  </a:t>
            </a:r>
          </a:p>
          <a:p>
            <a:pPr marL="171450" indent="-171450">
              <a:buFont typeface="Arial" panose="020B0604020202020204" pitchFamily="34" charset="0"/>
              <a:buChar char="•"/>
            </a:pPr>
            <a:r>
              <a:rPr lang="en-US" baseline="0" dirty="0">
                <a:latin typeface="+mn-lt"/>
              </a:rPr>
              <a:t>By conducting these activities, presumably changes will take place leading to anticipated results.  Developing training curricula or serving fruit and vegetables in an after-school program are activities.  </a:t>
            </a:r>
          </a:p>
        </p:txBody>
      </p:sp>
      <p:sp>
        <p:nvSpPr>
          <p:cNvPr id="4" name="Header Placeholder 3"/>
          <p:cNvSpPr>
            <a:spLocks noGrp="1"/>
          </p:cNvSpPr>
          <p:nvPr>
            <p:ph type="hdr" sz="quarter" idx="10"/>
          </p:nvPr>
        </p:nvSpPr>
        <p:spPr/>
        <p:txBody>
          <a:bodyPr/>
          <a:lstStyle/>
          <a:p>
            <a:pPr>
              <a:defRPr/>
            </a:pPr>
            <a:r>
              <a:rPr lang="en-US"/>
              <a:t>Evidence-Based Strategies in Public Health Practice</a:t>
            </a:r>
          </a:p>
        </p:txBody>
      </p:sp>
      <p:sp>
        <p:nvSpPr>
          <p:cNvPr id="5" name="Date Placeholder 4"/>
          <p:cNvSpPr>
            <a:spLocks noGrp="1"/>
          </p:cNvSpPr>
          <p:nvPr>
            <p:ph type="dt"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13</a:t>
            </a:fld>
            <a:endParaRPr lang="en-US"/>
          </a:p>
        </p:txBody>
      </p:sp>
    </p:spTree>
    <p:extLst>
      <p:ext uri="{BB962C8B-B14F-4D97-AF65-F5344CB8AC3E}">
        <p14:creationId xmlns:p14="http://schemas.microsoft.com/office/powerpoint/2010/main" val="24536754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pPr marL="171450" indent="-171450">
              <a:buFont typeface="Arial" panose="020B0604020202020204" pitchFamily="34" charset="0"/>
              <a:buChar char="•"/>
            </a:pPr>
            <a:r>
              <a:rPr lang="en-US" dirty="0">
                <a:latin typeface="+mn-lt"/>
              </a:rPr>
              <a:t>A lot of people tend</a:t>
            </a:r>
            <a:r>
              <a:rPr lang="en-US" baseline="0" dirty="0">
                <a:latin typeface="+mn-lt"/>
              </a:rPr>
              <a:t> to get confused when we get this point. Outputs are the tangible products of the program activities or (in some cases even capacity) that you produce in the program.  </a:t>
            </a:r>
          </a:p>
          <a:p>
            <a:pPr marL="171450" indent="-171450">
              <a:buFont typeface="Arial" panose="020B0604020202020204" pitchFamily="34" charset="0"/>
              <a:buChar char="•"/>
            </a:pPr>
            <a:r>
              <a:rPr lang="en-US" baseline="0" dirty="0">
                <a:latin typeface="+mn-lt"/>
              </a:rPr>
              <a:t>Think of outputs as evidence, or the things you can “put in your hands”.  </a:t>
            </a:r>
          </a:p>
          <a:p>
            <a:pPr marL="171450" indent="-171450">
              <a:buFont typeface="Arial" panose="020B0604020202020204" pitchFamily="34" charset="0"/>
              <a:buChar char="•"/>
            </a:pPr>
            <a:r>
              <a:rPr lang="en-US" baseline="0" dirty="0">
                <a:latin typeface="+mn-lt"/>
              </a:rPr>
              <a:t>These can be counted or measured to distinguish the volume of work accomplished.  Examples include the number of classes held, the number of volunteers trained, the number of people who heard the media message, or the number of clients served.  </a:t>
            </a:r>
          </a:p>
          <a:p>
            <a:endParaRPr lang="en-US" baseline="0" dirty="0"/>
          </a:p>
          <a:p>
            <a:endParaRPr lang="en-US" baseline="0" dirty="0"/>
          </a:p>
          <a:p>
            <a:endParaRPr lang="en-US" baseline="0" dirty="0"/>
          </a:p>
        </p:txBody>
      </p:sp>
      <p:sp>
        <p:nvSpPr>
          <p:cNvPr id="4" name="Header Placeholder 3"/>
          <p:cNvSpPr>
            <a:spLocks noGrp="1"/>
          </p:cNvSpPr>
          <p:nvPr>
            <p:ph type="hdr" sz="quarter" idx="10"/>
          </p:nvPr>
        </p:nvSpPr>
        <p:spPr/>
        <p:txBody>
          <a:bodyPr/>
          <a:lstStyle/>
          <a:p>
            <a:pPr>
              <a:defRPr/>
            </a:pPr>
            <a:r>
              <a:rPr lang="en-US"/>
              <a:t>Evidence-Based Strategies in Public Health Practice</a:t>
            </a:r>
          </a:p>
        </p:txBody>
      </p:sp>
      <p:sp>
        <p:nvSpPr>
          <p:cNvPr id="5" name="Date Placeholder 4"/>
          <p:cNvSpPr>
            <a:spLocks noGrp="1"/>
          </p:cNvSpPr>
          <p:nvPr>
            <p:ph type="dt"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14</a:t>
            </a:fld>
            <a:endParaRPr lang="en-US"/>
          </a:p>
        </p:txBody>
      </p:sp>
    </p:spTree>
    <p:extLst>
      <p:ext uri="{BB962C8B-B14F-4D97-AF65-F5344CB8AC3E}">
        <p14:creationId xmlns:p14="http://schemas.microsoft.com/office/powerpoint/2010/main" val="28751088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endParaRPr lang="en-US" sz="1200" b="1" dirty="0">
              <a:latin typeface="+mn-lt"/>
              <a:cs typeface="Arial" panose="020B0604020202020204" pitchFamily="34" charset="0"/>
            </a:endParaRPr>
          </a:p>
          <a:p>
            <a:r>
              <a:rPr lang="en-US" sz="1200" dirty="0">
                <a:latin typeface="+mn-lt"/>
                <a:cs typeface="Arial" panose="020B0604020202020204" pitchFamily="34" charset="0"/>
              </a:rPr>
              <a:t>There are 3 different</a:t>
            </a:r>
            <a:r>
              <a:rPr lang="en-US" sz="1200" baseline="0" dirty="0">
                <a:latin typeface="+mn-lt"/>
                <a:cs typeface="Arial" panose="020B0604020202020204" pitchFamily="34" charset="0"/>
              </a:rPr>
              <a:t> levels of outcomes: short-term, mid-term, and long-term. </a:t>
            </a:r>
          </a:p>
          <a:p>
            <a:pPr marL="171450" indent="-171450">
              <a:buFont typeface="Arial" panose="020B0604020202020204" pitchFamily="34" charset="0"/>
              <a:buChar char="•"/>
            </a:pPr>
            <a:endParaRPr lang="en-US" sz="1200" b="0" baseline="0" dirty="0">
              <a:latin typeface="+mn-lt"/>
              <a:cs typeface="Arial" panose="020B0604020202020204" pitchFamily="34" charset="0"/>
            </a:endParaRPr>
          </a:p>
          <a:p>
            <a:pPr marL="171450" indent="-171450">
              <a:buFont typeface="Arial" panose="020B0604020202020204" pitchFamily="34" charset="0"/>
              <a:buChar char="•"/>
            </a:pPr>
            <a:r>
              <a:rPr lang="en-US" sz="1200" b="0" dirty="0">
                <a:latin typeface="+mn-lt"/>
                <a:cs typeface="Arial" panose="020B0604020202020204" pitchFamily="34" charset="0"/>
              </a:rPr>
              <a:t>Short-term outcomes are the direct results or benefits of</a:t>
            </a:r>
            <a:r>
              <a:rPr lang="en-US" sz="1200" b="0" baseline="0" dirty="0">
                <a:latin typeface="+mn-lt"/>
                <a:cs typeface="Arial" panose="020B0604020202020204" pitchFamily="34" charset="0"/>
              </a:rPr>
              <a:t> the program. Short-term outcomes are the </a:t>
            </a:r>
            <a:r>
              <a:rPr lang="en-US" sz="1200" b="0" dirty="0">
                <a:latin typeface="+mn-lt"/>
                <a:cs typeface="Arial" panose="020B0604020202020204" pitchFamily="34" charset="0"/>
              </a:rPr>
              <a:t>changes you expect to see because of the program’s completed activities and answer the question: what difference does the program make for participants, individuals, groups, families, and the community? Some</a:t>
            </a:r>
            <a:r>
              <a:rPr lang="en-US" sz="1200" b="0" baseline="0" dirty="0">
                <a:latin typeface="+mn-lt"/>
                <a:cs typeface="Arial" panose="020B0604020202020204" pitchFamily="34" charset="0"/>
              </a:rPr>
              <a:t> planning models refer to short-term outcomes as “program impact.” </a:t>
            </a:r>
            <a:r>
              <a:rPr lang="en-US" sz="1200" b="0" dirty="0">
                <a:latin typeface="+mn-lt"/>
                <a:cs typeface="Arial" panose="020B0604020202020204" pitchFamily="34" charset="0"/>
              </a:rPr>
              <a:t>Depending</a:t>
            </a:r>
            <a:r>
              <a:rPr lang="en-US" sz="1200" b="0" baseline="0" dirty="0">
                <a:latin typeface="+mn-lt"/>
                <a:cs typeface="Arial" panose="020B0604020202020204" pitchFamily="34" charset="0"/>
              </a:rPr>
              <a:t> on your program, you may see short-term outcomes at multiple levels of the social ecological model. </a:t>
            </a:r>
            <a:r>
              <a:rPr lang="en-US" sz="1200" b="0" dirty="0">
                <a:latin typeface="+mn-lt"/>
                <a:cs typeface="Arial" panose="020B0604020202020204" pitchFamily="34" charset="0"/>
              </a:rPr>
              <a:t>Short</a:t>
            </a:r>
            <a:r>
              <a:rPr lang="en-US" sz="1200" b="0" baseline="0" dirty="0">
                <a:latin typeface="+mn-lt"/>
                <a:cs typeface="Arial" panose="020B0604020202020204" pitchFamily="34" charset="0"/>
              </a:rPr>
              <a:t>-term outcomes are your initial, immediate changes typically denoted in learning like awareness, knowledge, skills, opinions, aspirations, and motivations.  Organizational level outcomes would include changes in practice or policy development. Community level outcomes may include the establishment of walking trails, availability of foods in a community, or the establishment of infrastructure. </a:t>
            </a:r>
            <a:endParaRPr lang="en-US" sz="1200" b="0" dirty="0">
              <a:latin typeface="+mn-lt"/>
              <a:cs typeface="Arial" panose="020B0604020202020204" pitchFamily="34" charset="0"/>
            </a:endParaRPr>
          </a:p>
          <a:p>
            <a:pPr marL="171450" indent="-171450">
              <a:buFont typeface="Arial" panose="020B0604020202020204" pitchFamily="34" charset="0"/>
              <a:buChar char="•"/>
            </a:pPr>
            <a:endParaRPr lang="en-US" sz="1200" b="0" dirty="0">
              <a:latin typeface="+mn-lt"/>
              <a:cs typeface="Arial" panose="020B0604020202020204" pitchFamily="34" charset="0"/>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dirty="0">
                <a:latin typeface="+mn-lt"/>
                <a:cs typeface="Arial" panose="020B0604020202020204" pitchFamily="34" charset="0"/>
              </a:rPr>
              <a:t>Mid-term outcomes are more intermediate or mid-term</a:t>
            </a:r>
            <a:r>
              <a:rPr lang="en-US" sz="1200" b="0" baseline="0" dirty="0">
                <a:latin typeface="+mn-lt"/>
                <a:cs typeface="Arial" panose="020B0604020202020204" pitchFamily="34" charset="0"/>
              </a:rPr>
              <a:t> </a:t>
            </a:r>
            <a:r>
              <a:rPr lang="en-US" sz="1200" b="0" dirty="0">
                <a:latin typeface="+mn-lt"/>
                <a:cs typeface="Arial" panose="020B0604020202020204" pitchFamily="34" charset="0"/>
              </a:rPr>
              <a:t>changes that are typically denoted in 3-5 years like changes</a:t>
            </a:r>
            <a:r>
              <a:rPr lang="en-US" sz="1200" b="0" baseline="0" dirty="0">
                <a:latin typeface="+mn-lt"/>
                <a:cs typeface="Arial" panose="020B0604020202020204" pitchFamily="34" charset="0"/>
              </a:rPr>
              <a:t> in </a:t>
            </a:r>
            <a:r>
              <a:rPr lang="en-US" sz="1200" b="0" dirty="0">
                <a:latin typeface="+mn-lt"/>
                <a:cs typeface="Arial" panose="020B0604020202020204" pitchFamily="34" charset="0"/>
              </a:rPr>
              <a:t>behavior, practice, decision-making, or enacting policies and social action.</a:t>
            </a:r>
          </a:p>
          <a:p>
            <a:pPr marL="171450" indent="-171450">
              <a:buFont typeface="Arial" panose="020B0604020202020204" pitchFamily="34" charset="0"/>
              <a:buChar char="•"/>
            </a:pPr>
            <a:endParaRPr lang="en-US" sz="1200" b="0" dirty="0">
              <a:latin typeface="+mn-lt"/>
              <a:cs typeface="Arial" panose="020B0604020202020204" pitchFamily="34" charset="0"/>
            </a:endParaRPr>
          </a:p>
          <a:p>
            <a:pPr marL="171450" indent="-171450">
              <a:buFont typeface="Arial" panose="020B0604020202020204" pitchFamily="34" charset="0"/>
              <a:buChar char="•"/>
            </a:pPr>
            <a:r>
              <a:rPr lang="en-US" sz="1200" b="0" dirty="0">
                <a:latin typeface="+mn-lt"/>
                <a:cs typeface="Arial" panose="020B0604020202020204" pitchFamily="34" charset="0"/>
              </a:rPr>
              <a:t>Long-term outcomes</a:t>
            </a:r>
            <a:r>
              <a:rPr lang="en-US" sz="1200" b="0" baseline="0" dirty="0">
                <a:latin typeface="+mn-lt"/>
                <a:cs typeface="Arial" panose="020B0604020202020204" pitchFamily="34" charset="0"/>
              </a:rPr>
              <a:t> </a:t>
            </a:r>
            <a:r>
              <a:rPr lang="en-US" sz="1200" b="0" dirty="0">
                <a:latin typeface="+mn-lt"/>
                <a:cs typeface="Arial" panose="020B0604020202020204" pitchFamily="34" charset="0"/>
              </a:rPr>
              <a:t>demonstrate your ultimate impact. Sometimes our programs are focused on outcomes for the total community whether it be a neighborhood,</a:t>
            </a:r>
            <a:r>
              <a:rPr lang="en-US" sz="1200" b="0" baseline="0" dirty="0">
                <a:latin typeface="+mn-lt"/>
                <a:cs typeface="Arial" panose="020B0604020202020204" pitchFamily="34" charset="0"/>
              </a:rPr>
              <a:t> </a:t>
            </a:r>
            <a:r>
              <a:rPr lang="en-US" sz="1200" b="0" dirty="0">
                <a:latin typeface="+mn-lt"/>
                <a:cs typeface="Arial" panose="020B0604020202020204" pitchFamily="34" charset="0"/>
              </a:rPr>
              <a:t>a large county area, or a statewide initiative.  These types of changes would include changes in social norms, policies, or actions at the community level like changes in zoning or changes in attitudes towards poverty.  These are the 6-10 year changes we hope to see as a result of our work – often times the ones funders like to see, for example changes in BMI, but it takes commitment and</a:t>
            </a:r>
            <a:r>
              <a:rPr lang="en-US" sz="1200" b="0" baseline="0" dirty="0">
                <a:latin typeface="+mn-lt"/>
                <a:cs typeface="Arial" panose="020B0604020202020204" pitchFamily="34" charset="0"/>
              </a:rPr>
              <a:t> time to see these level of changes.  In our model, impact is synonymous with the long-term outcome or your goal.  It is the farthest right column on the logic model graphic.  Impact refers to the ultimate, longer-term changes to social, economic, civic, or environmental conditions.    </a:t>
            </a:r>
            <a:endParaRPr lang="en-US" sz="1200" b="0" dirty="0">
              <a:latin typeface="+mn-lt"/>
              <a:cs typeface="Arial" panose="020B0604020202020204" pitchFamily="34" charset="0"/>
            </a:endParaRPr>
          </a:p>
          <a:p>
            <a:endParaRPr lang="en-US" sz="1200" dirty="0">
              <a:latin typeface="+mn-lt"/>
              <a:cs typeface="Arial" panose="020B0604020202020204" pitchFamily="34" charset="0"/>
            </a:endParaRPr>
          </a:p>
          <a:p>
            <a:endParaRPr lang="en-US" dirty="0">
              <a:latin typeface="+mn-lt"/>
            </a:endParaRPr>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15</a:t>
            </a:fld>
            <a:endParaRPr lang="en-US"/>
          </a:p>
        </p:txBody>
      </p:sp>
    </p:spTree>
    <p:extLst>
      <p:ext uri="{BB962C8B-B14F-4D97-AF65-F5344CB8AC3E}">
        <p14:creationId xmlns:p14="http://schemas.microsoft.com/office/powerpoint/2010/main" val="25109300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EB386E45-9A62-4377-BF32-3DE0EDA13CF2}" type="slidenum">
              <a:rPr lang="en-US" smtClean="0">
                <a:latin typeface="Arial" pitchFamily="34" charset="0"/>
                <a:cs typeface="Arial" pitchFamily="34" charset="0"/>
              </a:rPr>
              <a:pPr/>
              <a:t>16</a:t>
            </a:fld>
            <a:endParaRPr lang="en-US">
              <a:latin typeface="Arial" pitchFamily="34" charset="0"/>
              <a:cs typeface="Arial" pitchFamily="34"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xfrm>
            <a:off x="914751" y="4418642"/>
            <a:ext cx="5180903" cy="3859779"/>
          </a:xfrm>
          <a:noFill/>
          <a:ln/>
        </p:spPr>
        <p:txBody>
          <a:bodyPr/>
          <a:lstStyle/>
          <a:p>
            <a:pPr marL="0" marR="0" indent="0" algn="l" defTabSz="914400" rtl="0" eaLnBrk="1" fontAlgn="base" latinLnBrk="0" hangingPunct="1">
              <a:lnSpc>
                <a:spcPct val="8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pPr marL="0" marR="0" indent="0" algn="l" defTabSz="914400" rtl="0" eaLnBrk="1" fontAlgn="base" latinLnBrk="0" hangingPunct="1">
              <a:lnSpc>
                <a:spcPct val="80000"/>
              </a:lnSpc>
              <a:spcBef>
                <a:spcPct val="30000"/>
              </a:spcBef>
              <a:spcAft>
                <a:spcPct val="0"/>
              </a:spcAft>
              <a:buClrTx/>
              <a:buSzTx/>
              <a:buFont typeface="Arial" panose="020B0604020202020204" pitchFamily="34" charset="0"/>
              <a:buNone/>
              <a:tabLst/>
              <a:defRPr/>
            </a:pPr>
            <a:r>
              <a:rPr lang="en-US" sz="1200" dirty="0">
                <a:latin typeface="+mn-lt"/>
                <a:cs typeface="Arial" panose="020B0604020202020204" pitchFamily="34" charset="0"/>
              </a:rPr>
              <a:t>Let’s</a:t>
            </a:r>
            <a:r>
              <a:rPr lang="en-US" sz="1200" baseline="0" dirty="0">
                <a:latin typeface="+mn-lt"/>
                <a:cs typeface="Arial" panose="020B0604020202020204" pitchFamily="34" charset="0"/>
              </a:rPr>
              <a:t> take a quick look at an example regarding short, medium, and long-term outcomes.  </a:t>
            </a:r>
          </a:p>
          <a:p>
            <a:pPr marL="171450" marR="0" indent="-171450" algn="l" defTabSz="914400" rtl="0" eaLnBrk="1" fontAlgn="base" latinLnBrk="0" hangingPunct="1">
              <a:lnSpc>
                <a:spcPct val="80000"/>
              </a:lnSpc>
              <a:spcBef>
                <a:spcPct val="30000"/>
              </a:spcBef>
              <a:spcAft>
                <a:spcPct val="0"/>
              </a:spcAft>
              <a:buClrTx/>
              <a:buSzTx/>
              <a:buFont typeface="Arial" panose="020B0604020202020204" pitchFamily="34" charset="0"/>
              <a:buChar char="•"/>
              <a:tabLst/>
              <a:defRPr/>
            </a:pPr>
            <a:r>
              <a:rPr lang="en-US" sz="1200" baseline="0" dirty="0">
                <a:latin typeface="+mn-lt"/>
                <a:cs typeface="Arial" panose="020B0604020202020204" pitchFamily="34" charset="0"/>
              </a:rPr>
              <a:t>You are designing a program to address food safety in a senior living community with a high incidence of foodborne illness. </a:t>
            </a:r>
          </a:p>
          <a:p>
            <a:pPr marL="171450" marR="0" indent="-171450" algn="l" defTabSz="914400" rtl="0" eaLnBrk="1" fontAlgn="base" latinLnBrk="0" hangingPunct="1">
              <a:lnSpc>
                <a:spcPct val="80000"/>
              </a:lnSpc>
              <a:spcBef>
                <a:spcPct val="30000"/>
              </a:spcBef>
              <a:spcAft>
                <a:spcPct val="0"/>
              </a:spcAft>
              <a:buClrTx/>
              <a:buSzTx/>
              <a:buFont typeface="Arial" panose="020B0604020202020204" pitchFamily="34" charset="0"/>
              <a:buChar char="•"/>
              <a:tabLst/>
              <a:defRPr/>
            </a:pPr>
            <a:r>
              <a:rPr lang="en-US" sz="1200" baseline="0" dirty="0">
                <a:latin typeface="+mn-lt"/>
                <a:cs typeface="Arial" panose="020B0604020202020204" pitchFamily="34" charset="0"/>
              </a:rPr>
              <a:t>Your short-term outcome will be to increase the seniors’ knowledge of food contamination risks.  </a:t>
            </a:r>
          </a:p>
          <a:p>
            <a:pPr marL="171450" marR="0" indent="-171450" algn="l" defTabSz="914400" rtl="0" eaLnBrk="1" fontAlgn="base" latinLnBrk="0" hangingPunct="1">
              <a:lnSpc>
                <a:spcPct val="80000"/>
              </a:lnSpc>
              <a:spcBef>
                <a:spcPct val="30000"/>
              </a:spcBef>
              <a:spcAft>
                <a:spcPct val="0"/>
              </a:spcAft>
              <a:buClrTx/>
              <a:buSzTx/>
              <a:buFont typeface="Arial" panose="020B0604020202020204" pitchFamily="34" charset="0"/>
              <a:buChar char="•"/>
              <a:tabLst/>
              <a:defRPr/>
            </a:pPr>
            <a:r>
              <a:rPr lang="en-US" sz="1200" baseline="0" dirty="0">
                <a:latin typeface="+mn-lt"/>
                <a:cs typeface="Arial" panose="020B0604020202020204" pitchFamily="34" charset="0"/>
              </a:rPr>
              <a:t>Your medium-term outcome may be that seniors practice safe cooling of foods and follow food preparation guidelines. </a:t>
            </a:r>
          </a:p>
          <a:p>
            <a:pPr marL="171450" marR="0" indent="-171450" algn="l" defTabSz="914400" rtl="0" eaLnBrk="1" fontAlgn="base" latinLnBrk="0" hangingPunct="1">
              <a:lnSpc>
                <a:spcPct val="80000"/>
              </a:lnSpc>
              <a:spcBef>
                <a:spcPct val="30000"/>
              </a:spcBef>
              <a:spcAft>
                <a:spcPct val="0"/>
              </a:spcAft>
              <a:buClrTx/>
              <a:buSzTx/>
              <a:buFont typeface="Arial" panose="020B0604020202020204" pitchFamily="34" charset="0"/>
              <a:buChar char="•"/>
              <a:tabLst/>
              <a:defRPr/>
            </a:pPr>
            <a:r>
              <a:rPr lang="en-US" sz="1200" baseline="0" dirty="0">
                <a:latin typeface="+mn-lt"/>
                <a:cs typeface="Arial" panose="020B0604020202020204" pitchFamily="34" charset="0"/>
              </a:rPr>
              <a:t>Your long-term outcome or ultimate goal will be for seniors in this community to have a lowered incidence of foodborne illness.</a:t>
            </a:r>
          </a:p>
          <a:p>
            <a:pPr marL="0" marR="0" indent="0" algn="l" defTabSz="914400" rtl="0" eaLnBrk="1" fontAlgn="base" latinLnBrk="0" hangingPunct="1">
              <a:lnSpc>
                <a:spcPct val="80000"/>
              </a:lnSpc>
              <a:spcBef>
                <a:spcPct val="30000"/>
              </a:spcBef>
              <a:spcAft>
                <a:spcPct val="0"/>
              </a:spcAft>
              <a:buClrTx/>
              <a:buSzTx/>
              <a:buFontTx/>
              <a:buNone/>
              <a:tabLst/>
              <a:defRPr/>
            </a:pPr>
            <a:endParaRPr lang="en-US" sz="1100" baseline="0" dirty="0">
              <a:latin typeface="Calibri  "/>
              <a:cs typeface="Arial" pitchFamily="34" charset="0"/>
            </a:endParaRPr>
          </a:p>
          <a:p>
            <a:pPr marL="0" marR="0" indent="0" algn="l" defTabSz="914400" rtl="0" eaLnBrk="1" fontAlgn="base" latinLnBrk="0" hangingPunct="1">
              <a:lnSpc>
                <a:spcPct val="80000"/>
              </a:lnSpc>
              <a:spcBef>
                <a:spcPct val="30000"/>
              </a:spcBef>
              <a:spcAft>
                <a:spcPct val="0"/>
              </a:spcAft>
              <a:buClrTx/>
              <a:buSzTx/>
              <a:buFontTx/>
              <a:buNone/>
              <a:tabLst/>
              <a:defRPr/>
            </a:pPr>
            <a:endParaRPr lang="en-US" sz="1000" dirty="0">
              <a:latin typeface="Times New Roman" pitchFamily="18" charset="0"/>
              <a:cs typeface="Arial" pitchFamily="34" charset="0"/>
            </a:endParaRPr>
          </a:p>
        </p:txBody>
      </p:sp>
      <p:sp>
        <p:nvSpPr>
          <p:cNvPr id="2" name="Date Placeholder 1"/>
          <p:cNvSpPr>
            <a:spLocks noGrp="1"/>
          </p:cNvSpPr>
          <p:nvPr>
            <p:ph type="dt" idx="10"/>
          </p:nvPr>
        </p:nvSpPr>
        <p:spPr/>
        <p:txBody>
          <a:bodyPr/>
          <a:lstStyle/>
          <a:p>
            <a:pPr>
              <a:defRPr/>
            </a:pPr>
            <a:endParaRPr lang="en-US"/>
          </a:p>
        </p:txBody>
      </p:sp>
      <p:sp>
        <p:nvSpPr>
          <p:cNvPr id="3" name="Header Placeholder 2"/>
          <p:cNvSpPr>
            <a:spLocks noGrp="1"/>
          </p:cNvSpPr>
          <p:nvPr>
            <p:ph type="hdr" sz="quarter" idx="11"/>
          </p:nvPr>
        </p:nvSpPr>
        <p:spPr/>
        <p:txBody>
          <a:bodyPr/>
          <a:lstStyle/>
          <a:p>
            <a:pPr>
              <a:defRPr/>
            </a:pPr>
            <a:r>
              <a:rPr lang="en-US"/>
              <a:t>Evidence-Based Strategies in Public Health Practice</a:t>
            </a:r>
          </a:p>
        </p:txBody>
      </p:sp>
    </p:spTree>
    <p:extLst>
      <p:ext uri="{BB962C8B-B14F-4D97-AF65-F5344CB8AC3E}">
        <p14:creationId xmlns:p14="http://schemas.microsoft.com/office/powerpoint/2010/main" val="39625620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2688" y="698500"/>
            <a:ext cx="4645025" cy="3482975"/>
          </a:xfrm>
        </p:spPr>
      </p:sp>
      <p:sp>
        <p:nvSpPr>
          <p:cNvPr id="3" name="Notes Placeholder 2"/>
          <p:cNvSpPr>
            <a:spLocks noGrp="1"/>
          </p:cNvSpPr>
          <p:nvPr>
            <p:ph type="body" idx="1"/>
          </p:nvPr>
        </p:nvSpPr>
        <p:spPr/>
        <p:txBody>
          <a:bodyPr/>
          <a:lstStyle/>
          <a:p>
            <a:r>
              <a:rPr lang="en-US" b="1" i="0" u="sng" baseline="0" dirty="0">
                <a:latin typeface="+mn-lt"/>
                <a:cs typeface="Times New Roman" panose="02020603050405020304" pitchFamily="18" charset="0"/>
              </a:rPr>
              <a:t>Instructions for Activity:</a:t>
            </a:r>
          </a:p>
          <a:p>
            <a:pPr marL="0" indent="0">
              <a:buFont typeface="Arial" panose="020B0604020202020204" pitchFamily="34" charset="0"/>
              <a:buNone/>
            </a:pPr>
            <a:r>
              <a:rPr lang="en-US" b="1" i="1" baseline="0" dirty="0">
                <a:latin typeface="+mn-lt"/>
                <a:cs typeface="Times New Roman" panose="02020603050405020304" pitchFamily="18" charset="0"/>
              </a:rPr>
              <a:t>*Hand out activity sheet or direct </a:t>
            </a:r>
            <a:r>
              <a:rPr lang="en-US" b="1" i="1" dirty="0">
                <a:latin typeface="+mn-lt"/>
                <a:cs typeface="Times New Roman" panose="02020603050405020304" pitchFamily="18" charset="0"/>
              </a:rPr>
              <a:t>participants</a:t>
            </a:r>
            <a:r>
              <a:rPr lang="en-US" b="1" i="1" baseline="0" dirty="0">
                <a:latin typeface="+mn-lt"/>
                <a:cs typeface="Times New Roman" panose="02020603050405020304" pitchFamily="18" charset="0"/>
              </a:rPr>
              <a:t> to the correct handout in the training binder.</a:t>
            </a:r>
          </a:p>
          <a:p>
            <a:pPr marL="0" indent="0">
              <a:buFont typeface="Arial" panose="020B0604020202020204" pitchFamily="34" charset="0"/>
              <a:buNone/>
            </a:pPr>
            <a:r>
              <a:rPr lang="en-US" b="1" i="1" baseline="0" dirty="0">
                <a:latin typeface="+mn-lt"/>
                <a:cs typeface="Times New Roman" panose="02020603050405020304" pitchFamily="18" charset="0"/>
              </a:rPr>
              <a:t>They can review the instructions and work on this activity in small groups at tables.</a:t>
            </a:r>
          </a:p>
          <a:p>
            <a:pPr lvl="0"/>
            <a:endParaRPr lang="en-US" sz="1200" kern="1200" dirty="0">
              <a:solidFill>
                <a:schemeClr val="tx1"/>
              </a:solidFill>
              <a:effectLst/>
              <a:latin typeface="+mn-lt"/>
              <a:ea typeface="+mn-ea"/>
              <a:cs typeface="Arial" panose="020B0604020202020204" pitchFamily="34" charset="0"/>
            </a:endParaRPr>
          </a:p>
          <a:p>
            <a:pPr lvl="0"/>
            <a:r>
              <a:rPr lang="en-US" sz="1200" kern="1200">
                <a:solidFill>
                  <a:schemeClr val="tx1"/>
                </a:solidFill>
                <a:effectLst/>
                <a:latin typeface="+mn-lt"/>
                <a:ea typeface="+mn-ea"/>
                <a:cs typeface="Arial" panose="020B0604020202020204" pitchFamily="34" charset="0"/>
              </a:rPr>
              <a:t>Ask </a:t>
            </a:r>
            <a:r>
              <a:rPr lang="en-US" sz="1200" kern="1200" dirty="0">
                <a:solidFill>
                  <a:schemeClr val="tx1"/>
                </a:solidFill>
                <a:effectLst/>
                <a:latin typeface="+mn-lt"/>
                <a:ea typeface="+mn-ea"/>
                <a:cs typeface="Arial" panose="020B0604020202020204" pitchFamily="34" charset="0"/>
              </a:rPr>
              <a:t>the participants to take out the </a:t>
            </a:r>
            <a:r>
              <a:rPr lang="en-US" sz="1200" b="1" i="1" kern="1200" dirty="0">
                <a:solidFill>
                  <a:schemeClr val="tx1"/>
                </a:solidFill>
                <a:effectLst/>
                <a:latin typeface="+mn-lt"/>
                <a:ea typeface="+mn-ea"/>
                <a:cs typeface="Arial" panose="020B0604020202020204" pitchFamily="34" charset="0"/>
              </a:rPr>
              <a:t>Logic Model Handout</a:t>
            </a:r>
            <a:r>
              <a:rPr lang="en-US" sz="1200" kern="1200" dirty="0">
                <a:solidFill>
                  <a:schemeClr val="tx1"/>
                </a:solidFill>
                <a:effectLst/>
                <a:latin typeface="+mn-lt"/>
                <a:ea typeface="+mn-ea"/>
                <a:cs typeface="Arial" panose="020B0604020202020204" pitchFamily="34" charset="0"/>
              </a:rPr>
              <a:t>, and think about what program or policy they would like to apply it to. If they do not have one in mind, ask them to consider using Body and Soul or FLU-FIT/FOBT as an example.</a:t>
            </a:r>
            <a:endParaRPr lang="en-US" dirty="0">
              <a:effectLst/>
            </a:endParaRPr>
          </a:p>
          <a:p>
            <a:pPr lvl="0"/>
            <a:r>
              <a:rPr lang="en-US" sz="1200" b="1" kern="1200" dirty="0">
                <a:solidFill>
                  <a:schemeClr val="tx1"/>
                </a:solidFill>
                <a:effectLst/>
                <a:latin typeface="+mn-lt"/>
                <a:ea typeface="+mn-ea"/>
                <a:cs typeface="Arial" panose="020B0604020202020204" pitchFamily="34" charset="0"/>
              </a:rPr>
              <a:t>Instructions:</a:t>
            </a:r>
            <a:r>
              <a:rPr lang="en-US" sz="1200" kern="1200" dirty="0">
                <a:solidFill>
                  <a:schemeClr val="tx1"/>
                </a:solidFill>
                <a:effectLst/>
                <a:latin typeface="+mn-lt"/>
                <a:ea typeface="+mn-ea"/>
                <a:cs typeface="Arial" panose="020B0604020202020204" pitchFamily="34" charset="0"/>
              </a:rPr>
              <a:t> Ask the participants to consider inputs, activities, and outcomes. Have participants fill out as much as they can using the blank logic model template (10 minutes).  </a:t>
            </a:r>
            <a:endParaRPr lang="en-US" dirty="0">
              <a:effectLst/>
            </a:endParaRPr>
          </a:p>
          <a:p>
            <a:pPr lvl="0"/>
            <a:r>
              <a:rPr lang="en-US" sz="1200" b="1" kern="1200" dirty="0">
                <a:solidFill>
                  <a:schemeClr val="tx1"/>
                </a:solidFill>
                <a:effectLst/>
                <a:latin typeface="+mn-lt"/>
                <a:ea typeface="+mn-ea"/>
                <a:cs typeface="Arial" panose="020B0604020202020204" pitchFamily="34" charset="0"/>
              </a:rPr>
              <a:t>Discussion:</a:t>
            </a:r>
            <a:r>
              <a:rPr lang="en-US" sz="1200" kern="1200" dirty="0">
                <a:solidFill>
                  <a:schemeClr val="tx1"/>
                </a:solidFill>
                <a:effectLst/>
                <a:latin typeface="+mn-lt"/>
                <a:ea typeface="+mn-ea"/>
                <a:cs typeface="Arial" panose="020B0604020202020204" pitchFamily="34" charset="0"/>
              </a:rPr>
              <a:t> Ask participants to briefly share their logic model components for feedback and discuss as a group any major challenges (5 minutes</a:t>
            </a:r>
            <a:r>
              <a:rPr lang="en-US" sz="1200" u="sng" kern="1200" dirty="0">
                <a:solidFill>
                  <a:schemeClr val="tx1"/>
                </a:solidFill>
                <a:effectLst/>
                <a:latin typeface="+mn-lt"/>
                <a:ea typeface="+mn-ea"/>
                <a:cs typeface="Arial" panose="020B0604020202020204" pitchFamily="34" charset="0"/>
              </a:rPr>
              <a:t>). </a:t>
            </a:r>
            <a:endParaRPr lang="en-US" dirty="0">
              <a:effectLst/>
            </a:endParaRP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3775AEB6-8179-4CE9-AB7B-15193185AB78}" type="slidenum">
              <a:rPr lang="en-US" smtClean="0"/>
              <a:pPr>
                <a:defRPr/>
              </a:pPr>
              <a:t>17</a:t>
            </a:fld>
            <a:endParaRPr lang="en-US" dirty="0"/>
          </a:p>
        </p:txBody>
      </p:sp>
    </p:spTree>
    <p:extLst>
      <p:ext uri="{BB962C8B-B14F-4D97-AF65-F5344CB8AC3E}">
        <p14:creationId xmlns:p14="http://schemas.microsoft.com/office/powerpoint/2010/main" val="33687718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pPr marL="0" indent="0">
              <a:buFont typeface="Arial" panose="020B0604020202020204" pitchFamily="34" charset="0"/>
              <a:buNone/>
            </a:pPr>
            <a:r>
              <a:rPr lang="en-US" b="0" baseline="0" dirty="0">
                <a:latin typeface="+mn-lt"/>
              </a:rPr>
              <a:t>Let’s put it all together with your inputs (what you invest), activities (what you do), and outcomes (your results and overall impact). </a:t>
            </a:r>
          </a:p>
          <a:p>
            <a:pPr marL="171450" indent="-171450">
              <a:buFont typeface="Arial" panose="020B0604020202020204" pitchFamily="34" charset="0"/>
              <a:buChar char="•"/>
            </a:pPr>
            <a:endParaRPr lang="en-US" b="0" baseline="0" dirty="0">
              <a:latin typeface="+mn-lt"/>
            </a:endParaRPr>
          </a:p>
          <a:p>
            <a:pPr marL="171450" indent="-171450">
              <a:buFont typeface="Arial" panose="020B0604020202020204" pitchFamily="34" charset="0"/>
              <a:buChar char="•"/>
            </a:pPr>
            <a:r>
              <a:rPr lang="en-US" b="0" baseline="0" dirty="0">
                <a:latin typeface="+mn-lt"/>
              </a:rPr>
              <a:t>This is a general example of a logic model for a program. </a:t>
            </a:r>
          </a:p>
          <a:p>
            <a:pPr marL="171450" indent="-171450">
              <a:buFont typeface="Arial" panose="020B0604020202020204" pitchFamily="34" charset="0"/>
              <a:buChar char="•"/>
            </a:pPr>
            <a:endParaRPr lang="en-US" b="0" baseline="0" dirty="0">
              <a:latin typeface="+mn-lt"/>
            </a:endParaRPr>
          </a:p>
          <a:p>
            <a:pPr marL="171450" indent="-171450">
              <a:buFont typeface="Arial" panose="020B0604020202020204" pitchFamily="34" charset="0"/>
              <a:buChar char="•"/>
            </a:pPr>
            <a:r>
              <a:rPr lang="en-US" b="0" baseline="0" dirty="0">
                <a:latin typeface="+mn-lt"/>
              </a:rPr>
              <a:t>The arrows in your logic model represent links between activities and outcomes. Think of each arrow as a bridge between the two boxes. There should be a logical explanation (such as theory, research, previous evaluation, or evidence-based strategies) to justify your bridges.   </a:t>
            </a:r>
            <a:endParaRPr lang="en-US" b="0" dirty="0">
              <a:latin typeface="+mn-lt"/>
            </a:endParaRPr>
          </a:p>
          <a:p>
            <a:endParaRPr lang="en-US" dirty="0"/>
          </a:p>
        </p:txBody>
      </p:sp>
      <p:sp>
        <p:nvSpPr>
          <p:cNvPr id="4" name="Header Placeholder 3"/>
          <p:cNvSpPr>
            <a:spLocks noGrp="1"/>
          </p:cNvSpPr>
          <p:nvPr>
            <p:ph type="hdr" sz="quarter" idx="10"/>
          </p:nvPr>
        </p:nvSpPr>
        <p:spPr/>
        <p:txBody>
          <a:bodyPr/>
          <a:lstStyle/>
          <a:p>
            <a:pPr>
              <a:defRPr/>
            </a:pPr>
            <a:r>
              <a:rPr lang="en-US"/>
              <a:t>Evidence-Based Strategies in Public Health Practice</a:t>
            </a:r>
          </a:p>
        </p:txBody>
      </p:sp>
      <p:sp>
        <p:nvSpPr>
          <p:cNvPr id="5" name="Date Placeholder 4"/>
          <p:cNvSpPr>
            <a:spLocks noGrp="1"/>
          </p:cNvSpPr>
          <p:nvPr>
            <p:ph type="dt"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18</a:t>
            </a:fld>
            <a:endParaRPr lang="en-US"/>
          </a:p>
        </p:txBody>
      </p:sp>
    </p:spTree>
    <p:extLst>
      <p:ext uri="{BB962C8B-B14F-4D97-AF65-F5344CB8AC3E}">
        <p14:creationId xmlns:p14="http://schemas.microsoft.com/office/powerpoint/2010/main" val="18428288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pPr marL="171450" indent="-171450">
              <a:buFont typeface="Arial" panose="020B0604020202020204" pitchFamily="34" charset="0"/>
              <a:buChar char="•"/>
            </a:pPr>
            <a:r>
              <a:rPr lang="en-US" b="0" baseline="0" dirty="0">
                <a:latin typeface="+mn-lt"/>
              </a:rPr>
              <a:t>Here is an example of a general logic model for a policy. </a:t>
            </a:r>
          </a:p>
          <a:p>
            <a:pPr marL="171450" indent="-171450">
              <a:buFont typeface="Arial" panose="020B0604020202020204" pitchFamily="34" charset="0"/>
              <a:buChar char="•"/>
            </a:pPr>
            <a:r>
              <a:rPr lang="en-US" b="0" baseline="0" dirty="0">
                <a:latin typeface="+mn-lt"/>
              </a:rPr>
              <a:t>Note the changes in outcomes compared to a program.</a:t>
            </a:r>
          </a:p>
          <a:p>
            <a:endParaRPr lang="en-US" dirty="0"/>
          </a:p>
        </p:txBody>
      </p:sp>
      <p:sp>
        <p:nvSpPr>
          <p:cNvPr id="4" name="Header Placeholder 3"/>
          <p:cNvSpPr>
            <a:spLocks noGrp="1"/>
          </p:cNvSpPr>
          <p:nvPr>
            <p:ph type="hdr" sz="quarter" idx="10"/>
          </p:nvPr>
        </p:nvSpPr>
        <p:spPr/>
        <p:txBody>
          <a:bodyPr/>
          <a:lstStyle/>
          <a:p>
            <a:pPr>
              <a:defRPr/>
            </a:pPr>
            <a:r>
              <a:rPr lang="en-US"/>
              <a:t>Evidence-Based Strategies in Public Health Practice</a:t>
            </a:r>
          </a:p>
        </p:txBody>
      </p:sp>
      <p:sp>
        <p:nvSpPr>
          <p:cNvPr id="5" name="Date Placeholder 4"/>
          <p:cNvSpPr>
            <a:spLocks noGrp="1"/>
          </p:cNvSpPr>
          <p:nvPr>
            <p:ph type="dt"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19</a:t>
            </a:fld>
            <a:endParaRPr lang="en-US"/>
          </a:p>
        </p:txBody>
      </p:sp>
    </p:spTree>
    <p:extLst>
      <p:ext uri="{BB962C8B-B14F-4D97-AF65-F5344CB8AC3E}">
        <p14:creationId xmlns:p14="http://schemas.microsoft.com/office/powerpoint/2010/main" val="297281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latin typeface="+mn-lt"/>
                <a:cs typeface="Times New Roman" panose="02020603050405020304" pitchFamily="18" charset="0"/>
              </a:rPr>
              <a:t>Talking Points:</a:t>
            </a:r>
          </a:p>
          <a:p>
            <a:pPr marL="0" indent="0">
              <a:buFont typeface="Arial" panose="020B0604020202020204" pitchFamily="34" charset="0"/>
              <a:buNone/>
            </a:pPr>
            <a:r>
              <a:rPr lang="en-US" b="0" u="none" dirty="0">
                <a:latin typeface="+mn-lt"/>
                <a:cs typeface="Times New Roman" panose="02020603050405020304" pitchFamily="18" charset="0"/>
              </a:rPr>
              <a:t>The session</a:t>
            </a:r>
            <a:r>
              <a:rPr lang="en-US" b="0" u="none" baseline="0" dirty="0">
                <a:latin typeface="+mn-lt"/>
                <a:cs typeface="Times New Roman" panose="02020603050405020304" pitchFamily="18" charset="0"/>
              </a:rPr>
              <a:t> objectives</a:t>
            </a:r>
            <a:r>
              <a:rPr lang="en-US" b="0" u="none" dirty="0">
                <a:latin typeface="+mn-lt"/>
                <a:cs typeface="Times New Roman" panose="02020603050405020304" pitchFamily="18" charset="0"/>
              </a:rPr>
              <a:t> are</a:t>
            </a:r>
            <a:r>
              <a:rPr lang="en-US" b="0" u="none" baseline="0" dirty="0">
                <a:latin typeface="+mn-lt"/>
                <a:cs typeface="Times New Roman" panose="02020603050405020304" pitchFamily="18" charset="0"/>
              </a:rPr>
              <a:t>:</a:t>
            </a:r>
          </a:p>
          <a:p>
            <a:pPr marL="171450" indent="-171450">
              <a:buFont typeface="Arial" panose="020B0604020202020204" pitchFamily="34" charset="0"/>
              <a:buChar char="•"/>
            </a:pPr>
            <a:r>
              <a:rPr lang="en-US" baseline="0" dirty="0">
                <a:latin typeface="+mn-lt"/>
              </a:rPr>
              <a:t>Identify the basic components of a logic model</a:t>
            </a:r>
          </a:p>
          <a:p>
            <a:pPr marL="171450" indent="-171450">
              <a:buFont typeface="Arial" panose="020B0604020202020204" pitchFamily="34" charset="0"/>
              <a:buChar char="•"/>
            </a:pPr>
            <a:r>
              <a:rPr lang="en-US" baseline="0" dirty="0">
                <a:latin typeface="+mn-lt"/>
              </a:rPr>
              <a:t>Discuss the differences between inputs, outputs, and outcomes;</a:t>
            </a:r>
          </a:p>
          <a:p>
            <a:pPr marL="171450" indent="-171450">
              <a:buFont typeface="Arial" panose="020B0604020202020204" pitchFamily="34" charset="0"/>
              <a:buChar char="•"/>
            </a:pPr>
            <a:r>
              <a:rPr lang="en-US" baseline="0" dirty="0">
                <a:latin typeface="+mn-lt"/>
              </a:rPr>
              <a:t>Describe key benefits of using logic models in program planning, implementation and evaluation; and</a:t>
            </a:r>
          </a:p>
          <a:p>
            <a:pPr marL="171450" indent="-171450">
              <a:buFont typeface="Arial" panose="020B0604020202020204" pitchFamily="34" charset="0"/>
              <a:buChar char="•"/>
            </a:pPr>
            <a:r>
              <a:rPr lang="en-US" baseline="0" dirty="0">
                <a:latin typeface="+mn-lt"/>
              </a:rPr>
              <a:t>You will also have a chance to practice building a logic model. </a:t>
            </a:r>
          </a:p>
          <a:p>
            <a:pPr>
              <a:spcBef>
                <a:spcPts val="600"/>
              </a:spcBef>
            </a:pPr>
            <a:endParaRPr lang="en-US" b="1" u="sng" baseline="0" dirty="0">
              <a:latin typeface="+mn-lt"/>
              <a:cs typeface="Times New Roman" panose="02020603050405020304" pitchFamily="18" charset="0"/>
            </a:endParaRPr>
          </a:p>
          <a:p>
            <a:pPr>
              <a:spcBef>
                <a:spcPts val="600"/>
              </a:spcBef>
            </a:pPr>
            <a:r>
              <a:rPr lang="en-US" b="1" u="sng" baseline="0" dirty="0">
                <a:latin typeface="+mn-lt"/>
                <a:cs typeface="Times New Roman" panose="02020603050405020304" pitchFamily="18" charset="0"/>
              </a:rPr>
              <a:t>Ask the Audience:</a:t>
            </a:r>
          </a:p>
          <a:p>
            <a:r>
              <a:rPr lang="en-US" baseline="0" dirty="0">
                <a:latin typeface="+mn-lt"/>
                <a:cs typeface="Times New Roman" panose="02020603050405020304" pitchFamily="18" charset="0"/>
              </a:rPr>
              <a:t>Just a quick poll of hands:</a:t>
            </a:r>
          </a:p>
          <a:p>
            <a:pPr marL="171450" indent="-171450" eaLnBrk="1" hangingPunct="1">
              <a:buFont typeface="Arial" panose="020B0604020202020204" pitchFamily="34" charset="0"/>
              <a:buChar char="•"/>
            </a:pPr>
            <a:r>
              <a:rPr lang="en-US" baseline="0" dirty="0">
                <a:latin typeface="+mn-lt"/>
              </a:rPr>
              <a:t>Who currently uses logic models in their work? Why or why not?</a:t>
            </a:r>
          </a:p>
          <a:p>
            <a:pPr marL="0" indent="0">
              <a:spcBef>
                <a:spcPts val="600"/>
              </a:spcBef>
              <a:buFont typeface="Arial" panose="020B0604020202020204" pitchFamily="34" charset="0"/>
              <a:buNone/>
            </a:pPr>
            <a:r>
              <a:rPr lang="en-US" b="0" u="none" baseline="0" dirty="0">
                <a:latin typeface="+mn-lt"/>
                <a:cs typeface="Times New Roman" panose="02020603050405020304" pitchFamily="18" charset="0"/>
                <a:sym typeface="Wingdings" panose="05000000000000000000" pitchFamily="2" charset="2"/>
              </a:rPr>
              <a:t> </a:t>
            </a:r>
            <a:r>
              <a:rPr lang="en-US" b="0" u="none" baseline="0" dirty="0">
                <a:latin typeface="+mn-lt"/>
                <a:cs typeface="Times New Roman" panose="02020603050405020304" pitchFamily="18" charset="0"/>
              </a:rPr>
              <a:t>We will come back to you throughout this training with more questions about your experiences. We would like to hear examples from your work.</a:t>
            </a:r>
            <a:endParaRPr lang="en-US" baseline="0" dirty="0">
              <a:latin typeface="+mn-lt"/>
              <a:cs typeface="Times New Roman" panose="02020603050405020304" pitchFamily="18" charset="0"/>
            </a:endParaRPr>
          </a:p>
          <a:p>
            <a:pPr marL="171450" indent="-171450">
              <a:buFont typeface="Arial" panose="020B0604020202020204" pitchFamily="34" charset="0"/>
              <a:buChar char="•"/>
            </a:pPr>
            <a:endParaRPr lang="en-US" dirty="0">
              <a:latin typeface="+mn-lt"/>
            </a:endParaRPr>
          </a:p>
        </p:txBody>
      </p:sp>
      <p:sp>
        <p:nvSpPr>
          <p:cNvPr id="4" name="Header Placeholder 3"/>
          <p:cNvSpPr>
            <a:spLocks noGrp="1"/>
          </p:cNvSpPr>
          <p:nvPr>
            <p:ph type="hdr" sz="quarter" idx="10"/>
          </p:nvPr>
        </p:nvSpPr>
        <p:spPr/>
        <p:txBody>
          <a:bodyPr/>
          <a:lstStyle/>
          <a:p>
            <a:pPr>
              <a:defRPr/>
            </a:pPr>
            <a:r>
              <a:rPr lang="en-US"/>
              <a:t>Evidence-Based Strategies in Public Health Practice</a:t>
            </a:r>
          </a:p>
        </p:txBody>
      </p:sp>
      <p:sp>
        <p:nvSpPr>
          <p:cNvPr id="5" name="Date Placeholder 4"/>
          <p:cNvSpPr>
            <a:spLocks noGrp="1"/>
          </p:cNvSpPr>
          <p:nvPr>
            <p:ph type="dt"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2</a:t>
            </a:fld>
            <a:endParaRPr lang="en-US"/>
          </a:p>
        </p:txBody>
      </p:sp>
    </p:spTree>
    <p:extLst>
      <p:ext uri="{BB962C8B-B14F-4D97-AF65-F5344CB8AC3E}">
        <p14:creationId xmlns:p14="http://schemas.microsoft.com/office/powerpoint/2010/main" val="24622787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latin typeface="+mn-lt"/>
                <a:cs typeface="Times New Roman" panose="02020603050405020304" pitchFamily="18" charset="0"/>
              </a:rPr>
              <a:t>*Optional</a:t>
            </a:r>
          </a:p>
          <a:p>
            <a:r>
              <a:rPr lang="en-US" b="1" i="1" u="none" dirty="0">
                <a:latin typeface="+mn-lt"/>
                <a:cs typeface="Times New Roman" panose="02020603050405020304" pitchFamily="18" charset="0"/>
              </a:rPr>
              <a:t>Example: Body &amp; Soul</a:t>
            </a:r>
          </a:p>
          <a:p>
            <a:pPr marL="0" marR="0" indent="0" algn="l" defTabSz="914400" rtl="0" eaLnBrk="1" fontAlgn="auto" latinLnBrk="0" hangingPunct="1">
              <a:lnSpc>
                <a:spcPct val="100000"/>
              </a:lnSpc>
              <a:spcBef>
                <a:spcPts val="0"/>
              </a:spcBef>
              <a:spcAft>
                <a:spcPts val="0"/>
              </a:spcAft>
              <a:buClrTx/>
              <a:buSzTx/>
              <a:buFontTx/>
              <a:buNone/>
              <a:tabLst/>
              <a:defRPr/>
            </a:pPr>
            <a:r>
              <a:rPr lang="en-US" b="1" i="1" u="none" dirty="0"/>
              <a:t>*You</a:t>
            </a:r>
            <a:r>
              <a:rPr lang="en-US" b="1" i="1" u="none" baseline="0" dirty="0"/>
              <a:t> can change the example to one most relevant to the audience.</a:t>
            </a:r>
            <a:endParaRPr lang="en-US" b="1" i="1" u="none" dirty="0"/>
          </a:p>
          <a:p>
            <a:endParaRPr lang="en-US" b="1" u="sng" dirty="0">
              <a:latin typeface="+mn-lt"/>
              <a:cs typeface="Times New Roman" panose="02020603050405020304" pitchFamily="18" charset="0"/>
            </a:endParaRPr>
          </a:p>
          <a:p>
            <a:r>
              <a:rPr lang="en-US" b="1" u="sng" dirty="0">
                <a:latin typeface="+mn-lt"/>
                <a:cs typeface="Times New Roman" panose="02020603050405020304" pitchFamily="18" charset="0"/>
              </a:rPr>
              <a:t>Talking Points:</a:t>
            </a:r>
          </a:p>
          <a:p>
            <a:endParaRPr lang="en-US" b="1" u="sng" dirty="0">
              <a:latin typeface="+mn-lt"/>
              <a:cs typeface="Times New Roman" panose="02020603050405020304" pitchFamily="18" charset="0"/>
            </a:endParaRPr>
          </a:p>
          <a:p>
            <a:pPr marL="171450" indent="-171450">
              <a:buFont typeface="Arial" panose="020B0604020202020204" pitchFamily="34" charset="0"/>
              <a:buChar char="•"/>
            </a:pPr>
            <a:r>
              <a:rPr lang="en-US" dirty="0">
                <a:latin typeface="+mn-lt"/>
                <a:cs typeface="Times New Roman" panose="02020603050405020304" pitchFamily="18" charset="0"/>
              </a:rPr>
              <a:t>Here is</a:t>
            </a:r>
            <a:r>
              <a:rPr lang="en-US" baseline="0" dirty="0">
                <a:latin typeface="+mn-lt"/>
                <a:cs typeface="Times New Roman" panose="02020603050405020304" pitchFamily="18" charset="0"/>
              </a:rPr>
              <a:t> one example of a program with relatively clear core elements. Not all programs have clearly defined core elements.</a:t>
            </a:r>
          </a:p>
          <a:p>
            <a:pPr marL="171450" indent="-171450">
              <a:buFont typeface="Arial" panose="020B0604020202020204" pitchFamily="34" charset="0"/>
              <a:buChar char="•"/>
            </a:pPr>
            <a:r>
              <a:rPr lang="en-US" baseline="0" dirty="0">
                <a:latin typeface="+mn-lt"/>
                <a:cs typeface="Times New Roman" panose="02020603050405020304" pitchFamily="18" charset="0"/>
              </a:rPr>
              <a:t>Let’s use this as an example for a program logic model. </a:t>
            </a:r>
            <a:endParaRPr lang="en-US" dirty="0">
              <a:latin typeface="+mn-lt"/>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pPr>
              <a:defRPr/>
            </a:pPr>
            <a:fld id="{EAA4181A-3FA5-4B53-A7E4-BEEF052C82C7}" type="slidenum">
              <a:rPr lang="en-US" smtClean="0"/>
              <a:pPr>
                <a:defRPr/>
              </a:pPr>
              <a:t>20</a:t>
            </a:fld>
            <a:endParaRPr lang="en-US"/>
          </a:p>
        </p:txBody>
      </p:sp>
    </p:spTree>
    <p:extLst>
      <p:ext uri="{BB962C8B-B14F-4D97-AF65-F5344CB8AC3E}">
        <p14:creationId xmlns:p14="http://schemas.microsoft.com/office/powerpoint/2010/main" val="10059943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latin typeface="+mn-lt"/>
                <a:cs typeface="Times New Roman" panose="02020603050405020304" pitchFamily="18" charset="0"/>
              </a:rPr>
              <a:t>*Optional</a:t>
            </a:r>
          </a:p>
          <a:p>
            <a:r>
              <a:rPr lang="en-US" b="1" i="1" u="none" dirty="0">
                <a:latin typeface="+mn-lt"/>
                <a:cs typeface="Times New Roman" panose="02020603050405020304" pitchFamily="18" charset="0"/>
              </a:rPr>
              <a:t>Example: Body &amp; Soul</a:t>
            </a:r>
          </a:p>
          <a:p>
            <a:pPr marL="0" marR="0" indent="0" algn="l" defTabSz="914400" rtl="0" eaLnBrk="1" fontAlgn="auto" latinLnBrk="0" hangingPunct="1">
              <a:lnSpc>
                <a:spcPct val="100000"/>
              </a:lnSpc>
              <a:spcBef>
                <a:spcPts val="0"/>
              </a:spcBef>
              <a:spcAft>
                <a:spcPts val="0"/>
              </a:spcAft>
              <a:buClrTx/>
              <a:buSzTx/>
              <a:buFontTx/>
              <a:buNone/>
              <a:tabLst/>
              <a:defRPr/>
            </a:pPr>
            <a:r>
              <a:rPr lang="en-US" b="1" i="1" u="none"/>
              <a:t>*You</a:t>
            </a:r>
            <a:r>
              <a:rPr lang="en-US" b="1" i="1" u="none" baseline="0"/>
              <a:t> can change the example to one most relevant to the audience.</a:t>
            </a:r>
            <a:endParaRPr lang="en-US" b="1" i="1" u="none"/>
          </a:p>
          <a:p>
            <a:endParaRPr lang="en-US"/>
          </a:p>
        </p:txBody>
      </p:sp>
      <p:sp>
        <p:nvSpPr>
          <p:cNvPr id="4" name="Slide Number Placeholder 3"/>
          <p:cNvSpPr>
            <a:spLocks noGrp="1"/>
          </p:cNvSpPr>
          <p:nvPr>
            <p:ph type="sldNum" sz="quarter" idx="10"/>
          </p:nvPr>
        </p:nvSpPr>
        <p:spPr/>
        <p:txBody>
          <a:bodyPr/>
          <a:lstStyle/>
          <a:p>
            <a:fld id="{EB425539-E251-4053-9A4D-8F8D7FFF5CE1}" type="slidenum">
              <a:rPr lang="en-US" smtClean="0"/>
              <a:pPr/>
              <a:t>21</a:t>
            </a:fld>
            <a:endParaRPr lang="en-US" dirty="0"/>
          </a:p>
        </p:txBody>
      </p:sp>
    </p:spTree>
    <p:extLst>
      <p:ext uri="{BB962C8B-B14F-4D97-AF65-F5344CB8AC3E}">
        <p14:creationId xmlns:p14="http://schemas.microsoft.com/office/powerpoint/2010/main" val="34834621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latin typeface="+mn-lt"/>
                <a:cs typeface="Times New Roman" panose="02020603050405020304" pitchFamily="18" charset="0"/>
              </a:rPr>
              <a:t>*Optional</a:t>
            </a:r>
          </a:p>
          <a:p>
            <a:r>
              <a:rPr lang="en-US" b="1" i="1" u="none" dirty="0">
                <a:latin typeface="+mn-lt"/>
                <a:cs typeface="Times New Roman" panose="02020603050405020304" pitchFamily="18" charset="0"/>
              </a:rPr>
              <a:t>Example: Body &amp; Soul</a:t>
            </a:r>
          </a:p>
          <a:p>
            <a:pPr marL="0" marR="0" indent="0" algn="l" defTabSz="914400" rtl="0" eaLnBrk="1" fontAlgn="auto" latinLnBrk="0" hangingPunct="1">
              <a:lnSpc>
                <a:spcPct val="100000"/>
              </a:lnSpc>
              <a:spcBef>
                <a:spcPts val="0"/>
              </a:spcBef>
              <a:spcAft>
                <a:spcPts val="0"/>
              </a:spcAft>
              <a:buClrTx/>
              <a:buSzTx/>
              <a:buFontTx/>
              <a:buNone/>
              <a:tabLst/>
              <a:defRPr/>
            </a:pPr>
            <a:r>
              <a:rPr lang="en-US" b="1" i="1" u="none"/>
              <a:t>*You</a:t>
            </a:r>
            <a:r>
              <a:rPr lang="en-US" b="1" i="1" u="none" baseline="0"/>
              <a:t> can change the example to one most relevant to the audience.</a:t>
            </a:r>
            <a:endParaRPr lang="en-US" b="1" i="1" u="none"/>
          </a:p>
          <a:p>
            <a:endParaRPr lang="en-US"/>
          </a:p>
        </p:txBody>
      </p:sp>
      <p:sp>
        <p:nvSpPr>
          <p:cNvPr id="4" name="Slide Number Placeholder 3"/>
          <p:cNvSpPr>
            <a:spLocks noGrp="1"/>
          </p:cNvSpPr>
          <p:nvPr>
            <p:ph type="sldNum" sz="quarter" idx="10"/>
          </p:nvPr>
        </p:nvSpPr>
        <p:spPr/>
        <p:txBody>
          <a:bodyPr/>
          <a:lstStyle/>
          <a:p>
            <a:fld id="{EB425539-E251-4053-9A4D-8F8D7FFF5CE1}" type="slidenum">
              <a:rPr lang="en-US" smtClean="0"/>
              <a:pPr/>
              <a:t>22</a:t>
            </a:fld>
            <a:endParaRPr lang="en-US" dirty="0"/>
          </a:p>
        </p:txBody>
      </p:sp>
    </p:spTree>
    <p:extLst>
      <p:ext uri="{BB962C8B-B14F-4D97-AF65-F5344CB8AC3E}">
        <p14:creationId xmlns:p14="http://schemas.microsoft.com/office/powerpoint/2010/main" val="2353143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latin typeface="+mn-lt"/>
                <a:cs typeface="Times New Roman" panose="02020603050405020304" pitchFamily="18" charset="0"/>
              </a:rPr>
              <a:t>*Optional</a:t>
            </a:r>
          </a:p>
          <a:p>
            <a:r>
              <a:rPr lang="en-US" b="1" i="1" u="none" dirty="0">
                <a:latin typeface="+mn-lt"/>
                <a:cs typeface="Times New Roman" panose="02020603050405020304" pitchFamily="18" charset="0"/>
              </a:rPr>
              <a:t>Example: Flu-FIT/FOBT</a:t>
            </a:r>
          </a:p>
          <a:p>
            <a:pPr marL="0" marR="0" indent="0" algn="l" defTabSz="914400" rtl="0" eaLnBrk="1" fontAlgn="auto" latinLnBrk="0" hangingPunct="1">
              <a:lnSpc>
                <a:spcPct val="100000"/>
              </a:lnSpc>
              <a:spcBef>
                <a:spcPts val="0"/>
              </a:spcBef>
              <a:spcAft>
                <a:spcPts val="0"/>
              </a:spcAft>
              <a:buClrTx/>
              <a:buSzTx/>
              <a:buFontTx/>
              <a:buNone/>
              <a:tabLst/>
              <a:defRPr/>
            </a:pPr>
            <a:r>
              <a:rPr lang="en-US" b="1" i="1" u="none" dirty="0"/>
              <a:t>*You</a:t>
            </a:r>
            <a:r>
              <a:rPr lang="en-US" b="1" i="1" u="none" baseline="0" dirty="0"/>
              <a:t> can change the example to one most relevant to the audience.</a:t>
            </a:r>
            <a:endParaRPr lang="en-US" b="1" i="1" u="none"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1" u="sng" dirty="0"/>
          </a:p>
          <a:p>
            <a:pPr marL="0" marR="0" indent="0" algn="l" defTabSz="914400" rtl="0" eaLnBrk="1" fontAlgn="auto" latinLnBrk="0" hangingPunct="1">
              <a:lnSpc>
                <a:spcPct val="100000"/>
              </a:lnSpc>
              <a:spcBef>
                <a:spcPts val="0"/>
              </a:spcBef>
              <a:spcAft>
                <a:spcPts val="0"/>
              </a:spcAft>
              <a:buClrTx/>
              <a:buSzTx/>
              <a:buFontTx/>
              <a:buNone/>
              <a:tabLst/>
              <a:defRPr/>
            </a:pPr>
            <a:r>
              <a:rPr lang="en-US" b="1" u="sng" dirty="0"/>
              <a:t>Talking Points: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effectLst/>
              <a:latin typeface="+mn-lt"/>
              <a:ea typeface="+mn-ea"/>
              <a:cs typeface="+mn-cs"/>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baseline="0" dirty="0">
                <a:solidFill>
                  <a:schemeClr val="tx1"/>
                </a:solidFill>
                <a:effectLst/>
                <a:latin typeface="+mn-lt"/>
                <a:ea typeface="+mn-ea"/>
                <a:cs typeface="+mn-cs"/>
              </a:rPr>
              <a:t>Here are the required core elements of the FLU-FIT/FOBT Program.</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latin typeface="+mn-lt"/>
                <a:cs typeface="Times New Roman" panose="02020603050405020304" pitchFamily="18" charset="0"/>
              </a:rPr>
              <a:t>Let’s use this as an example for a program logic model. </a:t>
            </a:r>
            <a:endParaRPr lang="en-US" dirty="0">
              <a:latin typeface="+mn-lt"/>
              <a:cs typeface="Times New Roman" panose="02020603050405020304" pitchFamily="18" charset="0"/>
            </a:endParaRP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23</a:t>
            </a:fld>
            <a:endParaRPr lang="en-US" dirty="0"/>
          </a:p>
        </p:txBody>
      </p:sp>
    </p:spTree>
    <p:extLst>
      <p:ext uri="{BB962C8B-B14F-4D97-AF65-F5344CB8AC3E}">
        <p14:creationId xmlns:p14="http://schemas.microsoft.com/office/powerpoint/2010/main" val="41428409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u="none" dirty="0">
                <a:latin typeface="+mn-lt"/>
                <a:cs typeface="Times New Roman" panose="02020603050405020304" pitchFamily="18" charset="0"/>
              </a:rPr>
              <a:t>*Optional</a:t>
            </a:r>
          </a:p>
          <a:p>
            <a:r>
              <a:rPr lang="en-US" b="1" i="1" u="none" dirty="0">
                <a:latin typeface="+mn-lt"/>
                <a:cs typeface="Times New Roman" panose="02020603050405020304" pitchFamily="18" charset="0"/>
              </a:rPr>
              <a:t>Example: Flu-FIT/FOBT</a:t>
            </a:r>
          </a:p>
          <a:p>
            <a:pPr marL="0" marR="0" indent="0" algn="l" defTabSz="914400" rtl="0" eaLnBrk="1" fontAlgn="auto" latinLnBrk="0" hangingPunct="1">
              <a:lnSpc>
                <a:spcPct val="100000"/>
              </a:lnSpc>
              <a:spcBef>
                <a:spcPts val="0"/>
              </a:spcBef>
              <a:spcAft>
                <a:spcPts val="0"/>
              </a:spcAft>
              <a:buClrTx/>
              <a:buSzTx/>
              <a:buFontTx/>
              <a:buNone/>
              <a:tabLst/>
              <a:defRPr/>
            </a:pPr>
            <a:r>
              <a:rPr lang="en-US" b="1" i="1" u="none" dirty="0"/>
              <a:t>*You</a:t>
            </a:r>
            <a:r>
              <a:rPr lang="en-US" b="1" i="1" u="none" baseline="0" dirty="0"/>
              <a:t> can change the example to one most relevant to the audience.</a:t>
            </a:r>
            <a:endParaRPr lang="en-US" b="1" i="1" u="none" dirty="0"/>
          </a:p>
          <a:p>
            <a:endParaRPr lang="en-US" dirty="0"/>
          </a:p>
          <a:p>
            <a:r>
              <a:rPr lang="en-US" dirty="0"/>
              <a:t>Here’s also the logic model</a:t>
            </a:r>
          </a:p>
        </p:txBody>
      </p:sp>
      <p:sp>
        <p:nvSpPr>
          <p:cNvPr id="4" name="Slide Number Placeholder 3"/>
          <p:cNvSpPr>
            <a:spLocks noGrp="1"/>
          </p:cNvSpPr>
          <p:nvPr>
            <p:ph type="sldNum" sz="quarter" idx="10"/>
          </p:nvPr>
        </p:nvSpPr>
        <p:spPr/>
        <p:txBody>
          <a:bodyPr/>
          <a:lstStyle/>
          <a:p>
            <a:fld id="{EB425539-E251-4053-9A4D-8F8D7FFF5CE1}" type="slidenum">
              <a:rPr lang="en-US" smtClean="0"/>
              <a:pPr/>
              <a:t>24</a:t>
            </a:fld>
            <a:endParaRPr lang="en-US" dirty="0"/>
          </a:p>
        </p:txBody>
      </p:sp>
    </p:spTree>
    <p:extLst>
      <p:ext uri="{BB962C8B-B14F-4D97-AF65-F5344CB8AC3E}">
        <p14:creationId xmlns:p14="http://schemas.microsoft.com/office/powerpoint/2010/main" val="19470830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a:t>
            </a:r>
            <a:r>
              <a:rPr lang="en-US" b="1" i="1" dirty="0"/>
              <a:t>Optional</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1" u="sng" dirty="0">
              <a:latin typeface="+mn-lt"/>
              <a:cs typeface="Times New Roman" panose="02020603050405020304" pitchFamily="18"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mn-lt"/>
                <a:ea typeface="+mn-ea"/>
                <a:cs typeface="+mn-cs"/>
              </a:rPr>
              <a:t>Let’s</a:t>
            </a:r>
            <a:r>
              <a:rPr lang="en-US" sz="1200" kern="1200" baseline="0" dirty="0">
                <a:solidFill>
                  <a:schemeClr val="tx1"/>
                </a:solidFill>
                <a:latin typeface="+mn-lt"/>
                <a:ea typeface="+mn-ea"/>
                <a:cs typeface="+mn-cs"/>
              </a:rPr>
              <a:t> go through a logic model of a policy example: the ordinance to limit exposure to second-hand smoke in parks.</a:t>
            </a:r>
            <a:endParaRPr lang="en-US" sz="1200" kern="1200" dirty="0">
              <a:solidFill>
                <a:schemeClr val="tx1"/>
              </a:solidFill>
              <a:latin typeface="+mn-lt"/>
              <a:ea typeface="+mn-ea"/>
              <a:cs typeface="+mn-cs"/>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kern="1200" dirty="0">
                <a:solidFill>
                  <a:schemeClr val="tx1"/>
                </a:solidFill>
                <a:latin typeface="+mn-lt"/>
                <a:ea typeface="+mn-ea"/>
                <a:cs typeface="+mn-cs"/>
              </a:rPr>
              <a:t>Inputs:</a:t>
            </a:r>
            <a:r>
              <a:rPr lang="en-US" sz="1200" b="0" kern="1200" baseline="0" dirty="0">
                <a:solidFill>
                  <a:schemeClr val="tx1"/>
                </a:solidFill>
                <a:latin typeface="+mn-lt"/>
                <a:ea typeface="+mn-ea"/>
                <a:cs typeface="+mn-cs"/>
              </a:rPr>
              <a:t> Your inputs include stakeholder partners, the police force, and funding.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kern="1200" dirty="0">
                <a:solidFill>
                  <a:schemeClr val="tx1"/>
                </a:solidFill>
                <a:latin typeface="+mn-lt"/>
                <a:ea typeface="+mn-ea"/>
                <a:cs typeface="+mn-cs"/>
              </a:rPr>
              <a:t>Activities:</a:t>
            </a:r>
            <a:r>
              <a:rPr lang="en-US" sz="1200" b="0" kern="1200" baseline="0" dirty="0">
                <a:solidFill>
                  <a:schemeClr val="tx1"/>
                </a:solidFill>
                <a:latin typeface="+mn-lt"/>
                <a:ea typeface="+mn-ea"/>
                <a:cs typeface="+mn-cs"/>
              </a:rPr>
              <a:t>  Key activities include engaging stakeholders, communicating information about the ordinance, educating the public on the dangers of second-hand smoke, implementing the ordinance, working with police and others to enforce the ordinance, and working with local officials to support the ordinance.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kern="1200" baseline="0" dirty="0">
                <a:solidFill>
                  <a:schemeClr val="tx1"/>
                </a:solidFill>
                <a:latin typeface="+mn-lt"/>
                <a:ea typeface="+mn-ea"/>
                <a:cs typeface="+mn-cs"/>
              </a:rPr>
              <a:t>Outputs: Outputs are the products of your activities. Listed below are some examples of outputs.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kern="1200" baseline="0" dirty="0">
                <a:solidFill>
                  <a:schemeClr val="tx1"/>
                </a:solidFill>
                <a:latin typeface="+mn-lt"/>
                <a:ea typeface="+mn-ea"/>
                <a:cs typeface="+mn-cs"/>
              </a:rPr>
              <a:t>Outcomes: Outcomes, or the intended outcomes in other words, are the changes you expect to see in the environment and in the population.</a:t>
            </a:r>
            <a:endParaRPr lang="en-US" sz="1200" b="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 </a:t>
            </a:r>
          </a:p>
          <a:p>
            <a:endParaRPr lang="en-US" sz="1200" dirty="0">
              <a:latin typeface="+mn-lt"/>
            </a:endParaRPr>
          </a:p>
          <a:p>
            <a:pPr marL="171450" indent="-171450">
              <a:buFont typeface="Arial" panose="020B0604020202020204" pitchFamily="34" charset="0"/>
              <a:buChar char="•"/>
            </a:pPr>
            <a:endParaRPr lang="en-US" b="0"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25</a:t>
            </a:fld>
            <a:endParaRPr lang="en-US"/>
          </a:p>
        </p:txBody>
      </p:sp>
    </p:spTree>
    <p:extLst>
      <p:ext uri="{BB962C8B-B14F-4D97-AF65-F5344CB8AC3E}">
        <p14:creationId xmlns:p14="http://schemas.microsoft.com/office/powerpoint/2010/main" val="18436762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pPr marL="0" indent="0">
              <a:buFont typeface="Arial" panose="020B0604020202020204" pitchFamily="34" charset="0"/>
              <a:buNone/>
            </a:pPr>
            <a:r>
              <a:rPr lang="en-US" dirty="0">
                <a:latin typeface="+mn-lt"/>
              </a:rPr>
              <a:t>As</a:t>
            </a:r>
            <a:r>
              <a:rPr lang="en-US" baseline="0" dirty="0">
                <a:latin typeface="+mn-lt"/>
              </a:rPr>
              <a:t> you create your logic model, here are some check points to consider. It is important that your logic model is able to demonstrate the program's value – does the ultimate outcome represent a meaningful benefit or value to the public?  Your logic model should clearly convey your program’s purpose.  </a:t>
            </a:r>
          </a:p>
          <a:p>
            <a:pPr marL="171450" indent="-171450">
              <a:buFont typeface="Arial" panose="020B0604020202020204" pitchFamily="34" charset="0"/>
              <a:buChar char="•"/>
            </a:pPr>
            <a:endParaRPr lang="en-US" baseline="0" dirty="0">
              <a:latin typeface="+mn-lt"/>
            </a:endParaRPr>
          </a:p>
          <a:p>
            <a:pPr marL="171450" indent="-171450">
              <a:buFont typeface="Arial" panose="020B0604020202020204" pitchFamily="34" charset="0"/>
              <a:buChar char="•"/>
            </a:pPr>
            <a:r>
              <a:rPr lang="en-US" baseline="0" dirty="0">
                <a:latin typeface="+mn-lt"/>
              </a:rPr>
              <a:t>Is your program plausible?  When you lay out the program elements, does your logic model demonstrate how the activities will reach/engage the intended audience? Is there a reasonable connection for how you will achieve program outcomes?  According to your logic model, do the relationships among the program elements make sense? </a:t>
            </a:r>
          </a:p>
          <a:p>
            <a:pPr marL="171450" indent="-171450">
              <a:buFont typeface="Arial" panose="020B0604020202020204" pitchFamily="34" charset="0"/>
              <a:buChar char="•"/>
            </a:pPr>
            <a:endParaRPr lang="en-US" baseline="0" dirty="0">
              <a:latin typeface="+mn-lt"/>
            </a:endParaRPr>
          </a:p>
          <a:p>
            <a:pPr marL="171450" indent="-171450">
              <a:buFont typeface="Arial" panose="020B0604020202020204" pitchFamily="34" charset="0"/>
              <a:buChar char="•"/>
            </a:pPr>
            <a:r>
              <a:rPr lang="en-US" baseline="0" dirty="0">
                <a:latin typeface="+mn-lt"/>
              </a:rPr>
              <a:t>Is your program doable? Funders are specifically looking to see if what you have outlined for your program can actually be carried out. Your logic model should help you demonstrate the resources you need, if they are realistic given what you have planned, and how they will contribute to the proposed activities.  </a:t>
            </a:r>
          </a:p>
          <a:p>
            <a:pPr marL="171450" indent="-171450">
              <a:buFont typeface="Arial" panose="020B0604020202020204" pitchFamily="34" charset="0"/>
              <a:buChar char="•"/>
            </a:pPr>
            <a:endParaRPr lang="en-US" baseline="0" dirty="0">
              <a:latin typeface="+mn-lt"/>
            </a:endParaRPr>
          </a:p>
          <a:p>
            <a:pPr marL="171450" indent="-171450">
              <a:buFont typeface="Arial" panose="020B0604020202020204" pitchFamily="34" charset="0"/>
              <a:buChar char="•"/>
            </a:pPr>
            <a:r>
              <a:rPr lang="en-US" baseline="0" dirty="0">
                <a:latin typeface="+mn-lt"/>
              </a:rPr>
              <a:t>Lastly, is your logic model measurable? A logic model can help keep track of program deliverables and progress towards outcomes.  This will be very helpful for reporting and verifying what has been accomplished to stakeholders and funders.   </a:t>
            </a:r>
          </a:p>
          <a:p>
            <a:endParaRPr lang="en-US" baseline="0" dirty="0"/>
          </a:p>
          <a:p>
            <a:endParaRPr lang="en-US" baseline="0" dirty="0"/>
          </a:p>
          <a:p>
            <a:endParaRPr lang="en-US" dirty="0"/>
          </a:p>
        </p:txBody>
      </p:sp>
      <p:sp>
        <p:nvSpPr>
          <p:cNvPr id="4" name="Header Placeholder 3"/>
          <p:cNvSpPr>
            <a:spLocks noGrp="1"/>
          </p:cNvSpPr>
          <p:nvPr>
            <p:ph type="hdr" sz="quarter" idx="10"/>
          </p:nvPr>
        </p:nvSpPr>
        <p:spPr/>
        <p:txBody>
          <a:bodyPr/>
          <a:lstStyle/>
          <a:p>
            <a:pPr>
              <a:defRPr/>
            </a:pPr>
            <a:r>
              <a:rPr lang="en-US"/>
              <a:t>Evidence-Based Strategies in Public Health Practice</a:t>
            </a:r>
          </a:p>
        </p:txBody>
      </p:sp>
      <p:sp>
        <p:nvSpPr>
          <p:cNvPr id="5" name="Date Placeholder 4"/>
          <p:cNvSpPr>
            <a:spLocks noGrp="1"/>
          </p:cNvSpPr>
          <p:nvPr>
            <p:ph type="dt"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26</a:t>
            </a:fld>
            <a:endParaRPr lang="en-US"/>
          </a:p>
        </p:txBody>
      </p:sp>
    </p:spTree>
    <p:extLst>
      <p:ext uri="{BB962C8B-B14F-4D97-AF65-F5344CB8AC3E}">
        <p14:creationId xmlns:p14="http://schemas.microsoft.com/office/powerpoint/2010/main" val="25604430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EB386E45-9A62-4377-BF32-3DE0EDA13CF2}" type="slidenum">
              <a:rPr lang="en-US" smtClean="0">
                <a:latin typeface="Arial" pitchFamily="34" charset="0"/>
                <a:cs typeface="Arial" pitchFamily="34" charset="0"/>
              </a:rPr>
              <a:pPr/>
              <a:t>27</a:t>
            </a:fld>
            <a:endParaRPr lang="en-US">
              <a:latin typeface="Arial" pitchFamily="34" charset="0"/>
              <a:cs typeface="Arial" pitchFamily="34"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xfrm>
            <a:off x="914751" y="4418642"/>
            <a:ext cx="5180903" cy="3859779"/>
          </a:xfrm>
          <a:noFill/>
          <a:ln/>
        </p:spPr>
        <p:txBody>
          <a:bodyPr/>
          <a:lstStyle/>
          <a:p>
            <a:pPr marL="0" marR="0" indent="0" algn="l" defTabSz="914400" rtl="0" eaLnBrk="1" fontAlgn="base" latinLnBrk="0" hangingPunct="1">
              <a:lnSpc>
                <a:spcPct val="8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pPr marL="0" marR="0" indent="0" algn="l" defTabSz="914400" rtl="0" eaLnBrk="1" fontAlgn="base" latinLnBrk="0" hangingPunct="1">
              <a:lnSpc>
                <a:spcPct val="80000"/>
              </a:lnSpc>
              <a:spcBef>
                <a:spcPct val="30000"/>
              </a:spcBef>
              <a:spcAft>
                <a:spcPct val="0"/>
              </a:spcAft>
              <a:buClrTx/>
              <a:buSzTx/>
              <a:buFontTx/>
              <a:buNone/>
              <a:tabLst/>
              <a:defRPr/>
            </a:pPr>
            <a:r>
              <a:rPr lang="en-US" sz="1200" baseline="0" dirty="0">
                <a:latin typeface="+mn-lt"/>
              </a:rPr>
              <a:t>To successfully use logic models for program planning, management, and evaluation, here are some things to avoid. </a:t>
            </a:r>
          </a:p>
          <a:p>
            <a:pPr marL="0" marR="0" indent="0" algn="l" defTabSz="914400" rtl="0" eaLnBrk="1" fontAlgn="base" latinLnBrk="0" hangingPunct="1">
              <a:lnSpc>
                <a:spcPct val="80000"/>
              </a:lnSpc>
              <a:spcBef>
                <a:spcPct val="30000"/>
              </a:spcBef>
              <a:spcAft>
                <a:spcPct val="0"/>
              </a:spcAft>
              <a:buClrTx/>
              <a:buSzTx/>
              <a:buFontTx/>
              <a:buNone/>
              <a:tabLst/>
              <a:defRPr/>
            </a:pPr>
            <a:endParaRPr lang="en-US" sz="1200" baseline="0" dirty="0">
              <a:latin typeface="+mn-lt"/>
            </a:endParaRPr>
          </a:p>
          <a:p>
            <a:pPr marL="171450" marR="0" indent="-171450" algn="l" defTabSz="914400" rtl="0" eaLnBrk="1" fontAlgn="base" latinLnBrk="0" hangingPunct="1">
              <a:lnSpc>
                <a:spcPct val="80000"/>
              </a:lnSpc>
              <a:spcBef>
                <a:spcPct val="30000"/>
              </a:spcBef>
              <a:spcAft>
                <a:spcPct val="0"/>
              </a:spcAft>
              <a:buClrTx/>
              <a:buSzTx/>
              <a:buFont typeface="Arial" panose="020B0604020202020204" pitchFamily="34" charset="0"/>
              <a:buChar char="•"/>
              <a:tabLst/>
              <a:defRPr/>
            </a:pPr>
            <a:r>
              <a:rPr lang="en-US" sz="1200" dirty="0">
                <a:latin typeface="+mn-lt"/>
              </a:rPr>
              <a:t>First, don’t work on your</a:t>
            </a:r>
            <a:r>
              <a:rPr lang="en-US" sz="1200" baseline="0" dirty="0">
                <a:latin typeface="+mn-lt"/>
              </a:rPr>
              <a:t> logic model alone. </a:t>
            </a:r>
            <a:r>
              <a:rPr lang="en-US" sz="1200" dirty="0">
                <a:latin typeface="+mn-lt"/>
              </a:rPr>
              <a:t>Experience shows that best results are achieved when groups of staff and relevant stakeholders work together in developing the logic model. Include those who are likely to use the logic model like staff or administrators, board members,</a:t>
            </a:r>
            <a:r>
              <a:rPr lang="en-US" sz="1200" baseline="0" dirty="0">
                <a:latin typeface="+mn-lt"/>
              </a:rPr>
              <a:t> partner organizations, and key stakeholders.  </a:t>
            </a:r>
          </a:p>
          <a:p>
            <a:pPr marL="171450" marR="0" indent="-171450" algn="l" defTabSz="914400" rtl="0" eaLnBrk="1" fontAlgn="base" latinLnBrk="0" hangingPunct="1">
              <a:lnSpc>
                <a:spcPct val="80000"/>
              </a:lnSpc>
              <a:spcBef>
                <a:spcPct val="30000"/>
              </a:spcBef>
              <a:spcAft>
                <a:spcPct val="0"/>
              </a:spcAft>
              <a:buClrTx/>
              <a:buSzTx/>
              <a:buFont typeface="Arial" panose="020B0604020202020204" pitchFamily="34" charset="0"/>
              <a:buChar char="•"/>
              <a:tabLst/>
              <a:defRPr/>
            </a:pPr>
            <a:endParaRPr lang="en-US" sz="1200" dirty="0">
              <a:latin typeface="+mn-lt"/>
              <a:cs typeface="Arial" panose="020B0604020202020204" pitchFamily="34" charset="0"/>
            </a:endParaRPr>
          </a:p>
          <a:p>
            <a:pPr marL="171450" marR="0" indent="-171450" algn="l" defTabSz="914400" rtl="0" eaLnBrk="1" fontAlgn="base" latinLnBrk="0" hangingPunct="1">
              <a:lnSpc>
                <a:spcPct val="80000"/>
              </a:lnSpc>
              <a:spcBef>
                <a:spcPct val="30000"/>
              </a:spcBef>
              <a:spcAft>
                <a:spcPct val="0"/>
              </a:spcAft>
              <a:buClrTx/>
              <a:buSzTx/>
              <a:buFont typeface="Arial" panose="020B0604020202020204" pitchFamily="34" charset="0"/>
              <a:buChar char="•"/>
              <a:tabLst/>
              <a:defRPr/>
            </a:pPr>
            <a:r>
              <a:rPr lang="en-US" sz="1200" dirty="0">
                <a:latin typeface="+mn-lt"/>
                <a:cs typeface="Arial" panose="020B0604020202020204" pitchFamily="34" charset="0"/>
              </a:rPr>
              <a:t>Creating</a:t>
            </a:r>
            <a:r>
              <a:rPr lang="en-US" sz="1200" baseline="0" dirty="0">
                <a:latin typeface="+mn-lt"/>
                <a:cs typeface="Arial" panose="020B0604020202020204" pitchFamily="34" charset="0"/>
              </a:rPr>
              <a:t> l</a:t>
            </a:r>
            <a:r>
              <a:rPr lang="en-US" sz="1200" dirty="0">
                <a:latin typeface="+mn-lt"/>
                <a:cs typeface="Arial" panose="020B0604020202020204" pitchFamily="34" charset="0"/>
              </a:rPr>
              <a:t>ogic</a:t>
            </a:r>
            <a:r>
              <a:rPr lang="en-US" sz="1200" baseline="0" dirty="0">
                <a:latin typeface="+mn-lt"/>
                <a:cs typeface="Arial" panose="020B0604020202020204" pitchFamily="34" charset="0"/>
              </a:rPr>
              <a:t> models </a:t>
            </a:r>
            <a:r>
              <a:rPr lang="en-US" sz="1200" dirty="0">
                <a:latin typeface="+mn-lt"/>
                <a:cs typeface="Arial" panose="020B0604020202020204" pitchFamily="34" charset="0"/>
              </a:rPr>
              <a:t>can become very time consuming, particularly</a:t>
            </a:r>
            <a:r>
              <a:rPr lang="en-US" sz="1200" baseline="0" dirty="0">
                <a:latin typeface="+mn-lt"/>
                <a:cs typeface="Arial" panose="020B0604020202020204" pitchFamily="34" charset="0"/>
              </a:rPr>
              <a:t> when working with a large group.  Often, people get hung up on language if they are not familiar with the way you are using terms so starting from a common ground is very important and may save you some time. </a:t>
            </a:r>
            <a:r>
              <a:rPr lang="en-US" sz="1200" dirty="0">
                <a:latin typeface="+mn-lt"/>
                <a:cs typeface="Arial" panose="020B0604020202020204" pitchFamily="34" charset="0"/>
              </a:rPr>
              <a:t>If you find someone who likes logic models – it can be very helpful to have them guide the team.  Some people just think that way – so it is good to have</a:t>
            </a:r>
            <a:r>
              <a:rPr lang="en-US" sz="1200" baseline="0" dirty="0">
                <a:latin typeface="+mn-lt"/>
                <a:cs typeface="Arial" panose="020B0604020202020204" pitchFamily="34" charset="0"/>
              </a:rPr>
              <a:t> these people on your team but you also want to have a voice of reason as well so it doesn’t become overly complex or burdensome. There are some people who see logic models as simply an academic exercise and don’t see the day-to-day value to the actual program.  </a:t>
            </a:r>
            <a:r>
              <a:rPr lang="en-US" sz="1200" dirty="0">
                <a:latin typeface="+mn-lt"/>
                <a:cs typeface="Arial" panose="020B0604020202020204" pitchFamily="34" charset="0"/>
              </a:rPr>
              <a:t>Make sure your</a:t>
            </a:r>
            <a:r>
              <a:rPr lang="en-US" sz="1200" baseline="0" dirty="0">
                <a:latin typeface="+mn-lt"/>
                <a:cs typeface="Arial" panose="020B0604020202020204" pitchFamily="34" charset="0"/>
              </a:rPr>
              <a:t> final product is </a:t>
            </a:r>
            <a:r>
              <a:rPr lang="en-US" sz="1200" dirty="0">
                <a:latin typeface="+mn-lt"/>
                <a:cs typeface="Arial" panose="020B0604020202020204" pitchFamily="34" charset="0"/>
              </a:rPr>
              <a:t>LOGICAL</a:t>
            </a:r>
            <a:r>
              <a:rPr lang="en-US" sz="1200" baseline="0" dirty="0">
                <a:latin typeface="+mn-lt"/>
                <a:cs typeface="Arial" panose="020B0604020202020204" pitchFamily="34" charset="0"/>
              </a:rPr>
              <a:t> and easy for partners to understand (not too detailed that it takes a magnifying glass to read it but not so basic that you can’t follow the relationships that connect your activities to your outcomes).  </a:t>
            </a:r>
          </a:p>
          <a:p>
            <a:pPr marL="0" marR="0" indent="0" algn="l" defTabSz="914400" rtl="0" eaLnBrk="1" fontAlgn="base" latinLnBrk="0" hangingPunct="1">
              <a:lnSpc>
                <a:spcPct val="80000"/>
              </a:lnSpc>
              <a:spcBef>
                <a:spcPct val="30000"/>
              </a:spcBef>
              <a:spcAft>
                <a:spcPct val="0"/>
              </a:spcAft>
              <a:buClrTx/>
              <a:buSzTx/>
              <a:buFont typeface="Arial" panose="020B0604020202020204" pitchFamily="34" charset="0"/>
              <a:buNone/>
              <a:tabLst/>
              <a:defRPr/>
            </a:pPr>
            <a:endParaRPr lang="en-US" sz="1200" baseline="0" dirty="0">
              <a:latin typeface="+mn-lt"/>
              <a:cs typeface="Arial" panose="020B0604020202020204" pitchFamily="34" charset="0"/>
            </a:endParaRPr>
          </a:p>
          <a:p>
            <a:pPr marL="171450" marR="0" indent="-171450" algn="l" defTabSz="914400" rtl="0" eaLnBrk="1" fontAlgn="base" latinLnBrk="0" hangingPunct="1">
              <a:lnSpc>
                <a:spcPct val="80000"/>
              </a:lnSpc>
              <a:spcBef>
                <a:spcPct val="30000"/>
              </a:spcBef>
              <a:spcAft>
                <a:spcPct val="0"/>
              </a:spcAft>
              <a:buClrTx/>
              <a:buSzTx/>
              <a:buFont typeface="Arial" panose="020B0604020202020204" pitchFamily="34" charset="0"/>
              <a:buChar char="•"/>
              <a:tabLst/>
              <a:defRPr/>
            </a:pPr>
            <a:r>
              <a:rPr lang="en-US" sz="1200" baseline="0" dirty="0">
                <a:latin typeface="+mn-lt"/>
                <a:cs typeface="Arial" panose="020B0604020202020204" pitchFamily="34" charset="0"/>
              </a:rPr>
              <a:t>Another temptation for some is to focus too much on outcomes without adequate attention to inputs, outputs, and the logical relationships that connect the program. There should be logical explanations based on theory, evaluations, or evidence-based strategies to justify these connections. </a:t>
            </a:r>
            <a:endParaRPr lang="en-US" sz="1200" dirty="0">
              <a:latin typeface="+mn-lt"/>
              <a:cs typeface="Arial" panose="020B0604020202020204" pitchFamily="34" charset="0"/>
            </a:endParaRPr>
          </a:p>
          <a:p>
            <a:pPr eaLnBrk="1" hangingPunct="1">
              <a:lnSpc>
                <a:spcPct val="80000"/>
              </a:lnSpc>
            </a:pPr>
            <a:endParaRPr lang="en-US" sz="1200" dirty="0">
              <a:latin typeface="+mn-lt"/>
              <a:cs typeface="Arial" panose="020B0604020202020204" pitchFamily="34" charset="0"/>
            </a:endParaRPr>
          </a:p>
          <a:p>
            <a:pPr marL="171450" marR="0" indent="-171450" algn="l" defTabSz="914400" rtl="0" eaLnBrk="1" fontAlgn="base" latinLnBrk="0" hangingPunct="1">
              <a:lnSpc>
                <a:spcPct val="80000"/>
              </a:lnSpc>
              <a:spcBef>
                <a:spcPct val="30000"/>
              </a:spcBef>
              <a:spcAft>
                <a:spcPct val="0"/>
              </a:spcAft>
              <a:buClrTx/>
              <a:buSzTx/>
              <a:buFont typeface="Arial" panose="020B0604020202020204" pitchFamily="34" charset="0"/>
              <a:buChar char="•"/>
              <a:tabLst/>
              <a:defRPr/>
            </a:pPr>
            <a:r>
              <a:rPr lang="en-US" sz="1200" dirty="0">
                <a:latin typeface="+mn-lt"/>
                <a:cs typeface="Arial" panose="020B0604020202020204" pitchFamily="34" charset="0"/>
              </a:rPr>
              <a:t>Lastly,</a:t>
            </a:r>
            <a:r>
              <a:rPr lang="en-US" sz="1200" baseline="0" dirty="0">
                <a:latin typeface="+mn-lt"/>
                <a:cs typeface="Arial" panose="020B0604020202020204" pitchFamily="34" charset="0"/>
              </a:rPr>
              <a:t> </a:t>
            </a:r>
            <a:r>
              <a:rPr lang="en-US" sz="1200" dirty="0">
                <a:latin typeface="+mn-lt"/>
                <a:cs typeface="Arial" panose="020B0604020202020204" pitchFamily="34" charset="0"/>
              </a:rPr>
              <a:t>don’t succumb to the idea that once</a:t>
            </a:r>
            <a:r>
              <a:rPr lang="en-US" sz="1200" baseline="0" dirty="0">
                <a:latin typeface="+mn-lt"/>
                <a:cs typeface="Arial" panose="020B0604020202020204" pitchFamily="34" charset="0"/>
              </a:rPr>
              <a:t> a </a:t>
            </a:r>
            <a:r>
              <a:rPr lang="en-US" sz="1200" dirty="0">
                <a:latin typeface="+mn-lt"/>
                <a:cs typeface="Arial" panose="020B0604020202020204" pitchFamily="34" charset="0"/>
              </a:rPr>
              <a:t>logic model is created it is</a:t>
            </a:r>
            <a:r>
              <a:rPr lang="en-US" sz="1200" baseline="0" dirty="0">
                <a:latin typeface="+mn-lt"/>
                <a:cs typeface="Arial" panose="020B0604020202020204" pitchFamily="34" charset="0"/>
              </a:rPr>
              <a:t> </a:t>
            </a:r>
            <a:r>
              <a:rPr lang="en-US" sz="1200" dirty="0">
                <a:latin typeface="+mn-lt"/>
                <a:cs typeface="Arial" panose="020B0604020202020204" pitchFamily="34" charset="0"/>
              </a:rPr>
              <a:t>done</a:t>
            </a:r>
            <a:r>
              <a:rPr lang="en-US" sz="1200" baseline="0" dirty="0">
                <a:latin typeface="+mn-lt"/>
                <a:cs typeface="Arial" panose="020B0604020202020204" pitchFamily="34" charset="0"/>
              </a:rPr>
              <a:t> and filed away. </a:t>
            </a:r>
            <a:r>
              <a:rPr lang="en-US" sz="1200" baseline="0" dirty="0">
                <a:latin typeface="+mn-lt"/>
              </a:rPr>
              <a:t>We all know that programs are fluid and dynamic.  Changes happen that dramatically impact what has been planned for your program.  Therefore, your logic model will need to be updated to reflect those changes and continue to be updated on an on-going basis.  </a:t>
            </a:r>
            <a:r>
              <a:rPr lang="en-US" sz="1200" dirty="0">
                <a:latin typeface="+mn-lt"/>
                <a:cs typeface="Arial" panose="020B0604020202020204" pitchFamily="34" charset="0"/>
              </a:rPr>
              <a:t>Pull</a:t>
            </a:r>
            <a:r>
              <a:rPr lang="en-US" sz="1200" baseline="0" dirty="0">
                <a:latin typeface="+mn-lt"/>
                <a:cs typeface="Arial" panose="020B0604020202020204" pitchFamily="34" charset="0"/>
              </a:rPr>
              <a:t> it out at least quarterly to help monitor your progress towards change.  </a:t>
            </a:r>
          </a:p>
        </p:txBody>
      </p:sp>
      <p:sp>
        <p:nvSpPr>
          <p:cNvPr id="2" name="Date Placeholder 1"/>
          <p:cNvSpPr>
            <a:spLocks noGrp="1"/>
          </p:cNvSpPr>
          <p:nvPr>
            <p:ph type="dt" idx="10"/>
          </p:nvPr>
        </p:nvSpPr>
        <p:spPr/>
        <p:txBody>
          <a:bodyPr/>
          <a:lstStyle/>
          <a:p>
            <a:pPr>
              <a:defRPr/>
            </a:pPr>
            <a:endParaRPr lang="en-US"/>
          </a:p>
        </p:txBody>
      </p:sp>
      <p:sp>
        <p:nvSpPr>
          <p:cNvPr id="3" name="Header Placeholder 2"/>
          <p:cNvSpPr>
            <a:spLocks noGrp="1"/>
          </p:cNvSpPr>
          <p:nvPr>
            <p:ph type="hdr" sz="quarter" idx="11"/>
          </p:nvPr>
        </p:nvSpPr>
        <p:spPr/>
        <p:txBody>
          <a:bodyPr/>
          <a:lstStyle/>
          <a:p>
            <a:pPr>
              <a:defRPr/>
            </a:pPr>
            <a:r>
              <a:rPr lang="en-US"/>
              <a:t>Evidence-Based Strategies in Public Health Practice</a:t>
            </a:r>
          </a:p>
        </p:txBody>
      </p:sp>
    </p:spTree>
    <p:extLst>
      <p:ext uri="{BB962C8B-B14F-4D97-AF65-F5344CB8AC3E}">
        <p14:creationId xmlns:p14="http://schemas.microsoft.com/office/powerpoint/2010/main" val="5737429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latin typeface="+mn-lt"/>
              </a:rPr>
              <a:t>Logic models serve as a roadmap to help ensure your program reaches its intended outcomes.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latin typeface="+mn-lt"/>
              </a:rPr>
              <a:t>There are many formats a logic model can take. Some logic models may be circular, horizontal, or vertical.  Some show assumptions and how environmental factors impact a program while some show only parts of a full model and others may only include outputs and outcomes.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latin typeface="+mn-lt"/>
              </a:rPr>
              <a:t>Most importantly, your logic model should be clear and understandable to those who will use it and display the program theory through logical linkages between and among the elements.  As you review your logic model, check to see if it is meaningful, plausible, doable, and measurable to ensure your program’s success.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latin typeface="+mn-lt"/>
              </a:rPr>
              <a:t>Time and practice </a:t>
            </a:r>
            <a:r>
              <a:rPr lang="en-US" dirty="0">
                <a:latin typeface="+mn-lt"/>
              </a:rPr>
              <a:t>are required to use logic models effectively. The</a:t>
            </a:r>
            <a:r>
              <a:rPr lang="en-US" baseline="0" dirty="0">
                <a:latin typeface="+mn-lt"/>
              </a:rPr>
              <a:t> more you do them the better you will become.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indent="0">
              <a:buFont typeface="Arial" panose="020B0604020202020204" pitchFamily="34" charset="0"/>
              <a:buNone/>
            </a:pPr>
            <a:endParaRPr lang="en-US" baseline="0" dirty="0"/>
          </a:p>
          <a:p>
            <a:pPr marL="0" indent="0">
              <a:buFont typeface="Arial" panose="020B0604020202020204" pitchFamily="34" charset="0"/>
              <a:buNone/>
            </a:pPr>
            <a:endParaRPr lang="en-US" baseline="0" dirty="0"/>
          </a:p>
          <a:p>
            <a:pPr marL="171450" indent="-171450">
              <a:buFont typeface="Arial" panose="020B0604020202020204" pitchFamily="34" charset="0"/>
              <a:buChar char="•"/>
            </a:pPr>
            <a:endParaRPr lang="en-US" baseline="0" dirty="0"/>
          </a:p>
          <a:p>
            <a:endParaRPr lang="en-US" dirty="0"/>
          </a:p>
        </p:txBody>
      </p:sp>
      <p:sp>
        <p:nvSpPr>
          <p:cNvPr id="4" name="Header Placeholder 3"/>
          <p:cNvSpPr>
            <a:spLocks noGrp="1"/>
          </p:cNvSpPr>
          <p:nvPr>
            <p:ph type="hdr" sz="quarter" idx="10"/>
          </p:nvPr>
        </p:nvSpPr>
        <p:spPr/>
        <p:txBody>
          <a:bodyPr/>
          <a:lstStyle/>
          <a:p>
            <a:pPr>
              <a:defRPr/>
            </a:pPr>
            <a:r>
              <a:rPr lang="en-US"/>
              <a:t>Evidence-Based Strategies in Public Health Practice</a:t>
            </a:r>
          </a:p>
        </p:txBody>
      </p:sp>
      <p:sp>
        <p:nvSpPr>
          <p:cNvPr id="5" name="Date Placeholder 4"/>
          <p:cNvSpPr>
            <a:spLocks noGrp="1"/>
          </p:cNvSpPr>
          <p:nvPr>
            <p:ph type="dt"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28</a:t>
            </a:fld>
            <a:endParaRPr lang="en-US"/>
          </a:p>
        </p:txBody>
      </p:sp>
    </p:spTree>
    <p:extLst>
      <p:ext uri="{BB962C8B-B14F-4D97-AF65-F5344CB8AC3E}">
        <p14:creationId xmlns:p14="http://schemas.microsoft.com/office/powerpoint/2010/main" val="9520291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Ask the Audience:</a:t>
            </a:r>
          </a:p>
          <a:p>
            <a:r>
              <a:rPr lang="en-US"/>
              <a:t>Do you have any questions?</a:t>
            </a:r>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29</a:t>
            </a:fld>
            <a:endParaRPr lang="en-US"/>
          </a:p>
        </p:txBody>
      </p:sp>
    </p:spTree>
    <p:extLst>
      <p:ext uri="{BB962C8B-B14F-4D97-AF65-F5344CB8AC3E}">
        <p14:creationId xmlns:p14="http://schemas.microsoft.com/office/powerpoint/2010/main" val="599374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600"/>
              </a:spcBef>
            </a:pPr>
            <a:r>
              <a:rPr lang="en-US" b="1" u="sng" baseline="0" dirty="0">
                <a:latin typeface="+mn-lt"/>
                <a:cs typeface="Times New Roman" panose="02020603050405020304" pitchFamily="18" charset="0"/>
              </a:rPr>
              <a:t>Ask the Audience:</a:t>
            </a:r>
          </a:p>
          <a:p>
            <a:r>
              <a:rPr lang="en-US" baseline="0" dirty="0">
                <a:latin typeface="+mn-lt"/>
                <a:cs typeface="Times New Roman" panose="02020603050405020304" pitchFamily="18" charset="0"/>
              </a:rPr>
              <a:t>What is a logic model?</a:t>
            </a:r>
          </a:p>
          <a:p>
            <a:endParaRPr lang="en-US" dirty="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pPr marL="171450" indent="-171450">
              <a:buFont typeface="Arial" panose="020B0604020202020204" pitchFamily="34" charset="0"/>
              <a:buChar char="•"/>
            </a:pPr>
            <a:r>
              <a:rPr lang="en-US" dirty="0">
                <a:latin typeface="+mn-lt"/>
              </a:rPr>
              <a:t>A logic model is a graphic depiction</a:t>
            </a:r>
            <a:r>
              <a:rPr lang="en-US" baseline="0" dirty="0">
                <a:latin typeface="+mn-lt"/>
              </a:rPr>
              <a:t> </a:t>
            </a:r>
            <a:r>
              <a:rPr lang="en-US" dirty="0">
                <a:latin typeface="+mn-lt"/>
              </a:rPr>
              <a:t>that</a:t>
            </a:r>
            <a:r>
              <a:rPr lang="en-US" baseline="0" dirty="0">
                <a:latin typeface="+mn-lt"/>
              </a:rPr>
              <a:t> provides an overview of a program, initiative, </a:t>
            </a:r>
            <a:r>
              <a:rPr lang="en-US" baseline="0">
                <a:latin typeface="+mn-lt"/>
              </a:rPr>
              <a:t>or strategy. </a:t>
            </a:r>
            <a:endParaRPr lang="en-US" baseline="0" dirty="0">
              <a:latin typeface="+mn-lt"/>
            </a:endParaRPr>
          </a:p>
          <a:p>
            <a:pPr marL="171450" indent="-171450">
              <a:buFont typeface="Arial" panose="020B0604020202020204" pitchFamily="34" charset="0"/>
              <a:buChar char="•"/>
            </a:pPr>
            <a:r>
              <a:rPr lang="en-US" baseline="0" dirty="0">
                <a:latin typeface="+mn-lt"/>
              </a:rPr>
              <a:t>Typically a logic model is designed in a table or flow chart format. You may even consider it a relationship map that shows the logical association between invested resources, planned activities, and the expected benefits or changes as a result of the program. </a:t>
            </a:r>
          </a:p>
          <a:p>
            <a:pPr marL="171450" indent="-171450">
              <a:buFont typeface="Arial" panose="020B0604020202020204" pitchFamily="34" charset="0"/>
              <a:buChar char="•"/>
            </a:pPr>
            <a:r>
              <a:rPr lang="en-US" baseline="0" dirty="0">
                <a:latin typeface="+mn-lt"/>
              </a:rPr>
              <a:t>Logic models are intended to demonstrate a program’s underlying theory of change which we will discuss in more detail later in this module.</a:t>
            </a:r>
          </a:p>
          <a:p>
            <a:pPr marL="171450" indent="-171450">
              <a:buFont typeface="Arial" panose="020B0604020202020204" pitchFamily="34" charset="0"/>
              <a:buChar char="•"/>
            </a:pPr>
            <a:r>
              <a:rPr lang="en-US" baseline="0" dirty="0">
                <a:latin typeface="+mn-lt"/>
              </a:rPr>
              <a:t>While logic models are commonly used in the context of evaluation, we find it equally helpful to use logic models for planning and program design, managing programs, and communicating with key partners.  </a:t>
            </a:r>
          </a:p>
          <a:p>
            <a:pPr marL="171450" indent="-171450">
              <a:buFont typeface="Arial" panose="020B0604020202020204" pitchFamily="34" charset="0"/>
              <a:buChar char="•"/>
            </a:pPr>
            <a:r>
              <a:rPr lang="en-US" baseline="0" dirty="0">
                <a:latin typeface="+mn-lt"/>
              </a:rPr>
              <a:t>A familiar quote from Yogi Berra, an American baseball player and coach, comes to mind regarding the utility of logic models. It states, </a:t>
            </a:r>
            <a:r>
              <a:rPr lang="en-US" sz="1200" b="0" i="0" u="none" strike="noStrike" kern="1200" baseline="0" dirty="0">
                <a:solidFill>
                  <a:schemeClr val="tx1"/>
                </a:solidFill>
                <a:latin typeface="+mn-lt"/>
                <a:ea typeface="+mn-ea"/>
                <a:cs typeface="Arial" charset="0"/>
              </a:rPr>
              <a:t>“If you don’t know where you are going, you will end up somewhere else”.  Therefore logic models can serve as a roadmap to help ensure your program reaches its intended outcomes.   </a:t>
            </a:r>
          </a:p>
          <a:p>
            <a:endParaRPr lang="en-US" sz="1200" b="0" i="0" u="none" strike="noStrike" kern="1200" baseline="0" dirty="0">
              <a:solidFill>
                <a:schemeClr val="tx1"/>
              </a:solidFill>
              <a:latin typeface="Arial" charset="0"/>
              <a:ea typeface="+mn-ea"/>
              <a:cs typeface="Arial" charset="0"/>
            </a:endParaRPr>
          </a:p>
          <a:p>
            <a:endParaRPr lang="en-US" sz="1200" b="0" i="0" u="none" strike="noStrike" kern="1200" baseline="0" dirty="0">
              <a:solidFill>
                <a:schemeClr val="tx1"/>
              </a:solidFill>
              <a:latin typeface="Arial" charset="0"/>
              <a:ea typeface="+mn-ea"/>
              <a:cs typeface="Arial" charset="0"/>
            </a:endParaRPr>
          </a:p>
          <a:p>
            <a:endParaRPr lang="en-US" dirty="0"/>
          </a:p>
        </p:txBody>
      </p:sp>
      <p:sp>
        <p:nvSpPr>
          <p:cNvPr id="4" name="Header Placeholder 3"/>
          <p:cNvSpPr>
            <a:spLocks noGrp="1"/>
          </p:cNvSpPr>
          <p:nvPr>
            <p:ph type="hdr" sz="quarter" idx="10"/>
          </p:nvPr>
        </p:nvSpPr>
        <p:spPr/>
        <p:txBody>
          <a:bodyPr/>
          <a:lstStyle/>
          <a:p>
            <a:pPr>
              <a:defRPr/>
            </a:pPr>
            <a:r>
              <a:rPr lang="en-US"/>
              <a:t>Evidence-Based Strategies in Public Health Practice</a:t>
            </a:r>
          </a:p>
        </p:txBody>
      </p:sp>
      <p:sp>
        <p:nvSpPr>
          <p:cNvPr id="5" name="Date Placeholder 4"/>
          <p:cNvSpPr>
            <a:spLocks noGrp="1"/>
          </p:cNvSpPr>
          <p:nvPr>
            <p:ph type="dt"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3</a:t>
            </a:fld>
            <a:endParaRPr lang="en-US"/>
          </a:p>
        </p:txBody>
      </p:sp>
    </p:spTree>
    <p:extLst>
      <p:ext uri="{BB962C8B-B14F-4D97-AF65-F5344CB8AC3E}">
        <p14:creationId xmlns:p14="http://schemas.microsoft.com/office/powerpoint/2010/main" val="35665591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indent="0">
              <a:buFont typeface="Arial" panose="020B0604020202020204" pitchFamily="34" charset="0"/>
              <a:buNone/>
            </a:pPr>
            <a:endParaRPr lang="en-US" baseline="0" dirty="0"/>
          </a:p>
          <a:p>
            <a:pPr marL="0" indent="0">
              <a:buFont typeface="Arial" panose="020B0604020202020204" pitchFamily="34" charset="0"/>
              <a:buNone/>
            </a:pPr>
            <a:endParaRPr lang="en-US" baseline="0" dirty="0"/>
          </a:p>
          <a:p>
            <a:pPr marL="171450" indent="-171450">
              <a:buFont typeface="Arial" panose="020B0604020202020204" pitchFamily="34" charset="0"/>
              <a:buChar char="•"/>
            </a:pPr>
            <a:endParaRPr lang="en-US" baseline="0" dirty="0"/>
          </a:p>
          <a:p>
            <a:endParaRPr lang="en-US" dirty="0"/>
          </a:p>
        </p:txBody>
      </p:sp>
      <p:sp>
        <p:nvSpPr>
          <p:cNvPr id="4" name="Header Placeholder 3"/>
          <p:cNvSpPr>
            <a:spLocks noGrp="1"/>
          </p:cNvSpPr>
          <p:nvPr>
            <p:ph type="hdr" sz="quarter" idx="10"/>
          </p:nvPr>
        </p:nvSpPr>
        <p:spPr/>
        <p:txBody>
          <a:bodyPr/>
          <a:lstStyle/>
          <a:p>
            <a:pPr>
              <a:defRPr/>
            </a:pPr>
            <a:r>
              <a:rPr lang="en-US"/>
              <a:t>Evidence-Based Strategies in Public Health Practice</a:t>
            </a:r>
          </a:p>
        </p:txBody>
      </p:sp>
      <p:sp>
        <p:nvSpPr>
          <p:cNvPr id="5" name="Date Placeholder 4"/>
          <p:cNvSpPr>
            <a:spLocks noGrp="1"/>
          </p:cNvSpPr>
          <p:nvPr>
            <p:ph type="dt"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30</a:t>
            </a:fld>
            <a:endParaRPr lang="en-US"/>
          </a:p>
        </p:txBody>
      </p:sp>
    </p:spTree>
    <p:extLst>
      <p:ext uri="{BB962C8B-B14F-4D97-AF65-F5344CB8AC3E}">
        <p14:creationId xmlns:p14="http://schemas.microsoft.com/office/powerpoint/2010/main" val="27956569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mn-lt"/>
              <a:ea typeface="+mn-ea"/>
              <a:cs typeface="Arial" charset="0"/>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baseline="0" dirty="0">
                <a:solidFill>
                  <a:schemeClr val="tx1"/>
                </a:solidFill>
                <a:effectLst/>
                <a:latin typeface="+mn-lt"/>
                <a:ea typeface="+mn-ea"/>
                <a:cs typeface="Arial" charset="0"/>
              </a:rPr>
              <a:t>It is standard practice for many funders to request a logic model as part of a grant application. Unfortunately, more often than not, we find that the logic models created for grant proposals are not used once funding is awarded.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mn-lt"/>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baseline="0" dirty="0">
                <a:solidFill>
                  <a:schemeClr val="tx1"/>
                </a:solidFill>
                <a:effectLst/>
                <a:latin typeface="+mn-lt"/>
                <a:ea typeface="+mn-ea"/>
                <a:cs typeface="Arial" charset="0"/>
              </a:rPr>
              <a:t>Let’s look at how logic models can be a useful tool: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baseline="0" dirty="0">
                <a:solidFill>
                  <a:schemeClr val="tx1"/>
                </a:solidFill>
                <a:effectLst/>
                <a:latin typeface="+mn-lt"/>
                <a:ea typeface="+mn-ea"/>
                <a:cs typeface="Arial" charset="0"/>
              </a:rPr>
              <a:t>Because they are pictorial in nature, logic models can clearly convey program goals, or the ideas of what you plan to do and why.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baseline="0" dirty="0">
                <a:solidFill>
                  <a:schemeClr val="tx1"/>
                </a:solidFill>
                <a:effectLst/>
                <a:latin typeface="+mn-lt"/>
                <a:ea typeface="+mn-ea"/>
                <a:cs typeface="Arial" charset="0"/>
              </a:rPr>
              <a:t>Logic models can also outline what resources and people you have or need to do the work. They show what you expect to do and what will happen as a result of those activities.  Logic models can also be used to justify program benefits and identify any gaps that may exist helping you set realistic outcome targets.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kern="1200" baseline="0" dirty="0">
                <a:solidFill>
                  <a:schemeClr val="tx1"/>
                </a:solidFill>
                <a:effectLst/>
                <a:latin typeface="+mn-lt"/>
                <a:ea typeface="+mn-ea"/>
                <a:cs typeface="Arial" charset="0"/>
              </a:rPr>
              <a:t>A logic model can help build a shared understanding of what the program is and how all the parts work together.  This is why a logic model can be extremely helpful when working with stakeholders and multiple partners.  It helps communicate where their individual contributions fit into the larger program to support the overall goal. Lastly, logic models help hold stakeholders accountable for program activities and outcomes.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Arial" charset="0"/>
              <a:ea typeface="+mn-ea"/>
              <a:cs typeface="Arial"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baseline="0" dirty="0">
                <a:solidFill>
                  <a:schemeClr val="tx1"/>
                </a:solidFill>
                <a:effectLst/>
                <a:latin typeface="Arial" charset="0"/>
                <a:ea typeface="+mn-ea"/>
                <a:cs typeface="Arial" charset="0"/>
              </a:rPr>
              <a:t> </a:t>
            </a:r>
          </a:p>
          <a:p>
            <a:endParaRPr lang="en-US" dirty="0"/>
          </a:p>
        </p:txBody>
      </p:sp>
      <p:sp>
        <p:nvSpPr>
          <p:cNvPr id="4" name="Header Placeholder 3"/>
          <p:cNvSpPr>
            <a:spLocks noGrp="1"/>
          </p:cNvSpPr>
          <p:nvPr>
            <p:ph type="hdr" sz="quarter" idx="10"/>
          </p:nvPr>
        </p:nvSpPr>
        <p:spPr/>
        <p:txBody>
          <a:bodyPr/>
          <a:lstStyle/>
          <a:p>
            <a:pPr>
              <a:defRPr/>
            </a:pPr>
            <a:r>
              <a:rPr lang="en-US"/>
              <a:t>Evidence-Based Strategies in Public Health Practice</a:t>
            </a:r>
          </a:p>
        </p:txBody>
      </p:sp>
      <p:sp>
        <p:nvSpPr>
          <p:cNvPr id="5" name="Date Placeholder 4"/>
          <p:cNvSpPr>
            <a:spLocks noGrp="1"/>
          </p:cNvSpPr>
          <p:nvPr>
            <p:ph type="dt"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4</a:t>
            </a:fld>
            <a:endParaRPr lang="en-US"/>
          </a:p>
        </p:txBody>
      </p:sp>
    </p:spTree>
    <p:extLst>
      <p:ext uri="{BB962C8B-B14F-4D97-AF65-F5344CB8AC3E}">
        <p14:creationId xmlns:p14="http://schemas.microsoft.com/office/powerpoint/2010/main" val="25726746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custDataLst>
              <p:tags r:id="rId1"/>
            </p:custDataLst>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pPr marL="171450" indent="-171450">
              <a:buFont typeface="Arial" panose="020B0604020202020204" pitchFamily="34" charset="0"/>
              <a:buChar char="•"/>
            </a:pPr>
            <a:r>
              <a:rPr lang="en-US" dirty="0">
                <a:latin typeface="+mn-lt"/>
              </a:rPr>
              <a:t>A logic model</a:t>
            </a:r>
            <a:r>
              <a:rPr lang="en-US" baseline="0" dirty="0">
                <a:latin typeface="+mn-lt"/>
              </a:rPr>
              <a:t> </a:t>
            </a:r>
            <a:r>
              <a:rPr lang="en-US" dirty="0">
                <a:latin typeface="+mn-lt"/>
              </a:rPr>
              <a:t>uses words</a:t>
            </a:r>
            <a:r>
              <a:rPr lang="en-US" baseline="0" dirty="0">
                <a:latin typeface="+mn-lt"/>
              </a:rPr>
              <a:t>, boxes, and arrows to create a picture that describes the sequence of activities thought to bring about change.  </a:t>
            </a:r>
          </a:p>
          <a:p>
            <a:pPr marL="171450" indent="-171450">
              <a:buFont typeface="Arial" panose="020B0604020202020204" pitchFamily="34" charset="0"/>
              <a:buChar char="•"/>
            </a:pPr>
            <a:r>
              <a:rPr lang="en-US" baseline="0" dirty="0">
                <a:latin typeface="+mn-lt"/>
              </a:rPr>
              <a:t>Arrows and sequencing are used to designate how program activities are linked to the desired outcomes of the program. </a:t>
            </a:r>
            <a:r>
              <a:rPr lang="en-US" dirty="0">
                <a:latin typeface="+mn-lt"/>
              </a:rPr>
              <a:t>Inputs and activities describe what the program does (your</a:t>
            </a:r>
            <a:r>
              <a:rPr lang="en-US" baseline="0" dirty="0">
                <a:latin typeface="+mn-lt"/>
              </a:rPr>
              <a:t> planned work) </a:t>
            </a:r>
            <a:r>
              <a:rPr lang="en-US" dirty="0">
                <a:latin typeface="+mn-lt"/>
              </a:rPr>
              <a:t>while outputs,</a:t>
            </a:r>
            <a:r>
              <a:rPr lang="en-US" baseline="0" dirty="0">
                <a:latin typeface="+mn-lt"/>
              </a:rPr>
              <a:t> </a:t>
            </a:r>
            <a:r>
              <a:rPr lang="en-US" dirty="0">
                <a:latin typeface="+mn-lt"/>
              </a:rPr>
              <a:t>outcomes, and impact describe what the program sets out to accomplish (or your</a:t>
            </a:r>
            <a:r>
              <a:rPr lang="en-US" baseline="0" dirty="0">
                <a:latin typeface="+mn-lt"/>
              </a:rPr>
              <a:t> intended results)</a:t>
            </a:r>
            <a:r>
              <a:rPr lang="en-US" dirty="0">
                <a:latin typeface="+mn-lt"/>
              </a:rPr>
              <a:t>.</a:t>
            </a:r>
            <a:endParaRPr lang="en-US" baseline="0" dirty="0">
              <a:latin typeface="+mn-lt"/>
            </a:endParaRPr>
          </a:p>
          <a:p>
            <a:endParaRPr lang="en-US" baseline="0" dirty="0">
              <a:latin typeface="+mn-lt"/>
            </a:endParaRPr>
          </a:p>
          <a:p>
            <a:endParaRPr lang="en-US" baseline="0" dirty="0"/>
          </a:p>
          <a:p>
            <a:endParaRPr lang="en-US" baseline="0" dirty="0"/>
          </a:p>
          <a:p>
            <a:endParaRPr lang="en-US" dirty="0"/>
          </a:p>
        </p:txBody>
      </p:sp>
      <p:sp>
        <p:nvSpPr>
          <p:cNvPr id="4" name="Header Placeholder 3"/>
          <p:cNvSpPr>
            <a:spLocks noGrp="1"/>
          </p:cNvSpPr>
          <p:nvPr>
            <p:ph type="hdr" sz="quarter" idx="10"/>
          </p:nvPr>
        </p:nvSpPr>
        <p:spPr/>
        <p:txBody>
          <a:bodyPr/>
          <a:lstStyle/>
          <a:p>
            <a:pPr>
              <a:defRPr/>
            </a:pPr>
            <a:r>
              <a:rPr lang="en-US"/>
              <a:t>Evidence-Based Strategies in Public Health Practice</a:t>
            </a:r>
          </a:p>
        </p:txBody>
      </p:sp>
      <p:sp>
        <p:nvSpPr>
          <p:cNvPr id="5" name="Date Placeholder 4"/>
          <p:cNvSpPr>
            <a:spLocks noGrp="1"/>
          </p:cNvSpPr>
          <p:nvPr>
            <p:ph type="dt"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5</a:t>
            </a:fld>
            <a:endParaRPr lang="en-US"/>
          </a:p>
        </p:txBody>
      </p:sp>
    </p:spTree>
    <p:extLst>
      <p:ext uri="{BB962C8B-B14F-4D97-AF65-F5344CB8AC3E}">
        <p14:creationId xmlns:p14="http://schemas.microsoft.com/office/powerpoint/2010/main" val="37584048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49CB453F-3042-4E7B-9555-61B8007EFC3A}" type="slidenum">
              <a:rPr lang="en-US" smtClean="0">
                <a:latin typeface="Arial" pitchFamily="34" charset="0"/>
                <a:cs typeface="Arial" pitchFamily="34" charset="0"/>
              </a:rPr>
              <a:pPr/>
              <a:t>6</a:t>
            </a:fld>
            <a:endParaRPr lang="en-US">
              <a:latin typeface="Arial" pitchFamily="34" charset="0"/>
              <a:cs typeface="Arial" pitchFamily="34" charset="0"/>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custDataLst>
              <p:tags r:id="rId1"/>
            </p:custDataLst>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baseline="0" dirty="0">
                <a:latin typeface="+mn-lt"/>
                <a:cs typeface="Arial" panose="020B0604020202020204" pitchFamily="34" charset="0"/>
              </a:rPr>
              <a:t>You can also think of a logic model as a way to display a series of if-then relationships that may lead to the desired outcomes and the overall impact you are planning for.  </a:t>
            </a:r>
            <a:r>
              <a:rPr lang="en-US" dirty="0">
                <a:latin typeface="+mn-lt"/>
                <a:cs typeface="Arial" panose="020B0604020202020204" pitchFamily="34" charset="0"/>
              </a:rPr>
              <a:t>Reading a logic model means following the “chain of logic” depicting how you plan to achieve your desired outcome based on the scientific model or theory of change used</a:t>
            </a:r>
            <a:r>
              <a:rPr lang="en-US" baseline="0" dirty="0">
                <a:latin typeface="+mn-lt"/>
                <a:cs typeface="Arial" panose="020B0604020202020204" pitchFamily="34" charset="0"/>
              </a:rPr>
              <a:t> to design your program.  </a:t>
            </a:r>
          </a:p>
          <a:p>
            <a:pPr marL="171450" marR="0"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endParaRPr lang="en-US" baseline="0" dirty="0">
              <a:latin typeface="+mn-lt"/>
              <a:cs typeface="Arial" panose="020B0604020202020204" pitchFamily="34" charset="0"/>
            </a:endParaRPr>
          </a:p>
          <a:p>
            <a:pPr marL="171450" indent="-171450" eaLnBrk="1" hangingPunct="1">
              <a:buFont typeface="Arial" panose="020B0604020202020204" pitchFamily="34" charset="0"/>
              <a:buChar char="•"/>
            </a:pPr>
            <a:r>
              <a:rPr lang="en-US" baseline="0" dirty="0">
                <a:latin typeface="+mn-lt"/>
                <a:cs typeface="Arial" panose="020B0604020202020204" pitchFamily="34" charset="0"/>
              </a:rPr>
              <a:t>Starting on the left, we know that there are certain resources we will need to operate a program.  </a:t>
            </a:r>
            <a:r>
              <a:rPr lang="en-US" dirty="0">
                <a:latin typeface="+mn-lt"/>
                <a:cs typeface="Arial" panose="020B0604020202020204" pitchFamily="34" charset="0"/>
              </a:rPr>
              <a:t>If we have these resources then we can do</a:t>
            </a:r>
            <a:r>
              <a:rPr lang="en-US" baseline="0" dirty="0">
                <a:latin typeface="+mn-lt"/>
                <a:cs typeface="Arial" panose="020B0604020202020204" pitchFamily="34" charset="0"/>
              </a:rPr>
              <a:t> </a:t>
            </a:r>
            <a:r>
              <a:rPr lang="en-US" dirty="0">
                <a:latin typeface="+mn-lt"/>
                <a:cs typeface="Arial" panose="020B0604020202020204" pitchFamily="34" charset="0"/>
              </a:rPr>
              <a:t>these specific activities. If these planned activities</a:t>
            </a:r>
            <a:r>
              <a:rPr lang="en-US" baseline="0" dirty="0">
                <a:latin typeface="+mn-lt"/>
                <a:cs typeface="Arial" panose="020B0604020202020204" pitchFamily="34" charset="0"/>
              </a:rPr>
              <a:t> are accomplished then they will </a:t>
            </a:r>
            <a:r>
              <a:rPr lang="en-US" dirty="0">
                <a:latin typeface="+mn-lt"/>
                <a:cs typeface="Arial" panose="020B0604020202020204" pitchFamily="34" charset="0"/>
              </a:rPr>
              <a:t>produce these outputs.</a:t>
            </a:r>
            <a:r>
              <a:rPr lang="en-US" baseline="0" dirty="0">
                <a:latin typeface="+mn-lt"/>
                <a:cs typeface="Arial" panose="020B0604020202020204" pitchFamily="34" charset="0"/>
              </a:rPr>
              <a:t> If this number of items are produced then we should get these outcomes, and if we have these outcomes then it should lead to this impact.  </a:t>
            </a:r>
          </a:p>
          <a:p>
            <a:pPr marL="171450" indent="-171450" eaLnBrk="1" hangingPunct="1">
              <a:buFont typeface="Arial" panose="020B0604020202020204" pitchFamily="34" charset="0"/>
              <a:buChar char="•"/>
            </a:pPr>
            <a:endParaRPr lang="en-US" baseline="0" dirty="0">
              <a:latin typeface="+mn-lt"/>
              <a:cs typeface="Arial" panose="020B0604020202020204" pitchFamily="34" charset="0"/>
            </a:endParaRPr>
          </a:p>
          <a:p>
            <a:pPr marL="171450" indent="-171450" eaLnBrk="1" hangingPunct="1">
              <a:buFont typeface="Arial" panose="020B0604020202020204" pitchFamily="34" charset="0"/>
              <a:buChar char="•"/>
            </a:pPr>
            <a:r>
              <a:rPr lang="en-US" baseline="0" dirty="0">
                <a:latin typeface="+mn-lt"/>
                <a:cs typeface="Arial" panose="020B0604020202020204" pitchFamily="34" charset="0"/>
              </a:rPr>
              <a:t>Each step in the process supports the overall impact you are trying to achieve.  Working through these sequences will help uncover gaps in logic, clarify assumptions, and help everyone understand how investments are likely to lead to results.  </a:t>
            </a:r>
            <a:endParaRPr lang="en-US" dirty="0">
              <a:latin typeface="+mn-lt"/>
              <a:cs typeface="Arial" panose="020B0604020202020204" pitchFamily="34" charset="0"/>
            </a:endParaRPr>
          </a:p>
        </p:txBody>
      </p:sp>
      <p:sp>
        <p:nvSpPr>
          <p:cNvPr id="2" name="Date Placeholder 1"/>
          <p:cNvSpPr>
            <a:spLocks noGrp="1"/>
          </p:cNvSpPr>
          <p:nvPr>
            <p:ph type="dt" idx="10"/>
          </p:nvPr>
        </p:nvSpPr>
        <p:spPr/>
        <p:txBody>
          <a:bodyPr/>
          <a:lstStyle/>
          <a:p>
            <a:pPr>
              <a:defRPr/>
            </a:pPr>
            <a:endParaRPr lang="en-US"/>
          </a:p>
        </p:txBody>
      </p:sp>
      <p:sp>
        <p:nvSpPr>
          <p:cNvPr id="3" name="Header Placeholder 2"/>
          <p:cNvSpPr>
            <a:spLocks noGrp="1"/>
          </p:cNvSpPr>
          <p:nvPr>
            <p:ph type="hdr" sz="quarter" idx="11"/>
          </p:nvPr>
        </p:nvSpPr>
        <p:spPr/>
        <p:txBody>
          <a:bodyPr/>
          <a:lstStyle/>
          <a:p>
            <a:pPr>
              <a:defRPr/>
            </a:pPr>
            <a:r>
              <a:rPr lang="en-US"/>
              <a:t>Evidence-Based Strategies in Public Health Practice</a:t>
            </a:r>
          </a:p>
        </p:txBody>
      </p:sp>
    </p:spTree>
    <p:extLst>
      <p:ext uri="{BB962C8B-B14F-4D97-AF65-F5344CB8AC3E}">
        <p14:creationId xmlns:p14="http://schemas.microsoft.com/office/powerpoint/2010/main" val="16827403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pPr marL="171450" indent="-171450">
              <a:buFont typeface="Arial" panose="020B0604020202020204" pitchFamily="34" charset="0"/>
              <a:buChar char="•"/>
            </a:pPr>
            <a:r>
              <a:rPr lang="en-US" dirty="0">
                <a:latin typeface="+mn-lt"/>
              </a:rPr>
              <a:t>Let’s take a look at a very simple example.  You are having a very</a:t>
            </a:r>
            <a:r>
              <a:rPr lang="en-US" baseline="0" dirty="0">
                <a:latin typeface="+mn-lt"/>
              </a:rPr>
              <a:t> busy day at work trying to meet a major deadline.  It is 2pm before you realize you have worked through lunch. Your stomach is growling, you have a slight headache, and you realize that your blood sugar is too low.  </a:t>
            </a:r>
          </a:p>
          <a:p>
            <a:pPr marL="171450" indent="-171450">
              <a:buFont typeface="Arial" panose="020B0604020202020204" pitchFamily="34" charset="0"/>
              <a:buChar char="•"/>
            </a:pPr>
            <a:endParaRPr lang="en-US" baseline="0" dirty="0">
              <a:latin typeface="+mn-lt"/>
            </a:endParaRPr>
          </a:p>
          <a:p>
            <a:pPr marL="171450" indent="-171450">
              <a:buFont typeface="Arial" panose="020B0604020202020204" pitchFamily="34" charset="0"/>
              <a:buChar char="•"/>
            </a:pPr>
            <a:r>
              <a:rPr lang="en-US" baseline="0" dirty="0">
                <a:latin typeface="+mn-lt"/>
              </a:rPr>
              <a:t>In this very simplistic example, the change we want to see is that you feel better.  Think about what you need in order for that to happen. </a:t>
            </a:r>
            <a:r>
              <a:rPr lang="en-US" b="0" baseline="0" dirty="0">
                <a:latin typeface="+mn-lt"/>
              </a:rPr>
              <a:t> If </a:t>
            </a:r>
            <a:r>
              <a:rPr lang="en-US" baseline="0" dirty="0">
                <a:latin typeface="+mn-lt"/>
              </a:rPr>
              <a:t>you have money and access to food then you can eat.  If you eat the food, then your blood sugar will rise.  If your blood sugar rises, you can expect to feel better.   </a:t>
            </a:r>
          </a:p>
          <a:p>
            <a:pPr marL="171450" indent="-171450">
              <a:buFont typeface="Arial" panose="020B0604020202020204" pitchFamily="34" charset="0"/>
              <a:buChar char="•"/>
            </a:pPr>
            <a:endParaRPr lang="en-US" baseline="0" dirty="0">
              <a:latin typeface="+mn-lt"/>
            </a:endParaRPr>
          </a:p>
          <a:p>
            <a:pPr marL="171450" indent="-171450">
              <a:buFont typeface="Arial" panose="020B0604020202020204" pitchFamily="34" charset="0"/>
              <a:buChar char="•"/>
            </a:pPr>
            <a:r>
              <a:rPr lang="en-US" dirty="0">
                <a:latin typeface="+mn-lt"/>
              </a:rPr>
              <a:t>Our basic logic model </a:t>
            </a:r>
            <a:r>
              <a:rPr lang="en-US" baseline="0" dirty="0">
                <a:latin typeface="+mn-lt"/>
              </a:rPr>
              <a:t>describes the sequence of activities thought to bring about a change and how these components will lead to our desired outcome.   </a:t>
            </a:r>
          </a:p>
        </p:txBody>
      </p:sp>
      <p:sp>
        <p:nvSpPr>
          <p:cNvPr id="4" name="Header Placeholder 3"/>
          <p:cNvSpPr>
            <a:spLocks noGrp="1"/>
          </p:cNvSpPr>
          <p:nvPr>
            <p:ph type="hdr" sz="quarter" idx="10"/>
          </p:nvPr>
        </p:nvSpPr>
        <p:spPr/>
        <p:txBody>
          <a:bodyPr/>
          <a:lstStyle/>
          <a:p>
            <a:pPr>
              <a:defRPr/>
            </a:pPr>
            <a:r>
              <a:rPr lang="en-US"/>
              <a:t>Evidence-Based Strategies in Public Health Practice</a:t>
            </a:r>
          </a:p>
        </p:txBody>
      </p:sp>
      <p:sp>
        <p:nvSpPr>
          <p:cNvPr id="5" name="Date Placeholder 4"/>
          <p:cNvSpPr>
            <a:spLocks noGrp="1"/>
          </p:cNvSpPr>
          <p:nvPr>
            <p:ph type="dt"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7</a:t>
            </a:fld>
            <a:endParaRPr lang="en-US"/>
          </a:p>
        </p:txBody>
      </p:sp>
    </p:spTree>
    <p:extLst>
      <p:ext uri="{BB962C8B-B14F-4D97-AF65-F5344CB8AC3E}">
        <p14:creationId xmlns:p14="http://schemas.microsoft.com/office/powerpoint/2010/main" val="1530977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b="1" u="sng" dirty="0">
                <a:latin typeface="+mn-lt"/>
                <a:cs typeface="Times New Roman" panose="02020603050405020304" pitchFamily="18" charset="0"/>
              </a:rPr>
              <a:t>Talking Points:</a:t>
            </a: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baseline="0" dirty="0">
                <a:latin typeface="+mn-lt"/>
              </a:rPr>
              <a:t>Let’s discuss why and how you can use logic models:</a:t>
            </a:r>
            <a:endParaRPr lang="en-US" dirty="0">
              <a:latin typeface="+mn-lt"/>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sz="1200" b="0" kern="1200" baseline="0" dirty="0">
              <a:solidFill>
                <a:schemeClr val="tx1"/>
              </a:solidFill>
              <a:effectLst/>
              <a:latin typeface="+mn-lt"/>
              <a:ea typeface="+mn-ea"/>
              <a:cs typeface="Arial" charset="0"/>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kern="1200" baseline="0" dirty="0">
                <a:solidFill>
                  <a:schemeClr val="tx1"/>
                </a:solidFill>
                <a:effectLst/>
                <a:latin typeface="+mn-lt"/>
                <a:ea typeface="+mn-ea"/>
                <a:cs typeface="Arial" charset="0"/>
              </a:rPr>
              <a:t>Program Planning and Design: In program planning and design, having a logic model will help determine if you have what you need in order to run the program efficiently by directly linking program investments to specific program activities.  Likewise, creating a logic model in the planning phase can better position your program for success by clarifying your program’s theory of change and determine if its goals and objectives are feasible.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sz="1200" b="0" kern="1200" baseline="0" dirty="0">
              <a:solidFill>
                <a:schemeClr val="tx1"/>
              </a:solidFill>
              <a:effectLst/>
              <a:latin typeface="+mn-lt"/>
              <a:ea typeface="+mn-ea"/>
              <a:cs typeface="Arial" charset="0"/>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200" b="0" kern="1200" baseline="0" dirty="0">
                <a:solidFill>
                  <a:schemeClr val="tx1"/>
                </a:solidFill>
                <a:effectLst/>
                <a:latin typeface="+mn-lt"/>
                <a:ea typeface="+mn-ea"/>
                <a:cs typeface="Arial" charset="0"/>
              </a:rPr>
              <a:t>Program Implementation and Management: While managing the program a logic model should serve as the basis for the implementation plan that helps to identity and collect the data needed to track, monitor, and improve program activities and operations. For each program activity, you should be able to identify what outputs you aim to produce and what short term outcomes you expect to achieve for each activity. The logic model will help you consider what resources and activities are most critical for your intended outcomes and help you make adjustments as necessary to ensure you achieve your intended program outcomes.  </a:t>
            </a:r>
          </a:p>
          <a:p>
            <a:pPr marL="171450" indent="-171450">
              <a:buFont typeface="Arial" panose="020B0604020202020204" pitchFamily="34" charset="0"/>
              <a:buChar char="•"/>
            </a:pPr>
            <a:endParaRPr lang="en-US" sz="1200" b="0" kern="1200" baseline="0" dirty="0">
              <a:solidFill>
                <a:schemeClr val="tx1"/>
              </a:solidFill>
              <a:effectLst/>
              <a:latin typeface="+mn-lt"/>
              <a:ea typeface="+mn-ea"/>
              <a:cs typeface="Arial" charset="0"/>
            </a:endParaRPr>
          </a:p>
          <a:p>
            <a:pPr marL="171450" indent="-171450">
              <a:buFont typeface="Arial" panose="020B0604020202020204" pitchFamily="34" charset="0"/>
              <a:buChar char="•"/>
            </a:pPr>
            <a:r>
              <a:rPr lang="en-US" sz="1200" b="0" kern="1200" baseline="0" dirty="0">
                <a:solidFill>
                  <a:schemeClr val="tx1"/>
                </a:solidFill>
                <a:effectLst/>
                <a:latin typeface="+mn-lt"/>
                <a:ea typeface="+mn-ea"/>
                <a:cs typeface="Arial" charset="0"/>
              </a:rPr>
              <a:t>Communication: Logic models support communication, providing a visual tool that gives an overview of how you will achieve desired outcomes, who is involved, and what they contribute.</a:t>
            </a:r>
          </a:p>
          <a:p>
            <a:pPr marL="171450" indent="-171450">
              <a:buFont typeface="Arial" panose="020B0604020202020204" pitchFamily="34" charset="0"/>
              <a:buChar char="•"/>
            </a:pPr>
            <a:endParaRPr lang="en-US" sz="1200" b="0" kern="1200" baseline="0" dirty="0">
              <a:solidFill>
                <a:schemeClr val="tx1"/>
              </a:solidFill>
              <a:effectLst/>
              <a:latin typeface="+mn-lt"/>
              <a:ea typeface="+mn-ea"/>
              <a:cs typeface="Arial" charset="0"/>
            </a:endParaRPr>
          </a:p>
          <a:p>
            <a:pPr marL="171450" indent="-171450">
              <a:buFont typeface="Arial" panose="020B0604020202020204" pitchFamily="34" charset="0"/>
              <a:buChar char="•"/>
            </a:pPr>
            <a:r>
              <a:rPr lang="en-US" sz="1200" b="0" kern="1200" baseline="0" dirty="0">
                <a:solidFill>
                  <a:schemeClr val="tx1"/>
                </a:solidFill>
                <a:effectLst/>
                <a:latin typeface="+mn-lt"/>
                <a:ea typeface="+mn-ea"/>
                <a:cs typeface="Arial" charset="0"/>
              </a:rPr>
              <a:t>Evaluation: Logic models also support evaluation by improving program design so that evaluation is more useful and effective.  Logic models can help determine the most important aspects of your program, who your key stakeholders are, identify what data will be useful, what data is available and when data collection should take place.  </a:t>
            </a:r>
          </a:p>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8</a:t>
            </a:fld>
            <a:endParaRPr lang="en-US"/>
          </a:p>
        </p:txBody>
      </p:sp>
    </p:spTree>
    <p:extLst>
      <p:ext uri="{BB962C8B-B14F-4D97-AF65-F5344CB8AC3E}">
        <p14:creationId xmlns:p14="http://schemas.microsoft.com/office/powerpoint/2010/main" val="21705419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latin typeface="+mn-lt"/>
                <a:cs typeface="Times New Roman" panose="02020603050405020304" pitchFamily="18" charset="0"/>
              </a:rPr>
              <a:t>Talking Points:</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Logic models can be applied to a small focused program (nutrition education program), a comprehensive initiative (developing greenways across the state), a process such developing a teen pregnancy prevention community coalition, the creation of a healthy eating policy, or even an organization-wide initiative.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aseline="0" dirty="0"/>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Logic models can be useful for single events or distribution of products as well policies and procedures.  </a:t>
            </a:r>
          </a:p>
          <a:p>
            <a:endParaRPr lang="en-US" dirty="0"/>
          </a:p>
        </p:txBody>
      </p:sp>
      <p:sp>
        <p:nvSpPr>
          <p:cNvPr id="4" name="Header Placeholder 3"/>
          <p:cNvSpPr>
            <a:spLocks noGrp="1"/>
          </p:cNvSpPr>
          <p:nvPr>
            <p:ph type="hdr" sz="quarter" idx="10"/>
          </p:nvPr>
        </p:nvSpPr>
        <p:spPr/>
        <p:txBody>
          <a:bodyPr/>
          <a:lstStyle/>
          <a:p>
            <a:pPr>
              <a:defRPr/>
            </a:pPr>
            <a:r>
              <a:rPr lang="en-US"/>
              <a:t>Evidence-Based Strategies in Public Health Practice</a:t>
            </a:r>
          </a:p>
        </p:txBody>
      </p:sp>
      <p:sp>
        <p:nvSpPr>
          <p:cNvPr id="5" name="Date Placeholder 4"/>
          <p:cNvSpPr>
            <a:spLocks noGrp="1"/>
          </p:cNvSpPr>
          <p:nvPr>
            <p:ph type="dt"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9</a:t>
            </a:fld>
            <a:endParaRPr lang="en-US"/>
          </a:p>
        </p:txBody>
      </p:sp>
    </p:spTree>
    <p:extLst>
      <p:ext uri="{BB962C8B-B14F-4D97-AF65-F5344CB8AC3E}">
        <p14:creationId xmlns:p14="http://schemas.microsoft.com/office/powerpoint/2010/main" val="1026470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slideMaster" Target="../slideMasters/slideMaster2.xml"/><Relationship Id="rId1" Type="http://schemas.openxmlformats.org/officeDocument/2006/relationships/tags" Target="../tags/tag7.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8.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9.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0.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1.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2.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3.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4.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5.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6.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7.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slideMaster" Target="../slideMasters/slideMaster2.xml"/><Relationship Id="rId1" Type="http://schemas.openxmlformats.org/officeDocument/2006/relationships/tags" Target="../tags/tag18.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slideMaster" Target="../slideMasters/slideMaster2.xml"/><Relationship Id="rId1" Type="http://schemas.openxmlformats.org/officeDocument/2006/relationships/tags" Target="../tags/tag19.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rotWithShape="1">
          <a:blip r:embed="rId3"/>
          <a:stretch>
            <a:fillRect/>
          </a:stretch>
        </a:blipFill>
        <a:effectLst/>
      </p:bgPr>
    </p:bg>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990600" y="1169987"/>
            <a:ext cx="7543800" cy="1192213"/>
          </a:xfrm>
        </p:spPr>
        <p:txBody>
          <a:bodyPr wrap="square" anchor="ctr">
            <a:normAutofit/>
          </a:bodyPr>
          <a:lstStyle>
            <a:lvl1pPr marL="0" indent="0" algn="ctr">
              <a:spcAft>
                <a:spcPts val="0"/>
              </a:spcAft>
              <a:buNone/>
              <a:defRPr sz="4000" b="1" i="0" baseline="0">
                <a:solidFill>
                  <a:schemeClr val="bg1"/>
                </a:solidFill>
                <a:latin typeface="Georgia"/>
                <a:cs typeface="Georgia"/>
              </a:defRPr>
            </a:lvl1pPr>
          </a:lstStyle>
          <a:p>
            <a:pPr lvl="0"/>
            <a:r>
              <a:rPr lang="en-US" dirty="0"/>
              <a:t>Main Slide Title Font is 40pt Georgia regular</a:t>
            </a:r>
          </a:p>
        </p:txBody>
      </p:sp>
      <p:sp>
        <p:nvSpPr>
          <p:cNvPr id="3" name="Subtitle 2"/>
          <p:cNvSpPr>
            <a:spLocks noGrp="1"/>
          </p:cNvSpPr>
          <p:nvPr>
            <p:ph type="subTitle" idx="1" hasCustomPrompt="1"/>
          </p:nvPr>
        </p:nvSpPr>
        <p:spPr>
          <a:xfrm>
            <a:off x="990600" y="3009900"/>
            <a:ext cx="7772400" cy="1752600"/>
          </a:xfrm>
        </p:spPr>
        <p:txBody>
          <a:bodyPr>
            <a:normAutofit/>
          </a:bodyPr>
          <a:lstStyle>
            <a:lvl1pPr marL="0" indent="0" algn="ctr">
              <a:buNone/>
              <a:defRPr sz="2800" baseline="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font is 28pt Arial regular</a:t>
            </a:r>
          </a:p>
        </p:txBody>
      </p:sp>
    </p:spTree>
    <p:custDataLst>
      <p:tags r:id="rId1"/>
    </p:custDataLst>
    <p:extLst>
      <p:ext uri="{BB962C8B-B14F-4D97-AF65-F5344CB8AC3E}">
        <p14:creationId xmlns:p14="http://schemas.microsoft.com/office/powerpoint/2010/main" val="1704775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bg>
      <p:bgPr>
        <a:solidFill>
          <a:schemeClr val="bg2">
            <a:lumMod val="90000"/>
          </a:schemeClr>
        </a:solidFill>
        <a:effectLst/>
      </p:bgPr>
    </p:bg>
    <p:spTree>
      <p:nvGrpSpPr>
        <p:cNvPr id="1" name=""/>
        <p:cNvGrpSpPr/>
        <p:nvPr/>
      </p:nvGrpSpPr>
      <p:grpSpPr>
        <a:xfrm>
          <a:off x="0" y="0"/>
          <a:ext cx="0" cy="0"/>
          <a:chOff x="0" y="0"/>
          <a:chExt cx="0" cy="0"/>
        </a:xfrm>
      </p:grpSpPr>
      <p:sp>
        <p:nvSpPr>
          <p:cNvPr id="19" name="Rectangle 18"/>
          <p:cNvSpPr>
            <a:spLocks noChangeArrowheads="1"/>
          </p:cNvSpPr>
          <p:nvPr userDrawn="1"/>
        </p:nvSpPr>
        <p:spPr bwMode="auto">
          <a:xfrm>
            <a:off x="152400" y="0"/>
            <a:ext cx="8991600"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a:solidFill>
                <a:prstClr val="black"/>
              </a:solidFill>
              <a:latin typeface="Georgia"/>
              <a:cs typeface="+mn-cs"/>
            </a:endParaRPr>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a:solidFill>
                <a:prstClr val="black"/>
              </a:solidFill>
              <a:latin typeface="Georgia"/>
              <a:cs typeface="+mn-cs"/>
            </a:endParaRPr>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a:solidFill>
                <a:prstClr val="black"/>
              </a:solidFill>
              <a:latin typeface="Georgia"/>
              <a:cs typeface="+mn-cs"/>
            </a:endParaRPr>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a:solidFill>
                <a:prstClr val="black"/>
              </a:solidFill>
              <a:latin typeface="Georgia"/>
              <a:cs typeface="+mn-cs"/>
            </a:endParaRPr>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a:solidFill>
                <a:prstClr val="black"/>
              </a:solidFill>
              <a:latin typeface="Georgia"/>
              <a:cs typeface="+mn-cs"/>
            </a:endParaRP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dirty="0">
              <a:solidFill>
                <a:prstClr val="black"/>
              </a:solidFill>
              <a:latin typeface="Georgia"/>
              <a:cs typeface="+mn-cs"/>
            </a:endParaRPr>
          </a:p>
        </p:txBody>
      </p:sp>
      <p:sp>
        <p:nvSpPr>
          <p:cNvPr id="20" name="Content Placeholder 19"/>
          <p:cNvSpPr>
            <a:spLocks noGrp="1"/>
          </p:cNvSpPr>
          <p:nvPr>
            <p:ph sz="quarter" idx="1"/>
          </p:nvPr>
        </p:nvSpPr>
        <p:spPr>
          <a:xfrm>
            <a:off x="304800" y="685800"/>
            <a:ext cx="8534400" cy="58674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21" name="Rectangle 20"/>
          <p:cNvSpPr>
            <a:spLocks noChangeArrowheads="1"/>
          </p:cNvSpPr>
          <p:nvPr/>
        </p:nvSpPr>
        <p:spPr bwMode="auto">
          <a:xfrm>
            <a:off x="149352" y="6629400"/>
            <a:ext cx="8842248" cy="762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a:solidFill>
                <a:prstClr val="black"/>
              </a:solidFill>
              <a:latin typeface="Georgia"/>
              <a:cs typeface="+mn-cs"/>
            </a:endParaRPr>
          </a:p>
        </p:txBody>
      </p:sp>
    </p:spTree>
    <p:extLst>
      <p:ext uri="{BB962C8B-B14F-4D97-AF65-F5344CB8AC3E}">
        <p14:creationId xmlns:p14="http://schemas.microsoft.com/office/powerpoint/2010/main" val="2282535828"/>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0"/>
            <a:ext cx="7772400" cy="1698625"/>
          </a:xfrm>
        </p:spPr>
        <p:txBody>
          <a:bodyPr>
            <a:normAutofit/>
          </a:bodyPr>
          <a:lstStyle>
            <a:lvl1pPr>
              <a:defRPr sz="4000" b="1">
                <a:solidFill>
                  <a:schemeClr val="bg1"/>
                </a:solidFill>
                <a:latin typeface="Georgia" pitchFamily="18" charset="0"/>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custDataLst>
      <p:tags r:id="rId1"/>
    </p:custDataLst>
    <p:extLst>
      <p:ext uri="{BB962C8B-B14F-4D97-AF65-F5344CB8AC3E}">
        <p14:creationId xmlns:p14="http://schemas.microsoft.com/office/powerpoint/2010/main" val="38332785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800" b="0">
                <a:solidFill>
                  <a:schemeClr val="bg1"/>
                </a:solidFill>
                <a:latin typeface="Georgia" pitchFamily="18"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sz="2800">
                <a:latin typeface="Arial" pitchFamily="34" charset="0"/>
                <a:cs typeface="Arial" pitchFamily="34" charset="0"/>
              </a:defRPr>
            </a:lvl1pPr>
            <a:lvl2pPr>
              <a:defRPr sz="2600">
                <a:latin typeface="Arial" pitchFamily="34" charset="0"/>
                <a:cs typeface="Arial" pitchFamily="34" charset="0"/>
              </a:defRPr>
            </a:lvl2pPr>
            <a:lvl3pPr>
              <a:defRPr sz="2400"/>
            </a:lvl3pPr>
            <a:lvl4pPr>
              <a:defRPr sz="2000"/>
            </a:lvl4pPr>
            <a:lvl5pPr>
              <a:defRPr sz="20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extLst>
      <p:ext uri="{BB962C8B-B14F-4D97-AF65-F5344CB8AC3E}">
        <p14:creationId xmlns:p14="http://schemas.microsoft.com/office/powerpoint/2010/main" val="40660016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Georgia" pitchFamily="18" charset="0"/>
              </a:defRPr>
            </a:lvl1pPr>
          </a:lstStyle>
          <a:p>
            <a:r>
              <a:rPr lang="en-US"/>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custDataLst>
      <p:tags r:id="rId1"/>
    </p:custDataLst>
    <p:extLst>
      <p:ext uri="{BB962C8B-B14F-4D97-AF65-F5344CB8AC3E}">
        <p14:creationId xmlns:p14="http://schemas.microsoft.com/office/powerpoint/2010/main" val="18364353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800" b="0">
                <a:solidFill>
                  <a:schemeClr val="bg1"/>
                </a:solidFill>
                <a:latin typeface="Georgia" pitchFamily="18"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normAutofit/>
          </a:bodyPr>
          <a:lstStyle>
            <a:lvl1pPr marL="342900" indent="-342900">
              <a:defRPr lang="en-US" sz="1800" kern="1200" dirty="0" smtClean="0">
                <a:solidFill>
                  <a:schemeClr val="tx1"/>
                </a:solidFill>
                <a:latin typeface="Arial" pitchFamily="34" charset="0"/>
                <a:ea typeface="+mn-ea"/>
                <a:cs typeface="Arial" pitchFamily="34" charset="0"/>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342900" lvl="0" indent="-342900" algn="l" defTabSz="914400" rtl="0" eaLnBrk="1" latinLnBrk="0" hangingPunct="1">
              <a:spcBef>
                <a:spcPct val="20000"/>
              </a:spcBef>
              <a:buFont typeface="Arial" pitchFamily="34" charset="0"/>
              <a:buChar char="•"/>
            </a:pPr>
            <a:r>
              <a:rPr lang="en-US"/>
              <a:t>Edit Master text styles</a:t>
            </a:r>
          </a:p>
          <a:p>
            <a:pPr marL="342900" lvl="1" indent="-342900" algn="l" defTabSz="914400" rtl="0" eaLnBrk="1" latinLnBrk="0" hangingPunct="1">
              <a:spcBef>
                <a:spcPct val="20000"/>
              </a:spcBef>
              <a:buFont typeface="Arial" pitchFamily="34" charset="0"/>
              <a:buChar char="•"/>
            </a:pPr>
            <a:r>
              <a:rPr lang="en-US"/>
              <a:t>Second level</a:t>
            </a:r>
          </a:p>
          <a:p>
            <a:pPr marL="342900" lvl="2" indent="-342900" algn="l" defTabSz="914400" rtl="0" eaLnBrk="1" latinLnBrk="0" hangingPunct="1">
              <a:spcBef>
                <a:spcPct val="20000"/>
              </a:spcBef>
              <a:buFont typeface="Arial" pitchFamily="34" charset="0"/>
              <a:buChar char="•"/>
            </a:pPr>
            <a:r>
              <a:rPr lang="en-US"/>
              <a:t>Third level</a:t>
            </a:r>
          </a:p>
          <a:p>
            <a:pPr marL="342900" lvl="3" indent="-342900" algn="l" defTabSz="914400" rtl="0" eaLnBrk="1" latinLnBrk="0" hangingPunct="1">
              <a:spcBef>
                <a:spcPct val="20000"/>
              </a:spcBef>
              <a:buFont typeface="Arial" pitchFamily="34" charset="0"/>
              <a:buChar char="•"/>
            </a:pPr>
            <a:r>
              <a:rPr lang="en-US"/>
              <a:t>Fourth level</a:t>
            </a:r>
          </a:p>
          <a:p>
            <a:pPr marL="342900" lvl="4" indent="-342900" algn="l" defTabSz="914400" rtl="0" eaLnBrk="1" latinLnBrk="0" hangingPunct="1">
              <a:spcBef>
                <a:spcPct val="20000"/>
              </a:spcBef>
              <a:buFont typeface="Arial" pitchFamily="34" charset="0"/>
              <a:buChar char="•"/>
            </a:pPr>
            <a:r>
              <a:rPr lang="en-US"/>
              <a:t>Fifth level</a:t>
            </a:r>
            <a:endParaRPr lang="en-US" dirty="0"/>
          </a:p>
        </p:txBody>
      </p:sp>
    </p:spTree>
    <p:custDataLst>
      <p:tags r:id="rId1"/>
    </p:custDataLst>
    <p:extLst>
      <p:ext uri="{BB962C8B-B14F-4D97-AF65-F5344CB8AC3E}">
        <p14:creationId xmlns:p14="http://schemas.microsoft.com/office/powerpoint/2010/main" val="8668821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chemeClr val="bg1"/>
                </a:solidFill>
                <a:latin typeface="Georgia" pitchFamily="18" charset="0"/>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sz="20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extLst>
      <p:ext uri="{BB962C8B-B14F-4D97-AF65-F5344CB8AC3E}">
        <p14:creationId xmlns:p14="http://schemas.microsoft.com/office/powerpoint/2010/main" val="21488815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763000" cy="1096962"/>
          </a:xfrm>
        </p:spPr>
        <p:txBody>
          <a:bodyPr>
            <a:normAutofit/>
          </a:bodyPr>
          <a:lstStyle>
            <a:lvl1pPr algn="ctr">
              <a:defRPr sz="3800" b="0">
                <a:solidFill>
                  <a:schemeClr val="bg1"/>
                </a:solidFill>
                <a:latin typeface="Georgia" pitchFamily="18" charset="0"/>
              </a:defRPr>
            </a:lvl1pPr>
          </a:lstStyle>
          <a:p>
            <a:r>
              <a:rPr lang="en-US"/>
              <a:t>Click to edit Master title style</a:t>
            </a:r>
            <a:endParaRPr lang="en-US" dirty="0"/>
          </a:p>
        </p:txBody>
      </p:sp>
    </p:spTree>
    <p:custDataLst>
      <p:tags r:id="rId1"/>
    </p:custDataLst>
    <p:extLst>
      <p:ext uri="{BB962C8B-B14F-4D97-AF65-F5344CB8AC3E}">
        <p14:creationId xmlns:p14="http://schemas.microsoft.com/office/powerpoint/2010/main" val="7682220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1189296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620000" cy="793750"/>
          </a:xfrm>
        </p:spPr>
        <p:txBody>
          <a:bodyPr anchor="b">
            <a:normAutofit/>
          </a:bodyPr>
          <a:lstStyle>
            <a:lvl1pPr algn="ctr">
              <a:defRPr sz="3800" b="0">
                <a:solidFill>
                  <a:schemeClr val="bg1"/>
                </a:solidFill>
                <a:latin typeface="Georgia" pitchFamily="18" charset="0"/>
              </a:defRPr>
            </a:lvl1pPr>
          </a:lstStyle>
          <a:p>
            <a:r>
              <a:rPr lang="en-US"/>
              <a:t>Click to edit Master title style</a:t>
            </a:r>
            <a:endParaRPr lang="en-US" dirty="0"/>
          </a:p>
        </p:txBody>
      </p:sp>
      <p:sp>
        <p:nvSpPr>
          <p:cNvPr id="3" name="Content Placeholder 2"/>
          <p:cNvSpPr>
            <a:spLocks noGrp="1"/>
          </p:cNvSpPr>
          <p:nvPr>
            <p:ph idx="1"/>
          </p:nvPr>
        </p:nvSpPr>
        <p:spPr>
          <a:xfrm>
            <a:off x="3575050" y="1435100"/>
            <a:ext cx="5111750" cy="4691063"/>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1800" b="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Tree>
    <p:custDataLst>
      <p:tags r:id="rId1"/>
    </p:custDataLst>
    <p:extLst>
      <p:ext uri="{BB962C8B-B14F-4D97-AF65-F5344CB8AC3E}">
        <p14:creationId xmlns:p14="http://schemas.microsoft.com/office/powerpoint/2010/main" val="10932574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Tree>
    <p:custDataLst>
      <p:tags r:id="rId1"/>
    </p:custDataLst>
    <p:extLst>
      <p:ext uri="{BB962C8B-B14F-4D97-AF65-F5344CB8AC3E}">
        <p14:creationId xmlns:p14="http://schemas.microsoft.com/office/powerpoint/2010/main" val="3974517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Insid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 name="Title Placeholder 1"/>
          <p:cNvSpPr txBox="1">
            <a:spLocks/>
          </p:cNvSpPr>
          <p:nvPr/>
        </p:nvSpPr>
        <p:spPr>
          <a:xfrm>
            <a:off x="0" y="274638"/>
            <a:ext cx="87630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800" b="0" i="0" u="none" strike="noStrike" kern="1200" cap="none" spc="0" normalizeH="0" baseline="0" noProof="0" dirty="0">
                <a:ln>
                  <a:noFill/>
                </a:ln>
                <a:solidFill>
                  <a:schemeClr val="bg1"/>
                </a:solidFill>
                <a:effectLst/>
                <a:uLnTx/>
                <a:uFillTx/>
                <a:latin typeface="Georgia" panose="02040502050405020303" pitchFamily="18" charset="0"/>
                <a:ea typeface="+mj-ea"/>
                <a:cs typeface="+mj-cs"/>
              </a:rPr>
              <a:t>Click to edit Master title style</a:t>
            </a:r>
          </a:p>
        </p:txBody>
      </p:sp>
      <p:sp>
        <p:nvSpPr>
          <p:cNvPr id="8" name="Text Placeholder 2"/>
          <p:cNvSpPr txBox="1">
            <a:spLocks/>
          </p:cNvSpPr>
          <p:nvPr/>
        </p:nvSpPr>
        <p:spPr>
          <a:xfrm>
            <a:off x="457200" y="1600200"/>
            <a:ext cx="8229600" cy="452596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28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Click to edit Master text styles</a:t>
            </a:r>
          </a:p>
          <a:p>
            <a:pPr marL="742950" marR="0" lvl="1" indent="-285750" algn="l" defTabSz="457200" rtl="0" eaLnBrk="1" fontAlgn="auto" latinLnBrk="0" hangingPunct="1">
              <a:lnSpc>
                <a:spcPct val="100000"/>
              </a:lnSpc>
              <a:spcBef>
                <a:spcPct val="20000"/>
              </a:spcBef>
              <a:spcAft>
                <a:spcPts val="0"/>
              </a:spcAft>
              <a:buClrTx/>
              <a:buSzTx/>
              <a:buFont typeface="Arial"/>
              <a:buChar char="–"/>
              <a:tabLst/>
              <a:defRPr/>
            </a:pPr>
            <a:r>
              <a:rPr kumimoji="0" lang="en-US" sz="26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Second level</a:t>
            </a:r>
          </a:p>
          <a:p>
            <a:pPr marL="1143000" marR="0" lvl="2" indent="-228600" algn="l" defTabSz="457200" rtl="0" eaLnBrk="1" fontAlgn="auto" latinLnBrk="0" hangingPunct="1">
              <a:lnSpc>
                <a:spcPct val="100000"/>
              </a:lnSpc>
              <a:spcBef>
                <a:spcPct val="20000"/>
              </a:spcBef>
              <a:spcAft>
                <a:spcPts val="0"/>
              </a:spcAft>
              <a:buClrTx/>
              <a:buSzTx/>
              <a:buFont typeface="Arial"/>
              <a:buChar char="•"/>
              <a:tabLst/>
              <a:defRPr/>
            </a:pPr>
            <a:r>
              <a:rPr kumimoji="0" lang="en-US" sz="24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Third level</a:t>
            </a:r>
          </a:p>
          <a:p>
            <a:pPr marL="1600200" marR="0" lvl="3" indent="-228600" algn="l" defTabSz="457200" rtl="0" eaLnBrk="1" fontAlgn="auto" latinLnBrk="0" hangingPunct="1">
              <a:lnSpc>
                <a:spcPct val="100000"/>
              </a:lnSpc>
              <a:spcBef>
                <a:spcPct val="20000"/>
              </a:spcBef>
              <a:spcAft>
                <a:spcPts val="0"/>
              </a:spcAft>
              <a:buClrTx/>
              <a:buSzTx/>
              <a:buFont typeface="Arial"/>
              <a:buChar char="–"/>
              <a:tabLst/>
              <a:defRPr/>
            </a:pPr>
            <a:r>
              <a:rPr kumimoji="0" lang="en-US" sz="20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Fourth level</a:t>
            </a:r>
          </a:p>
          <a:p>
            <a:pPr marL="2057400" marR="0" lvl="4" indent="-228600" algn="l" defTabSz="457200" rtl="0" eaLnBrk="1" fontAlgn="auto" latinLnBrk="0" hangingPunct="1">
              <a:lnSpc>
                <a:spcPct val="100000"/>
              </a:lnSpc>
              <a:spcBef>
                <a:spcPct val="20000"/>
              </a:spcBef>
              <a:spcAft>
                <a:spcPts val="0"/>
              </a:spcAft>
              <a:buClrTx/>
              <a:buSzTx/>
              <a:buFont typeface="Arial"/>
              <a:buChar char="»"/>
              <a:tabLst/>
              <a:defRPr/>
            </a:pPr>
            <a:r>
              <a:rPr kumimoji="0" lang="en-US" sz="2000" b="0" i="0" u="none" strike="noStrike" kern="1200" cap="none" spc="0" normalizeH="0" baseline="0" noProof="0" dirty="0">
                <a:ln>
                  <a:noFill/>
                </a:ln>
                <a:solidFill>
                  <a:sysClr val="windowText" lastClr="000000"/>
                </a:solidFill>
                <a:effectLst/>
                <a:uLnTx/>
                <a:uFillTx/>
                <a:latin typeface="Arial" panose="020B0604020202020204" pitchFamily="34" charset="0"/>
                <a:ea typeface="+mn-ea"/>
                <a:cs typeface="Arial" panose="020B0604020202020204" pitchFamily="34" charset="0"/>
              </a:rPr>
              <a:t>Fifth level</a:t>
            </a:r>
          </a:p>
        </p:txBody>
      </p:sp>
    </p:spTree>
    <p:custDataLst>
      <p:tags r:id="rId1"/>
    </p:custDataLst>
    <p:extLst>
      <p:ext uri="{BB962C8B-B14F-4D97-AF65-F5344CB8AC3E}">
        <p14:creationId xmlns:p14="http://schemas.microsoft.com/office/powerpoint/2010/main" val="10040780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chemeClr val="bg1"/>
                </a:solidFill>
                <a:latin typeface="Georgia" pitchFamily="18"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4077544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4900362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Insid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ext Placeholder 11"/>
          <p:cNvSpPr>
            <a:spLocks noGrp="1"/>
          </p:cNvSpPr>
          <p:nvPr>
            <p:ph type="body" sz="quarter" idx="10" hasCustomPrompt="1"/>
          </p:nvPr>
        </p:nvSpPr>
        <p:spPr>
          <a:xfrm>
            <a:off x="0" y="331787"/>
            <a:ext cx="8763000" cy="963613"/>
          </a:xfrm>
        </p:spPr>
        <p:txBody>
          <a:bodyPr wrap="square" anchor="ctr">
            <a:normAutofit/>
          </a:bodyPr>
          <a:lstStyle>
            <a:lvl1pPr marL="0" indent="0" algn="ctr">
              <a:spcAft>
                <a:spcPts val="0"/>
              </a:spcAft>
              <a:buNone/>
              <a:defRPr sz="3800" b="0" i="0" baseline="0">
                <a:solidFill>
                  <a:schemeClr val="bg1"/>
                </a:solidFill>
                <a:latin typeface="Georgia"/>
                <a:cs typeface="Georgia"/>
              </a:defRPr>
            </a:lvl1pPr>
          </a:lstStyle>
          <a:p>
            <a:pPr lvl="0"/>
            <a:r>
              <a:rPr lang="en-US" dirty="0"/>
              <a:t>Interior slide - 38 point Georgia Regular</a:t>
            </a:r>
          </a:p>
        </p:txBody>
      </p:sp>
      <p:sp>
        <p:nvSpPr>
          <p:cNvPr id="4"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extLst>
      <p:ext uri="{BB962C8B-B14F-4D97-AF65-F5344CB8AC3E}">
        <p14:creationId xmlns:p14="http://schemas.microsoft.com/office/powerpoint/2010/main" val="39314438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77813"/>
            <a:ext cx="8686800" cy="1139825"/>
          </a:xfrm>
        </p:spPr>
        <p:txBody>
          <a:bodyPr>
            <a:normAutofit/>
          </a:bodyPr>
          <a:lstStyle>
            <a:lvl1pPr>
              <a:defRPr sz="3800">
                <a:solidFill>
                  <a:schemeClr val="bg1"/>
                </a:solidFill>
                <a:latin typeface="Georgia" pitchFamily="18" charset="0"/>
              </a:defRPr>
            </a:lvl1pPr>
          </a:lstStyle>
          <a:p>
            <a:r>
              <a:rPr lang="en-US"/>
              <a:t>Click to edit Master title style</a:t>
            </a:r>
            <a:endParaRPr lang="en-US" dirty="0"/>
          </a:p>
        </p:txBody>
      </p:sp>
      <p:sp>
        <p:nvSpPr>
          <p:cNvPr id="3" name="Text Placeholder 2"/>
          <p:cNvSpPr>
            <a:spLocks noGrp="1"/>
          </p:cNvSpPr>
          <p:nvPr>
            <p:ph type="body" sz="half" idx="1"/>
          </p:nvPr>
        </p:nvSpPr>
        <p:spPr>
          <a:xfrm>
            <a:off x="457200" y="1600200"/>
            <a:ext cx="4038600" cy="4530725"/>
          </a:xfrm>
        </p:spPr>
        <p:txBody>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20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30725"/>
          </a:xfrm>
        </p:spPr>
        <p:txBody>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20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extLst>
      <p:ext uri="{BB962C8B-B14F-4D97-AF65-F5344CB8AC3E}">
        <p14:creationId xmlns:p14="http://schemas.microsoft.com/office/powerpoint/2010/main" val="4065451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Minimal footer graphic">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3"/>
          <p:cNvSpPr>
            <a:spLocks noGrp="1"/>
          </p:cNvSpPr>
          <p:nvPr>
            <p:ph type="title" idx="4294967295" hasCustomPrompt="1"/>
          </p:nvPr>
        </p:nvSpPr>
        <p:spPr>
          <a:xfrm>
            <a:off x="457200" y="2590800"/>
            <a:ext cx="8229600" cy="1143000"/>
          </a:xfrm>
        </p:spPr>
        <p:txBody>
          <a:bodyPr>
            <a:normAutofit/>
          </a:bodyPr>
          <a:lstStyle/>
          <a:p>
            <a:r>
              <a:rPr lang="en-US" sz="1000" dirty="0">
                <a:solidFill>
                  <a:srgbClr val="660099"/>
                </a:solidFill>
                <a:latin typeface="Arial"/>
                <a:cs typeface="Arial"/>
              </a:rPr>
              <a:t>( minimal slide for charts/graphs/etc )</a:t>
            </a:r>
            <a:endParaRPr lang="en-US" sz="1000" dirty="0"/>
          </a:p>
        </p:txBody>
      </p:sp>
    </p:spTree>
    <p:custDataLst>
      <p:tags r:id="rId1"/>
    </p:custDataLst>
    <p:extLst>
      <p:ext uri="{BB962C8B-B14F-4D97-AF65-F5344CB8AC3E}">
        <p14:creationId xmlns:p14="http://schemas.microsoft.com/office/powerpoint/2010/main" val="777804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cSld name="1_Title Slide">
    <p:bg>
      <p:bgRef idx="1001">
        <a:schemeClr val="bg2"/>
      </p:bgRef>
    </p:bg>
    <p:spTree>
      <p:nvGrpSpPr>
        <p:cNvPr id="1" name=""/>
        <p:cNvGrpSpPr/>
        <p:nvPr/>
      </p:nvGrpSpPr>
      <p:grpSpPr>
        <a:xfrm>
          <a:off x="0" y="0"/>
          <a:ext cx="0" cy="0"/>
          <a:chOff x="0" y="0"/>
          <a:chExt cx="0" cy="0"/>
        </a:xfrm>
      </p:grpSpPr>
      <p:sp>
        <p:nvSpPr>
          <p:cNvPr id="9" name="Subtitle 8"/>
          <p:cNvSpPr>
            <a:spLocks noGrp="1"/>
          </p:cNvSpPr>
          <p:nvPr>
            <p:ph type="subTitle" idx="1"/>
          </p:nvPr>
        </p:nvSpPr>
        <p:spPr>
          <a:xfrm>
            <a:off x="304800" y="4267200"/>
            <a:ext cx="8534400" cy="1066800"/>
          </a:xfrm>
        </p:spPr>
        <p:txBody>
          <a:bodyPr/>
          <a:lstStyle>
            <a:lvl1pPr marL="0" indent="0" algn="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endParaRPr kumimoji="0" lang="en-US" dirty="0"/>
          </a:p>
        </p:txBody>
      </p:sp>
      <p:sp>
        <p:nvSpPr>
          <p:cNvPr id="28" name="Date Placeholder 27"/>
          <p:cNvSpPr>
            <a:spLocks noGrp="1"/>
          </p:cNvSpPr>
          <p:nvPr>
            <p:ph type="dt" sz="half" idx="10"/>
          </p:nvPr>
        </p:nvSpPr>
        <p:spPr/>
        <p:txBody>
          <a:bodyPr/>
          <a:lstStyle/>
          <a:p>
            <a:fld id="{3CFC5038-D3C6-4CE7-B57E-45C1BDC4332F}" type="slidenum">
              <a:rPr lang="en-US" smtClean="0"/>
              <a:pPr/>
              <a:t>‹#›</a:t>
            </a:fld>
            <a:endParaRPr lang="en-US" dirty="0"/>
          </a:p>
        </p:txBody>
      </p:sp>
      <p:sp>
        <p:nvSpPr>
          <p:cNvPr id="8" name="Title 7"/>
          <p:cNvSpPr>
            <a:spLocks noGrp="1"/>
          </p:cNvSpPr>
          <p:nvPr>
            <p:ph type="ctrTitle"/>
          </p:nvPr>
        </p:nvSpPr>
        <p:spPr>
          <a:xfrm>
            <a:off x="685800" y="1752600"/>
            <a:ext cx="7772400" cy="1371600"/>
          </a:xfrm>
        </p:spPr>
        <p:txBody>
          <a:bodyPr anchor="b">
            <a:noAutofit/>
          </a:bodyPr>
          <a:lstStyle>
            <a:lvl1pPr>
              <a:defRPr sz="4800">
                <a:solidFill>
                  <a:schemeClr val="accent1"/>
                </a:solidFill>
              </a:defRPr>
            </a:lvl1pPr>
          </a:lstStyle>
          <a:p>
            <a:r>
              <a:rPr kumimoji="0" lang="en-US"/>
              <a:t>Click to edit Master title style</a:t>
            </a:r>
            <a:endParaRPr kumimoji="0" lang="en-US" dirty="0"/>
          </a:p>
        </p:txBody>
      </p:sp>
    </p:spTree>
    <p:extLst>
      <p:ext uri="{BB962C8B-B14F-4D97-AF65-F5344CB8AC3E}">
        <p14:creationId xmlns:p14="http://schemas.microsoft.com/office/powerpoint/2010/main" val="491223576"/>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152400"/>
            <a:ext cx="8534400" cy="914400"/>
          </a:xfrm>
        </p:spPr>
        <p:txBody>
          <a:bodyPr anchor="ctr"/>
          <a:lstStyle>
            <a:lvl1pPr>
              <a:defRPr>
                <a:solidFill>
                  <a:schemeClr val="accent3">
                    <a:shade val="75000"/>
                  </a:schemeClr>
                </a:solidFill>
              </a:defRPr>
            </a:lvl1pPr>
          </a:lstStyle>
          <a:p>
            <a:r>
              <a:rPr kumimoji="0" lang="en-US"/>
              <a:t>Click to edit Master title style</a:t>
            </a:r>
            <a:endParaRPr kumimoji="0" lang="en-US" dirty="0"/>
          </a:p>
        </p:txBody>
      </p:sp>
      <p:sp>
        <p:nvSpPr>
          <p:cNvPr id="8" name="Content Placeholder 7"/>
          <p:cNvSpPr>
            <a:spLocks noGrp="1"/>
          </p:cNvSpPr>
          <p:nvPr>
            <p:ph sz="quarter" idx="1"/>
          </p:nvPr>
        </p:nvSpPr>
        <p:spPr>
          <a:xfrm>
            <a:off x="301752" y="1600200"/>
            <a:ext cx="8503920" cy="48006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Tree>
    <p:extLst>
      <p:ext uri="{BB962C8B-B14F-4D97-AF65-F5344CB8AC3E}">
        <p14:creationId xmlns:p14="http://schemas.microsoft.com/office/powerpoint/2010/main" val="2386396464"/>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secHead">
  <p:cSld name="Section Header">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8600" y="4267200"/>
            <a:ext cx="8534400" cy="1524000"/>
          </a:xfrm>
        </p:spPr>
        <p:txBody>
          <a:bodyPr anchor="t"/>
          <a:lstStyle>
            <a:lvl1pPr marL="0" indent="0" algn="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2" name="Title 1"/>
          <p:cNvSpPr>
            <a:spLocks noGrp="1"/>
          </p:cNvSpPr>
          <p:nvPr>
            <p:ph type="title"/>
          </p:nvPr>
        </p:nvSpPr>
        <p:spPr>
          <a:xfrm>
            <a:off x="609600" y="2362200"/>
            <a:ext cx="7772400" cy="1371600"/>
          </a:xfrm>
        </p:spPr>
        <p:txBody>
          <a:bodyPr anchor="b"/>
          <a:lstStyle>
            <a:lvl1pPr algn="ctr">
              <a:buNone/>
              <a:defRPr sz="4200" b="0" cap="none" baseline="0">
                <a:solidFill>
                  <a:schemeClr val="accent3"/>
                </a:solidFill>
              </a:defRPr>
            </a:lvl1pPr>
          </a:lstStyle>
          <a:p>
            <a:r>
              <a:rPr kumimoji="0" lang="en-US"/>
              <a:t>Click to edit Master title style</a:t>
            </a:r>
            <a:endParaRPr kumimoji="0" lang="en-US" dirty="0"/>
          </a:p>
        </p:txBody>
      </p:sp>
      <p:sp>
        <p:nvSpPr>
          <p:cNvPr id="22" name="Rectangle 21"/>
          <p:cNvSpPr/>
          <p:nvPr userDrawn="1"/>
        </p:nvSpPr>
        <p:spPr>
          <a:xfrm>
            <a:off x="4267200" y="3733800"/>
            <a:ext cx="4572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
        <p:nvSpPr>
          <p:cNvPr id="20" name="Oval 19"/>
          <p:cNvSpPr/>
          <p:nvPr userDrawn="1"/>
        </p:nvSpPr>
        <p:spPr>
          <a:xfrm>
            <a:off x="4343400" y="3810000"/>
            <a:ext cx="286512" cy="321076"/>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a:solidFill>
                <a:prstClr val="white"/>
              </a:solidFill>
            </a:endParaRPr>
          </a:p>
        </p:txBody>
      </p:sp>
    </p:spTree>
    <p:extLst>
      <p:ext uri="{BB962C8B-B14F-4D97-AF65-F5344CB8AC3E}">
        <p14:creationId xmlns:p14="http://schemas.microsoft.com/office/powerpoint/2010/main" val="2652304175"/>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FC968EDB-9236-48CA-8DEC-B640255B8EBF}" type="slidenum">
              <a:rPr lang="en-US" smtClean="0"/>
              <a:pPr/>
              <a:t>‹#›</a:t>
            </a:fld>
            <a:endParaRPr lang="en-US" dirty="0"/>
          </a:p>
        </p:txBody>
      </p:sp>
    </p:spTree>
    <p:extLst>
      <p:ext uri="{BB962C8B-B14F-4D97-AF65-F5344CB8AC3E}">
        <p14:creationId xmlns:p14="http://schemas.microsoft.com/office/powerpoint/2010/main" val="4061731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5791200" y="6404984"/>
            <a:ext cx="3044952" cy="365760"/>
          </a:xfrm>
          <a:prstGeom prst="rect">
            <a:avLst/>
          </a:prstGeom>
        </p:spPr>
        <p:txBody>
          <a:bodyPr/>
          <a:lstStyle/>
          <a:p>
            <a:fld id="{9F94897F-3480-4036-A83D-58C3594EEEAC}" type="slidenum">
              <a:rPr lang="en-US" smtClean="0"/>
              <a:pPr/>
              <a:t>‹#›</a:t>
            </a:fld>
            <a:endParaRPr lang="en-US" dirty="0"/>
          </a:p>
        </p:txBody>
      </p:sp>
      <p:sp>
        <p:nvSpPr>
          <p:cNvPr id="5" name="Table Placeholder 4"/>
          <p:cNvSpPr>
            <a:spLocks noGrp="1"/>
          </p:cNvSpPr>
          <p:nvPr>
            <p:ph type="tbl" sz="quarter" idx="11"/>
          </p:nvPr>
        </p:nvSpPr>
        <p:spPr>
          <a:xfrm>
            <a:off x="685800" y="1752600"/>
            <a:ext cx="8001000" cy="4572000"/>
          </a:xfrm>
        </p:spPr>
        <p:txBody>
          <a:bodyPr/>
          <a:lstStyle/>
          <a:p>
            <a:r>
              <a:rPr lang="en-US"/>
              <a:t>Click icon to add table</a:t>
            </a:r>
          </a:p>
        </p:txBody>
      </p:sp>
    </p:spTree>
    <p:extLst>
      <p:ext uri="{BB962C8B-B14F-4D97-AF65-F5344CB8AC3E}">
        <p14:creationId xmlns:p14="http://schemas.microsoft.com/office/powerpoint/2010/main" val="2120505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lank">
    <p:bg>
      <p:bgPr>
        <a:solidFill>
          <a:schemeClr val="bg2"/>
        </a:solidFill>
        <a:effectLst/>
      </p:bgPr>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a:solidFill>
                <a:prstClr val="black"/>
              </a:solidFill>
              <a:latin typeface="Georgia"/>
              <a:cs typeface="+mn-cs"/>
            </a:endParaRPr>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a:solidFill>
                <a:prstClr val="black"/>
              </a:solidFill>
              <a:latin typeface="Georgia"/>
              <a:cs typeface="+mn-cs"/>
            </a:endParaRPr>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a:solidFill>
                <a:prstClr val="black"/>
              </a:solidFill>
              <a:latin typeface="Georgia"/>
              <a:cs typeface="+mn-cs"/>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a:solidFill>
                <a:prstClr val="black"/>
              </a:solidFill>
              <a:latin typeface="Georgia"/>
              <a:cs typeface="+mn-cs"/>
            </a:endParaRPr>
          </a:p>
        </p:txBody>
      </p:sp>
      <p:sp>
        <p:nvSpPr>
          <p:cNvPr id="5" name="Rectangle 4"/>
          <p:cNvSpPr>
            <a:spLocks noChangeArrowheads="1"/>
          </p:cNvSpPr>
          <p:nvPr/>
        </p:nvSpPr>
        <p:spPr bwMode="auto">
          <a:xfrm>
            <a:off x="146304" y="6629400"/>
            <a:ext cx="8833104" cy="71819"/>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a:solidFill>
                <a:prstClr val="black"/>
              </a:solidFill>
              <a:latin typeface="Georgia"/>
              <a:cs typeface="+mn-cs"/>
            </a:endParaRPr>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dirty="0">
              <a:solidFill>
                <a:prstClr val="black"/>
              </a:solidFill>
              <a:latin typeface="Georgia"/>
              <a:cs typeface="+mn-cs"/>
            </a:endParaRPr>
          </a:p>
        </p:txBody>
      </p:sp>
      <p:sp>
        <p:nvSpPr>
          <p:cNvPr id="12" name="Picture Placeholder 11"/>
          <p:cNvSpPr>
            <a:spLocks noGrp="1"/>
          </p:cNvSpPr>
          <p:nvPr>
            <p:ph type="pic" sz="quarter" idx="10"/>
          </p:nvPr>
        </p:nvSpPr>
        <p:spPr>
          <a:xfrm>
            <a:off x="228600" y="228600"/>
            <a:ext cx="8686800" cy="6324600"/>
          </a:xfrm>
        </p:spPr>
        <p:txBody>
          <a:bodyPr/>
          <a:lstStyle/>
          <a:p>
            <a:r>
              <a:rPr lang="en-US"/>
              <a:t>Click icon to add picture</a:t>
            </a:r>
          </a:p>
        </p:txBody>
      </p:sp>
    </p:spTree>
    <p:extLst>
      <p:ext uri="{BB962C8B-B14F-4D97-AF65-F5344CB8AC3E}">
        <p14:creationId xmlns:p14="http://schemas.microsoft.com/office/powerpoint/2010/main" val="810745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6" Type="http://schemas.openxmlformats.org/officeDocument/2006/relationships/image" Target="../media/image2.gif"/><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tags" Target="../tags/tag6.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2"/>
    </p:custDataLst>
    <p:extLst>
      <p:ext uri="{BB962C8B-B14F-4D97-AF65-F5344CB8AC3E}">
        <p14:creationId xmlns:p14="http://schemas.microsoft.com/office/powerpoint/2010/main" val="3051868728"/>
      </p:ext>
    </p:extLst>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06" r:id="rId8"/>
    <p:sldLayoutId id="2147483911" r:id="rId9"/>
    <p:sldLayoutId id="2147483912" r:id="rId10"/>
  </p:sldLayoutIdLst>
  <p:txStyles>
    <p:titleStyle>
      <a:lvl1pPr algn="ctr" defTabSz="457200" rtl="0" eaLnBrk="1" latinLnBrk="0" hangingPunct="1">
        <a:spcBef>
          <a:spcPct val="0"/>
        </a:spcBef>
        <a:buNone/>
        <a:defRPr sz="3800" b="0" kern="1200">
          <a:solidFill>
            <a:schemeClr val="bg1"/>
          </a:solidFill>
          <a:latin typeface="Georgia" panose="02040502050405020303" pitchFamily="18" charset="0"/>
          <a:ea typeface="+mj-ea"/>
          <a:cs typeface="+mj-cs"/>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6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5"/>
    </p:custDataLst>
    <p:extLst>
      <p:ext uri="{BB962C8B-B14F-4D97-AF65-F5344CB8AC3E}">
        <p14:creationId xmlns:p14="http://schemas.microsoft.com/office/powerpoint/2010/main" val="3084567896"/>
      </p:ext>
    </p:extLst>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 id="2147483934" r:id="rId11"/>
    <p:sldLayoutId id="2147483935" r:id="rId12"/>
    <p:sldLayoutId id="2147483936" r:id="rId13"/>
  </p:sldLayoutIdLst>
  <p:txStyles>
    <p:titleStyle>
      <a:lvl1pPr algn="ctr" defTabSz="914400" rtl="0" eaLnBrk="1" latinLnBrk="0" hangingPunct="1">
        <a:spcBef>
          <a:spcPct val="0"/>
        </a:spcBef>
        <a:buNone/>
        <a:defRPr sz="3800" b="0" kern="1200">
          <a:solidFill>
            <a:schemeClr val="bg1"/>
          </a:solidFill>
          <a:latin typeface="Georgia" panose="02040502050405020303"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tags" Target="../tags/tag3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tags" Target="../tags/tag3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tags" Target="../tags/tag34.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2.xml"/><Relationship Id="rId1" Type="http://schemas.openxmlformats.org/officeDocument/2006/relationships/tags" Target="../tags/tag35.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tags" Target="../tags/tag36.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2.xml"/><Relationship Id="rId1" Type="http://schemas.openxmlformats.org/officeDocument/2006/relationships/tags" Target="../tags/tag37.xml"/></Relationships>
</file>

<file path=ppt/slides/_rels/slide1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12.xml"/><Relationship Id="rId7" Type="http://schemas.openxmlformats.org/officeDocument/2006/relationships/diagramQuickStyle" Target="../diagrams/quickStyle1.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notesSlide" Target="../notesSlides/notesSlide16.xml"/><Relationship Id="rId9" Type="http://schemas.microsoft.com/office/2007/relationships/diagramDrawing" Target="../diagrams/drawing1.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3.xml"/><Relationship Id="rId1" Type="http://schemas.openxmlformats.org/officeDocument/2006/relationships/tags" Target="../tags/tag42.xm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45.xml"/><Relationship Id="rId1" Type="http://schemas.openxmlformats.org/officeDocument/2006/relationships/tags" Target="../tags/tag44.xm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2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2.xml"/><Relationship Id="rId1" Type="http://schemas.openxmlformats.org/officeDocument/2006/relationships/tags" Target="../tags/tag46.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2.xml"/><Relationship Id="rId1" Type="http://schemas.openxmlformats.org/officeDocument/2006/relationships/tags" Target="../tags/tag47.xml"/><Relationship Id="rId5" Type="http://schemas.openxmlformats.org/officeDocument/2006/relationships/comments" Target="../comments/comment1.xml"/><Relationship Id="rId4" Type="http://schemas.openxmlformats.org/officeDocument/2006/relationships/image" Target="../media/image14.gif"/></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2.xml"/><Relationship Id="rId1" Type="http://schemas.openxmlformats.org/officeDocument/2006/relationships/tags" Target="../tags/tag48.xml"/><Relationship Id="rId5" Type="http://schemas.openxmlformats.org/officeDocument/2006/relationships/comments" Target="../comments/comment2.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2.xml"/><Relationship Id="rId1" Type="http://schemas.openxmlformats.org/officeDocument/2006/relationships/tags" Target="../tags/tag49.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2.xml"/><Relationship Id="rId1" Type="http://schemas.openxmlformats.org/officeDocument/2006/relationships/tags" Target="../tags/tag50.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2.xml"/><Relationship Id="rId1" Type="http://schemas.openxmlformats.org/officeDocument/2006/relationships/tags" Target="../tags/tag51.xml"/></Relationships>
</file>

<file path=ppt/slides/_rels/slide2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12.xml"/><Relationship Id="rId7" Type="http://schemas.openxmlformats.org/officeDocument/2006/relationships/diagramQuickStyle" Target="../diagrams/quickStyle2.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notesSlide" Target="../notesSlides/notesSlide26.xml"/><Relationship Id="rId9" Type="http://schemas.microsoft.com/office/2007/relationships/diagramDrawing" Target="../diagrams/drawing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2.xml"/><Relationship Id="rId1" Type="http://schemas.openxmlformats.org/officeDocument/2006/relationships/tags" Target="../tags/tag54.xml"/><Relationship Id="rId4" Type="http://schemas.openxmlformats.org/officeDocument/2006/relationships/image" Target="../media/image17.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2.xml"/><Relationship Id="rId1" Type="http://schemas.openxmlformats.org/officeDocument/2006/relationships/tags" Target="../tags/tag55.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6.xml"/><Relationship Id="rId1" Type="http://schemas.openxmlformats.org/officeDocument/2006/relationships/tags" Target="../tags/tag56.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23.xml"/><Relationship Id="rId5" Type="http://schemas.microsoft.com/office/2007/relationships/hdphoto" Target="../media/hdphoto1.wdp"/><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2.xml"/><Relationship Id="rId1" Type="http://schemas.openxmlformats.org/officeDocument/2006/relationships/tags" Target="../tags/tag57.xml"/><Relationship Id="rId4" Type="http://schemas.openxmlformats.org/officeDocument/2006/relationships/hyperlink" Target="https://www.wkkf.org/resource-directory/resource/2006/02/wk-kellogg-foundation-logic-model-development-guide"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2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2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tags" Target="../tags/tag2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ags" Target="../tags/tag29.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tags" Target="../tags/tag30.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9.jpeg"/><Relationship Id="rId2" Type="http://schemas.openxmlformats.org/officeDocument/2006/relationships/slideLayout" Target="../slideLayouts/slideLayout12.xml"/><Relationship Id="rId1" Type="http://schemas.openxmlformats.org/officeDocument/2006/relationships/tags" Target="../tags/tag3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0" y="838200"/>
            <a:ext cx="8991600" cy="1698625"/>
          </a:xfrm>
        </p:spPr>
        <p:txBody>
          <a:bodyPr>
            <a:normAutofit/>
          </a:bodyPr>
          <a:lstStyle/>
          <a:p>
            <a:r>
              <a:rPr lang="en-US" sz="4400" dirty="0">
                <a:latin typeface="Arial" charset="0"/>
                <a:ea typeface="Arial" charset="0"/>
                <a:cs typeface="Arial" charset="0"/>
              </a:rPr>
              <a:t>Introduction to Logic Models</a:t>
            </a:r>
          </a:p>
        </p:txBody>
      </p:sp>
      <p:sp>
        <p:nvSpPr>
          <p:cNvPr id="18" name="Subtitle 17"/>
          <p:cNvSpPr>
            <a:spLocks noGrp="1"/>
          </p:cNvSpPr>
          <p:nvPr>
            <p:ph type="subTitle" idx="1"/>
          </p:nvPr>
        </p:nvSpPr>
        <p:spPr>
          <a:xfrm>
            <a:off x="1354807" y="5276560"/>
            <a:ext cx="6400800" cy="533400"/>
          </a:xfrm>
        </p:spPr>
        <p:txBody>
          <a:bodyPr/>
          <a:lstStyle/>
          <a:p>
            <a:r>
              <a:rPr lang="en-US" dirty="0"/>
              <a:t>Optional Session</a:t>
            </a:r>
          </a:p>
        </p:txBody>
      </p:sp>
      <p:grpSp>
        <p:nvGrpSpPr>
          <p:cNvPr id="5" name="Group 4"/>
          <p:cNvGrpSpPr/>
          <p:nvPr/>
        </p:nvGrpSpPr>
        <p:grpSpPr>
          <a:xfrm>
            <a:off x="2286000" y="2871829"/>
            <a:ext cx="4191000" cy="2076621"/>
            <a:chOff x="838200" y="4572000"/>
            <a:chExt cx="4876800" cy="2416432"/>
          </a:xfrm>
          <a:solidFill>
            <a:schemeClr val="accent1">
              <a:lumMod val="20000"/>
              <a:lumOff val="80000"/>
            </a:schemeClr>
          </a:solidFill>
          <a:effectLst>
            <a:outerShdw blurRad="50800" dist="38100" dir="5400000" algn="t" rotWithShape="0">
              <a:prstClr val="black">
                <a:alpha val="40000"/>
              </a:prstClr>
            </a:outerShdw>
          </a:effectLst>
        </p:grpSpPr>
        <p:grpSp>
          <p:nvGrpSpPr>
            <p:cNvPr id="6" name="Group 5"/>
            <p:cNvGrpSpPr/>
            <p:nvPr/>
          </p:nvGrpSpPr>
          <p:grpSpPr>
            <a:xfrm>
              <a:off x="838200" y="4572000"/>
              <a:ext cx="4876800" cy="2416432"/>
              <a:chOff x="1101725" y="1003300"/>
              <a:chExt cx="5440278" cy="2868930"/>
            </a:xfrm>
            <a:grpFill/>
          </p:grpSpPr>
          <p:sp>
            <p:nvSpPr>
              <p:cNvPr id="10" name="Rectangle 9"/>
              <p:cNvSpPr/>
              <p:nvPr/>
            </p:nvSpPr>
            <p:spPr>
              <a:xfrm>
                <a:off x="5744442" y="1003935"/>
                <a:ext cx="797560" cy="2859405"/>
              </a:xfrm>
              <a:prstGeom prst="rect">
                <a:avLst/>
              </a:prstGeom>
              <a:grp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500" b="1" dirty="0">
                    <a:solidFill>
                      <a:srgbClr val="10253F"/>
                    </a:solidFill>
                    <a:effectLst/>
                    <a:latin typeface="Verdana" panose="020B0604030504040204" pitchFamily="34" charset="0"/>
                    <a:ea typeface="Verdana" panose="020B0604030504040204" pitchFamily="34" charset="0"/>
                    <a:cs typeface="Verdana" panose="020B0604030504040204" pitchFamily="34" charset="0"/>
                  </a:rPr>
                  <a:t>LONG-TERM</a:t>
                </a:r>
                <a:endParaRPr lang="en-US" sz="500" b="1" dirty="0">
                  <a:effectLst/>
                  <a:latin typeface="Verdana" panose="020B0604030504040204" pitchFamily="34" charset="0"/>
                  <a:ea typeface="Verdana" panose="020B0604030504040204" pitchFamily="34" charset="0"/>
                  <a:cs typeface="Verdana" panose="020B0604030504040204" pitchFamily="34" charset="0"/>
                </a:endParaRPr>
              </a:p>
            </p:txBody>
          </p:sp>
          <p:grpSp>
            <p:nvGrpSpPr>
              <p:cNvPr id="11" name="Group 10"/>
              <p:cNvGrpSpPr/>
              <p:nvPr/>
            </p:nvGrpSpPr>
            <p:grpSpPr>
              <a:xfrm>
                <a:off x="1101725" y="1003300"/>
                <a:ext cx="5440278" cy="2868930"/>
                <a:chOff x="1101725" y="1003300"/>
                <a:chExt cx="5440278" cy="2868930"/>
              </a:xfrm>
              <a:grpFill/>
            </p:grpSpPr>
            <p:sp>
              <p:nvSpPr>
                <p:cNvPr id="12" name="Rectangle 11"/>
                <p:cNvSpPr/>
                <p:nvPr/>
              </p:nvSpPr>
              <p:spPr>
                <a:xfrm>
                  <a:off x="1101725" y="1012825"/>
                  <a:ext cx="661655" cy="2859405"/>
                </a:xfrm>
                <a:prstGeom prst="rect">
                  <a:avLst/>
                </a:prstGeom>
                <a:grp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500" b="1" dirty="0">
                      <a:solidFill>
                        <a:srgbClr val="10253F"/>
                      </a:solidFill>
                      <a:effectLst/>
                      <a:latin typeface="Verdana" panose="020B0604030504040204" pitchFamily="34" charset="0"/>
                      <a:ea typeface="Verdana" panose="020B0604030504040204" pitchFamily="34" charset="0"/>
                      <a:cs typeface="Verdana" panose="020B0604030504040204" pitchFamily="34" charset="0"/>
                    </a:rPr>
                    <a:t>INPUTS</a:t>
                  </a:r>
                  <a:endParaRPr lang="en-US" sz="500" dirty="0">
                    <a:effectLst/>
                    <a:latin typeface="Verdana" panose="020B0604030504040204" pitchFamily="34" charset="0"/>
                    <a:ea typeface="Verdana" panose="020B0604030504040204" pitchFamily="34" charset="0"/>
                    <a:cs typeface="Verdana" panose="020B0604030504040204" pitchFamily="34" charset="0"/>
                  </a:endParaRPr>
                </a:p>
              </p:txBody>
            </p:sp>
            <p:sp>
              <p:nvSpPr>
                <p:cNvPr id="13" name="Rectangle 12"/>
                <p:cNvSpPr/>
                <p:nvPr/>
              </p:nvSpPr>
              <p:spPr>
                <a:xfrm>
                  <a:off x="2032944" y="1003935"/>
                  <a:ext cx="882207" cy="2859405"/>
                </a:xfrm>
                <a:prstGeom prst="rect">
                  <a:avLst/>
                </a:prstGeom>
                <a:grp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500" b="1" dirty="0">
                      <a:solidFill>
                        <a:srgbClr val="10253F"/>
                      </a:solidFill>
                      <a:effectLst/>
                      <a:latin typeface="Verdana" panose="020B0604030504040204" pitchFamily="34" charset="0"/>
                      <a:ea typeface="Verdana" panose="020B0604030504040204" pitchFamily="34" charset="0"/>
                      <a:cs typeface="Verdana" panose="020B0604030504040204" pitchFamily="34" charset="0"/>
                    </a:rPr>
                    <a:t>ACTIVITIES</a:t>
                  </a:r>
                  <a:endParaRPr lang="en-US" sz="500" b="1" dirty="0">
                    <a:effectLst/>
                    <a:latin typeface="Verdana" panose="020B0604030504040204" pitchFamily="34" charset="0"/>
                    <a:ea typeface="Verdana" panose="020B0604030504040204" pitchFamily="34" charset="0"/>
                    <a:cs typeface="Verdana" panose="020B0604030504040204" pitchFamily="34" charset="0"/>
                  </a:endParaRPr>
                </a:p>
              </p:txBody>
            </p:sp>
            <p:sp>
              <p:nvSpPr>
                <p:cNvPr id="14" name="Rectangle 13"/>
                <p:cNvSpPr/>
                <p:nvPr/>
              </p:nvSpPr>
              <p:spPr>
                <a:xfrm>
                  <a:off x="3146833" y="1003300"/>
                  <a:ext cx="797560" cy="2859405"/>
                </a:xfrm>
                <a:prstGeom prst="rect">
                  <a:avLst/>
                </a:prstGeom>
                <a:grp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500" b="1" dirty="0">
                      <a:solidFill>
                        <a:srgbClr val="10253F"/>
                      </a:solidFill>
                      <a:effectLst/>
                      <a:latin typeface="Verdana" panose="020B0604030504040204" pitchFamily="34" charset="0"/>
                      <a:ea typeface="Verdana" panose="020B0604030504040204" pitchFamily="34" charset="0"/>
                      <a:cs typeface="Verdana" panose="020B0604030504040204" pitchFamily="34" charset="0"/>
                    </a:rPr>
                    <a:t>OUTPUTS</a:t>
                  </a:r>
                  <a:endParaRPr lang="en-US" sz="500" dirty="0">
                    <a:effectLst/>
                    <a:latin typeface="Verdana" panose="020B0604030504040204" pitchFamily="34" charset="0"/>
                    <a:ea typeface="Verdana" panose="020B0604030504040204" pitchFamily="34" charset="0"/>
                    <a:cs typeface="Verdana" panose="020B0604030504040204" pitchFamily="34" charset="0"/>
                  </a:endParaRPr>
                </a:p>
              </p:txBody>
            </p:sp>
            <p:sp>
              <p:nvSpPr>
                <p:cNvPr id="15" name="Rectangle 14"/>
                <p:cNvSpPr/>
                <p:nvPr>
                  <p:custDataLst>
                    <p:tags r:id="rId2"/>
                  </p:custDataLst>
                </p:nvPr>
              </p:nvSpPr>
              <p:spPr>
                <a:xfrm>
                  <a:off x="4148687" y="1003935"/>
                  <a:ext cx="797560" cy="2859405"/>
                </a:xfrm>
                <a:prstGeom prst="rect">
                  <a:avLst/>
                </a:prstGeom>
                <a:grp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500" b="1" dirty="0">
                      <a:solidFill>
                        <a:srgbClr val="10253F"/>
                      </a:solidFill>
                      <a:effectLst/>
                      <a:latin typeface="Verdana" panose="020B0604030504040204" pitchFamily="34" charset="0"/>
                      <a:ea typeface="Verdana" panose="020B0604030504040204" pitchFamily="34" charset="0"/>
                      <a:cs typeface="Verdana" panose="020B0604030504040204" pitchFamily="34" charset="0"/>
                    </a:rPr>
                    <a:t> </a:t>
                  </a:r>
                  <a:endParaRPr lang="en-US" sz="500" dirty="0">
                    <a:effectLst/>
                    <a:latin typeface="Verdana" panose="020B0604030504040204" pitchFamily="34" charset="0"/>
                    <a:ea typeface="Verdana" panose="020B0604030504040204" pitchFamily="34" charset="0"/>
                    <a:cs typeface="Verdana" panose="020B0604030504040204" pitchFamily="34" charset="0"/>
                  </a:endParaRPr>
                </a:p>
                <a:p>
                  <a:pPr marL="0" marR="0" algn="ctr">
                    <a:lnSpc>
                      <a:spcPct val="115000"/>
                    </a:lnSpc>
                    <a:spcBef>
                      <a:spcPts val="0"/>
                    </a:spcBef>
                    <a:spcAft>
                      <a:spcPts val="1000"/>
                    </a:spcAft>
                  </a:pPr>
                  <a:r>
                    <a:rPr lang="en-US" sz="500" b="1" dirty="0">
                      <a:solidFill>
                        <a:srgbClr val="10253F"/>
                      </a:solidFill>
                      <a:effectLst/>
                      <a:latin typeface="Verdana" panose="020B0604030504040204" pitchFamily="34" charset="0"/>
                      <a:ea typeface="Verdana" panose="020B0604030504040204" pitchFamily="34" charset="0"/>
                      <a:cs typeface="Verdana" panose="020B0604030504040204" pitchFamily="34" charset="0"/>
                    </a:rPr>
                    <a:t>SHORT-TERM</a:t>
                  </a:r>
                  <a:endParaRPr lang="en-US" sz="500" dirty="0">
                    <a:effectLst/>
                    <a:latin typeface="Verdana" panose="020B0604030504040204" pitchFamily="34" charset="0"/>
                    <a:ea typeface="Verdana" panose="020B0604030504040204" pitchFamily="34" charset="0"/>
                    <a:cs typeface="Verdana" panose="020B0604030504040204" pitchFamily="34" charset="0"/>
                  </a:endParaRPr>
                </a:p>
                <a:p>
                  <a:pPr marL="0" marR="0" algn="ctr">
                    <a:lnSpc>
                      <a:spcPct val="115000"/>
                    </a:lnSpc>
                    <a:spcBef>
                      <a:spcPts val="0"/>
                    </a:spcBef>
                    <a:spcAft>
                      <a:spcPts val="1000"/>
                    </a:spcAft>
                  </a:pPr>
                  <a:r>
                    <a:rPr lang="en-US" sz="500" dirty="0">
                      <a:effectLst/>
                      <a:latin typeface="Verdana" panose="020B0604030504040204" pitchFamily="34" charset="0"/>
                      <a:ea typeface="Verdana" panose="020B0604030504040204" pitchFamily="34" charset="0"/>
                      <a:cs typeface="Verdana" panose="020B0604030504040204" pitchFamily="34" charset="0"/>
                    </a:rPr>
                    <a:t> </a:t>
                  </a:r>
                </a:p>
              </p:txBody>
            </p:sp>
            <p:sp>
              <p:nvSpPr>
                <p:cNvPr id="16" name="Rectangle 15"/>
                <p:cNvSpPr/>
                <p:nvPr/>
              </p:nvSpPr>
              <p:spPr>
                <a:xfrm>
                  <a:off x="4947518" y="1003935"/>
                  <a:ext cx="797560" cy="2858770"/>
                </a:xfrm>
                <a:prstGeom prst="rect">
                  <a:avLst/>
                </a:prstGeom>
                <a:grp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500" b="1" dirty="0">
                      <a:solidFill>
                        <a:srgbClr val="10253F"/>
                      </a:solidFill>
                      <a:effectLst/>
                      <a:latin typeface="Verdana" panose="020B0604030504040204" pitchFamily="34" charset="0"/>
                      <a:ea typeface="Verdana" panose="020B0604030504040204" pitchFamily="34" charset="0"/>
                      <a:cs typeface="Verdana" panose="020B0604030504040204" pitchFamily="34" charset="0"/>
                    </a:rPr>
                    <a:t>MEDIUM-TERM</a:t>
                  </a:r>
                  <a:endParaRPr lang="en-US" sz="500" dirty="0">
                    <a:effectLst/>
                    <a:latin typeface="Verdana" panose="020B0604030504040204" pitchFamily="34" charset="0"/>
                    <a:ea typeface="Verdana" panose="020B0604030504040204" pitchFamily="34" charset="0"/>
                    <a:cs typeface="Verdana" panose="020B0604030504040204" pitchFamily="34" charset="0"/>
                  </a:endParaRPr>
                </a:p>
              </p:txBody>
            </p:sp>
            <p:sp>
              <p:nvSpPr>
                <p:cNvPr id="17" name="Rectangle 16"/>
                <p:cNvSpPr/>
                <p:nvPr/>
              </p:nvSpPr>
              <p:spPr>
                <a:xfrm>
                  <a:off x="4149323" y="1012825"/>
                  <a:ext cx="2392680" cy="313690"/>
                </a:xfrm>
                <a:prstGeom prst="rect">
                  <a:avLst/>
                </a:prstGeom>
                <a:grp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500" b="1" dirty="0">
                      <a:solidFill>
                        <a:srgbClr val="10253F"/>
                      </a:solidFill>
                      <a:effectLst/>
                      <a:latin typeface="Verdana" panose="020B0604030504040204" pitchFamily="34" charset="0"/>
                      <a:ea typeface="Verdana" panose="020B0604030504040204" pitchFamily="34" charset="0"/>
                      <a:cs typeface="Verdana" panose="020B0604030504040204" pitchFamily="34" charset="0"/>
                    </a:rPr>
                    <a:t>OUTCOMES</a:t>
                  </a:r>
                  <a:endParaRPr lang="en-US" sz="500" dirty="0">
                    <a:effectLst/>
                    <a:latin typeface="Verdana" panose="020B0604030504040204" pitchFamily="34" charset="0"/>
                    <a:ea typeface="Verdana" panose="020B0604030504040204" pitchFamily="34" charset="0"/>
                    <a:cs typeface="Verdana" panose="020B0604030504040204" pitchFamily="34" charset="0"/>
                  </a:endParaRPr>
                </a:p>
              </p:txBody>
            </p:sp>
          </p:grpSp>
        </p:grpSp>
        <p:sp>
          <p:nvSpPr>
            <p:cNvPr id="7" name="Right Arrow 6"/>
            <p:cNvSpPr/>
            <p:nvPr/>
          </p:nvSpPr>
          <p:spPr>
            <a:xfrm>
              <a:off x="1440574" y="6096000"/>
              <a:ext cx="247538" cy="296777"/>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a:p>
          </p:txBody>
        </p:sp>
        <p:sp>
          <p:nvSpPr>
            <p:cNvPr id="8" name="Right Arrow 7"/>
            <p:cNvSpPr/>
            <p:nvPr/>
          </p:nvSpPr>
          <p:spPr>
            <a:xfrm>
              <a:off x="2463800" y="6095999"/>
              <a:ext cx="247538" cy="296777"/>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a:p>
          </p:txBody>
        </p:sp>
        <p:sp>
          <p:nvSpPr>
            <p:cNvPr id="9" name="Right Arrow 8"/>
            <p:cNvSpPr/>
            <p:nvPr/>
          </p:nvSpPr>
          <p:spPr>
            <a:xfrm>
              <a:off x="3354963" y="6095999"/>
              <a:ext cx="247538" cy="296777"/>
            </a:xfrm>
            <a:prstGeom prst="righ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a:p>
          </p:txBody>
        </p:sp>
      </p:grpSp>
      <p:sp>
        <p:nvSpPr>
          <p:cNvPr id="20" name="Rectangle 19"/>
          <p:cNvSpPr/>
          <p:nvPr/>
        </p:nvSpPr>
        <p:spPr bwMode="auto">
          <a:xfrm>
            <a:off x="1382713" y="5926368"/>
            <a:ext cx="7380287" cy="550632"/>
          </a:xfrm>
          <a:prstGeom prst="rect">
            <a:avLst/>
          </a:prstGeom>
          <a:solidFill>
            <a:srgbClr val="9AE35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2" name="TextBox 1">
            <a:extLst>
              <a:ext uri="{FF2B5EF4-FFF2-40B4-BE49-F238E27FC236}">
                <a16:creationId xmlns:a16="http://schemas.microsoft.com/office/drawing/2014/main" id="{5DE93313-F04D-43E6-8AF5-A54EEF932D27}"/>
              </a:ext>
            </a:extLst>
          </p:cNvPr>
          <p:cNvSpPr txBox="1"/>
          <p:nvPr/>
        </p:nvSpPr>
        <p:spPr>
          <a:xfrm>
            <a:off x="1480868" y="6029325"/>
            <a:ext cx="7515961" cy="49212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dirty="0">
                <a:latin typeface="Calibri"/>
              </a:rPr>
              <a:t>The Cancer Prevention and Control Research Network is supported by Cooperative Agreement Number 3 U48 DP005017-01S8 from the Centers for Disease Control and Prevention’s Prevention Research Centers Program and the National Cancer Institute. The content of this curriculum is based upon findings and experiences of workgroup members and does not necessarily represent the official position of the funders</a:t>
            </a:r>
            <a:r>
              <a:rPr lang="en-US" sz="1000" dirty="0">
                <a:latin typeface="Calibri"/>
              </a:rPr>
              <a:t>. </a:t>
            </a:r>
          </a:p>
        </p:txBody>
      </p:sp>
    </p:spTree>
    <p:custDataLst>
      <p:tags r:id="rId1"/>
    </p:custDataLst>
    <p:extLst>
      <p:ext uri="{BB962C8B-B14F-4D97-AF65-F5344CB8AC3E}">
        <p14:creationId xmlns:p14="http://schemas.microsoft.com/office/powerpoint/2010/main" val="24237898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550" y="274638"/>
            <a:ext cx="8553450" cy="1143000"/>
          </a:xfrm>
        </p:spPr>
        <p:txBody>
          <a:bodyPr>
            <a:normAutofit/>
          </a:bodyPr>
          <a:lstStyle/>
          <a:p>
            <a:pPr algn="l"/>
            <a:r>
              <a:rPr lang="en-US" sz="4000" dirty="0">
                <a:latin typeface="Arial" charset="0"/>
                <a:ea typeface="Arial" charset="0"/>
                <a:cs typeface="Arial" charset="0"/>
              </a:rPr>
              <a:t>Many Variations and Types</a:t>
            </a:r>
          </a:p>
        </p:txBody>
      </p:sp>
      <p:sp>
        <p:nvSpPr>
          <p:cNvPr id="3" name="Content Placeholder 2"/>
          <p:cNvSpPr>
            <a:spLocks noGrp="1"/>
          </p:cNvSpPr>
          <p:nvPr>
            <p:ph idx="1"/>
            <p:extLst/>
          </p:nvPr>
        </p:nvSpPr>
        <p:spPr>
          <a:xfrm>
            <a:off x="209550" y="1410794"/>
            <a:ext cx="8503920" cy="4800600"/>
          </a:xfrm>
        </p:spPr>
        <p:txBody>
          <a:bodyPr vert="horz" lIns="91440" tIns="45720" rIns="91440" bIns="45720" rtlCol="0" anchor="t">
            <a:normAutofit/>
          </a:bodyPr>
          <a:lstStyle/>
          <a:p>
            <a:pPr marL="238760" indent="0">
              <a:buNone/>
            </a:pPr>
            <a:r>
              <a:rPr lang="en-US" dirty="0"/>
              <a:t>  </a:t>
            </a:r>
          </a:p>
          <a:p>
            <a:pPr marL="511810" indent="-273050"/>
            <a:r>
              <a:rPr lang="en-US" dirty="0"/>
              <a:t>Nested</a:t>
            </a:r>
            <a:endParaRPr dirty="0"/>
          </a:p>
          <a:p>
            <a:pPr marL="511810" indent="-273050"/>
            <a:r>
              <a:rPr lang="en-US" dirty="0"/>
              <a:t>Detailed  </a:t>
            </a:r>
            <a:endParaRPr dirty="0"/>
          </a:p>
          <a:p>
            <a:pPr marL="511810" indent="-273050"/>
            <a:r>
              <a:rPr lang="en-US" dirty="0"/>
              <a:t>Storyboarding </a:t>
            </a:r>
          </a:p>
          <a:p>
            <a:pPr marL="239395" indent="0">
              <a:buNone/>
            </a:pPr>
            <a:endParaRPr lang="en-US" dirty="0"/>
          </a:p>
          <a:p>
            <a:pPr marL="239395" indent="0">
              <a:buNone/>
            </a:pPr>
            <a:r>
              <a:rPr lang="en-US" dirty="0"/>
              <a:t>Logic models should:</a:t>
            </a:r>
          </a:p>
          <a:p>
            <a:pPr marL="511810" indent="-273050"/>
            <a:r>
              <a:rPr lang="en-US" dirty="0"/>
              <a:t>Be depicted in a single image </a:t>
            </a:r>
          </a:p>
          <a:p>
            <a:pPr marL="511810" indent="-273050"/>
            <a:r>
              <a:rPr lang="en-US" dirty="0"/>
              <a:t>Be readable from left to right</a:t>
            </a:r>
          </a:p>
          <a:p>
            <a:endParaRPr lang="en-US" dirty="0"/>
          </a:p>
        </p:txBody>
      </p:sp>
      <p:sp>
        <p:nvSpPr>
          <p:cNvPr id="7" name="Content Placeholder 2"/>
          <p:cNvSpPr txBox="1">
            <a:spLocks/>
          </p:cNvSpPr>
          <p:nvPr/>
        </p:nvSpPr>
        <p:spPr>
          <a:xfrm>
            <a:off x="4638626" y="1371600"/>
            <a:ext cx="4038600" cy="4681728"/>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500" kern="1200">
                <a:solidFill>
                  <a:schemeClr val="tx1"/>
                </a:solidFill>
                <a:latin typeface="Verdana" pitchFamily="34" charset="0"/>
                <a:ea typeface="Verdana" pitchFamily="34" charset="0"/>
                <a:cs typeface="Verdana" pitchFamily="34" charset="0"/>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Verdana" pitchFamily="34" charset="0"/>
                <a:ea typeface="Verdana" pitchFamily="34" charset="0"/>
                <a:cs typeface="Verdana" pitchFamily="34" charset="0"/>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Verdana" pitchFamily="34" charset="0"/>
                <a:ea typeface="Verdana" pitchFamily="34" charset="0"/>
                <a:cs typeface="Verdana" pitchFamily="34" charset="0"/>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Verdana" pitchFamily="34" charset="0"/>
                <a:ea typeface="Verdana" pitchFamily="34" charset="0"/>
                <a:cs typeface="Verdana" pitchFamily="34" charset="0"/>
              </a:defRPr>
            </a:lvl4pPr>
            <a:lvl5pPr marL="1371600" indent="-228600" algn="l" rtl="0" eaLnBrk="1" latinLnBrk="0" hangingPunct="1">
              <a:spcBef>
                <a:spcPct val="20000"/>
              </a:spcBef>
              <a:buClr>
                <a:schemeClr val="accent5"/>
              </a:buClr>
              <a:buFontTx/>
              <a:buChar char="•"/>
              <a:defRPr kumimoji="0" sz="1800" kern="1200">
                <a:solidFill>
                  <a:schemeClr val="tx1"/>
                </a:solidFill>
                <a:latin typeface="Verdana" pitchFamily="34" charset="0"/>
                <a:ea typeface="Verdana" pitchFamily="34" charset="0"/>
                <a:cs typeface="Verdana" pitchFamily="34" charset="0"/>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fontAlgn="auto">
              <a:spcAft>
                <a:spcPts val="0"/>
              </a:spcAft>
            </a:pPr>
            <a:endParaRPr lang="en-US" dirty="0"/>
          </a:p>
          <a:p>
            <a:pPr marL="0" indent="0" fontAlgn="auto">
              <a:spcAft>
                <a:spcPts val="0"/>
              </a:spcAft>
              <a:buNone/>
            </a:pPr>
            <a:endParaRPr lang="en-US" dirty="0"/>
          </a:p>
        </p:txBody>
      </p:sp>
    </p:spTree>
    <p:custDataLst>
      <p:tags r:id="rId1"/>
    </p:custDataLst>
    <p:extLst>
      <p:ext uri="{BB962C8B-B14F-4D97-AF65-F5344CB8AC3E}">
        <p14:creationId xmlns:p14="http://schemas.microsoft.com/office/powerpoint/2010/main" val="4146544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p:cNvSpPr/>
          <p:nvPr/>
        </p:nvSpPr>
        <p:spPr>
          <a:xfrm>
            <a:off x="7208459" y="1839168"/>
            <a:ext cx="1097341" cy="3796507"/>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fontAlgn="base">
              <a:spcBef>
                <a:spcPct val="0"/>
              </a:spcBef>
              <a:spcAft>
                <a:spcPct val="0"/>
              </a:spcAft>
            </a:pPr>
            <a:r>
              <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rPr>
              <a:t>Long</a:t>
            </a:r>
          </a:p>
          <a:p>
            <a:pPr fontAlgn="base">
              <a:spcBef>
                <a:spcPct val="0"/>
              </a:spcBef>
              <a:spcAft>
                <a:spcPct val="0"/>
              </a:spcAft>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91440" indent="-91440" fontAlgn="base">
              <a:spcBef>
                <a:spcPct val="0"/>
              </a:spcBef>
              <a:spcAft>
                <a:spcPct val="0"/>
              </a:spcAft>
              <a:buFont typeface="Arial" panose="020B0604020202020204" pitchFamily="34" charset="0"/>
              <a:buChar char="•"/>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91440" indent="-91440" fontAlgn="base">
              <a:spcBef>
                <a:spcPct val="0"/>
              </a:spcBef>
              <a:spcAft>
                <a:spcPct val="0"/>
              </a:spcAft>
              <a:buFont typeface="Arial" panose="020B0604020202020204" pitchFamily="34" charset="0"/>
              <a:buChar char="•"/>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dirty="0">
              <a:solidFill>
                <a:prstClr val="black"/>
              </a:solidFill>
              <a:latin typeface="Arial" panose="020B0604020202020204" pitchFamily="34" charset="0"/>
              <a:ea typeface="Verdana" panose="020B0604030504040204" pitchFamily="34" charset="0"/>
              <a:cs typeface="Arial" panose="020B0604020202020204" pitchFamily="34" charset="0"/>
            </a:endParaRPr>
          </a:p>
        </p:txBody>
      </p:sp>
      <p:sp>
        <p:nvSpPr>
          <p:cNvPr id="2" name="Title 1"/>
          <p:cNvSpPr>
            <a:spLocks noGrp="1"/>
          </p:cNvSpPr>
          <p:nvPr>
            <p:ph type="title"/>
          </p:nvPr>
        </p:nvSpPr>
        <p:spPr>
          <a:xfrm>
            <a:off x="304800" y="274638"/>
            <a:ext cx="8458200" cy="1143000"/>
          </a:xfrm>
        </p:spPr>
        <p:txBody>
          <a:bodyPr>
            <a:normAutofit/>
          </a:bodyPr>
          <a:lstStyle/>
          <a:p>
            <a:pPr algn="l"/>
            <a:r>
              <a:rPr lang="en-US" sz="4000" dirty="0">
                <a:latin typeface="Arial" charset="0"/>
                <a:ea typeface="Arial" charset="0"/>
                <a:cs typeface="Arial" charset="0"/>
              </a:rPr>
              <a:t>Logic Model Terminology</a:t>
            </a:r>
          </a:p>
        </p:txBody>
      </p:sp>
      <p:sp>
        <p:nvSpPr>
          <p:cNvPr id="7" name="Rectangle 6"/>
          <p:cNvSpPr/>
          <p:nvPr/>
        </p:nvSpPr>
        <p:spPr>
          <a:xfrm>
            <a:off x="653612" y="1850974"/>
            <a:ext cx="1146372" cy="3797351"/>
          </a:xfrm>
          <a:prstGeom prst="rect">
            <a:avLst/>
          </a:prstGeom>
          <a:solidFill>
            <a:srgbClr val="D8F5C3"/>
          </a:solid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fontAlgn="base">
              <a:spcBef>
                <a:spcPct val="0"/>
              </a:spcBef>
              <a:spcAft>
                <a:spcPct val="0"/>
              </a:spcAft>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p:txBody>
      </p:sp>
      <p:sp>
        <p:nvSpPr>
          <p:cNvPr id="8" name="Rectangle 7"/>
          <p:cNvSpPr/>
          <p:nvPr/>
        </p:nvSpPr>
        <p:spPr>
          <a:xfrm>
            <a:off x="1934851" y="1839168"/>
            <a:ext cx="1427455" cy="3797351"/>
          </a:xfrm>
          <a:prstGeom prst="rect">
            <a:avLst/>
          </a:prstGeom>
          <a:solidFill>
            <a:srgbClr val="D8F5C3"/>
          </a:solid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fontAlgn="base">
              <a:spcBef>
                <a:spcPct val="0"/>
              </a:spcBef>
              <a:spcAft>
                <a:spcPct val="0"/>
              </a:spcAft>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p:txBody>
      </p:sp>
      <p:sp>
        <p:nvSpPr>
          <p:cNvPr id="9" name="Rectangle 8"/>
          <p:cNvSpPr/>
          <p:nvPr/>
        </p:nvSpPr>
        <p:spPr>
          <a:xfrm>
            <a:off x="3481999" y="1838325"/>
            <a:ext cx="1419931" cy="3797351"/>
          </a:xfrm>
          <a:prstGeom prst="rect">
            <a:avLst/>
          </a:prstGeom>
          <a:solidFill>
            <a:srgbClr val="D8F5C3"/>
          </a:solid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fontAlgn="base">
              <a:spcBef>
                <a:spcPct val="0"/>
              </a:spcBef>
              <a:spcAft>
                <a:spcPct val="0"/>
              </a:spcAft>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p:txBody>
      </p:sp>
      <p:sp>
        <p:nvSpPr>
          <p:cNvPr id="10" name="Rectangle 9"/>
          <p:cNvSpPr/>
          <p:nvPr/>
        </p:nvSpPr>
        <p:spPr>
          <a:xfrm>
            <a:off x="5029200" y="1839168"/>
            <a:ext cx="1097341" cy="3797351"/>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fontAlgn="base">
              <a:spcBef>
                <a:spcPct val="0"/>
              </a:spcBef>
              <a:spcAft>
                <a:spcPct val="0"/>
              </a:spcAft>
            </a:pPr>
            <a:r>
              <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rPr>
              <a:t>Short</a:t>
            </a: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p:txBody>
      </p:sp>
      <p:sp>
        <p:nvSpPr>
          <p:cNvPr id="11" name="Rectangle 10"/>
          <p:cNvSpPr/>
          <p:nvPr/>
        </p:nvSpPr>
        <p:spPr>
          <a:xfrm>
            <a:off x="6141659" y="1839168"/>
            <a:ext cx="1097341" cy="3796507"/>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fontAlgn="base">
              <a:spcBef>
                <a:spcPct val="0"/>
              </a:spcBef>
              <a:spcAft>
                <a:spcPct val="0"/>
              </a:spcAft>
            </a:pPr>
            <a:r>
              <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rPr>
              <a:t>Mid</a:t>
            </a:r>
          </a:p>
          <a:p>
            <a:pPr fontAlgn="base">
              <a:spcBef>
                <a:spcPct val="0"/>
              </a:spcBef>
              <a:spcAft>
                <a:spcPct val="0"/>
              </a:spcAft>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91440" indent="-91440" fontAlgn="base">
              <a:spcBef>
                <a:spcPct val="0"/>
              </a:spcBef>
              <a:spcAft>
                <a:spcPct val="0"/>
              </a:spcAft>
              <a:buFont typeface="Arial" panose="020B0604020202020204" pitchFamily="34" charset="0"/>
              <a:buChar char="•"/>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91440" indent="-91440" fontAlgn="base">
              <a:spcBef>
                <a:spcPct val="0"/>
              </a:spcBef>
              <a:spcAft>
                <a:spcPct val="0"/>
              </a:spcAft>
              <a:buFont typeface="Arial" panose="020B0604020202020204" pitchFamily="34" charset="0"/>
              <a:buChar char="•"/>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dirty="0">
              <a:solidFill>
                <a:prstClr val="black"/>
              </a:solidFill>
              <a:latin typeface="Arial" panose="020B0604020202020204" pitchFamily="34" charset="0"/>
              <a:ea typeface="Verdana" panose="020B0604030504040204" pitchFamily="34" charset="0"/>
              <a:cs typeface="Arial" panose="020B0604020202020204" pitchFamily="34" charset="0"/>
            </a:endParaRPr>
          </a:p>
        </p:txBody>
      </p:sp>
      <p:sp>
        <p:nvSpPr>
          <p:cNvPr id="12" name="Rectangle 11"/>
          <p:cNvSpPr/>
          <p:nvPr/>
        </p:nvSpPr>
        <p:spPr>
          <a:xfrm>
            <a:off x="5029200" y="1828800"/>
            <a:ext cx="3276600" cy="390525"/>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fontAlgn="base">
              <a:lnSpc>
                <a:spcPct val="115000"/>
              </a:lnSpc>
              <a:spcAft>
                <a:spcPts val="1000"/>
              </a:spcAft>
            </a:pPr>
            <a:r>
              <a:rPr lang="en-US" sz="1600" b="1" dirty="0">
                <a:solidFill>
                  <a:prstClr val="black"/>
                </a:solidFill>
                <a:latin typeface="Arial" panose="020B0604020202020204" pitchFamily="34" charset="0"/>
                <a:ea typeface="Verdana" panose="020B0604030504040204" pitchFamily="34" charset="0"/>
                <a:cs typeface="Arial" panose="020B0604020202020204" pitchFamily="34" charset="0"/>
              </a:rPr>
              <a:t>OUTCOMES</a:t>
            </a:r>
            <a:endParaRPr lang="en-US" sz="1600" dirty="0">
              <a:solidFill>
                <a:prstClr val="black"/>
              </a:solidFill>
              <a:latin typeface="Arial" panose="020B0604020202020204" pitchFamily="34" charset="0"/>
              <a:ea typeface="Verdana" panose="020B0604030504040204" pitchFamily="34" charset="0"/>
              <a:cs typeface="Arial" panose="020B0604020202020204" pitchFamily="34" charset="0"/>
            </a:endParaRPr>
          </a:p>
        </p:txBody>
      </p:sp>
      <p:sp>
        <p:nvSpPr>
          <p:cNvPr id="13" name="Right Arrow 12"/>
          <p:cNvSpPr/>
          <p:nvPr/>
        </p:nvSpPr>
        <p:spPr>
          <a:xfrm>
            <a:off x="1720412" y="1914525"/>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latin typeface="Arial" panose="020B0604020202020204" pitchFamily="34" charset="0"/>
              <a:cs typeface="Arial" panose="020B0604020202020204" pitchFamily="34" charset="0"/>
            </a:endParaRPr>
          </a:p>
        </p:txBody>
      </p:sp>
      <p:sp>
        <p:nvSpPr>
          <p:cNvPr id="14" name="Right Arrow 13"/>
          <p:cNvSpPr/>
          <p:nvPr/>
        </p:nvSpPr>
        <p:spPr>
          <a:xfrm>
            <a:off x="3244412" y="1914525"/>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latin typeface="Arial" panose="020B0604020202020204" pitchFamily="34" charset="0"/>
              <a:cs typeface="Arial" panose="020B0604020202020204" pitchFamily="34" charset="0"/>
            </a:endParaRPr>
          </a:p>
        </p:txBody>
      </p:sp>
      <p:sp>
        <p:nvSpPr>
          <p:cNvPr id="15" name="Right Arrow 14"/>
          <p:cNvSpPr/>
          <p:nvPr/>
        </p:nvSpPr>
        <p:spPr>
          <a:xfrm>
            <a:off x="4817961" y="1914525"/>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latin typeface="Arial" panose="020B0604020202020204" pitchFamily="34" charset="0"/>
              <a:cs typeface="Arial" panose="020B0604020202020204" pitchFamily="34" charset="0"/>
            </a:endParaRPr>
          </a:p>
        </p:txBody>
      </p:sp>
      <p:sp>
        <p:nvSpPr>
          <p:cNvPr id="16" name="TextBox 15"/>
          <p:cNvSpPr txBox="1"/>
          <p:nvPr/>
        </p:nvSpPr>
        <p:spPr>
          <a:xfrm>
            <a:off x="590550" y="1850974"/>
            <a:ext cx="1224608" cy="338554"/>
          </a:xfrm>
          <a:prstGeom prst="rect">
            <a:avLst/>
          </a:prstGeom>
          <a:noFill/>
        </p:spPr>
        <p:txBody>
          <a:bodyPr wrap="square" rtlCol="0">
            <a:spAutoFit/>
          </a:bodyPr>
          <a:lstStyle/>
          <a:p>
            <a:pPr algn="ctr" fontAlgn="base">
              <a:spcBef>
                <a:spcPct val="0"/>
              </a:spcBef>
              <a:spcAft>
                <a:spcPct val="0"/>
              </a:spcAft>
            </a:pPr>
            <a:r>
              <a:rPr lang="en-US" sz="1600" b="1" dirty="0">
                <a:solidFill>
                  <a:prstClr val="black"/>
                </a:solidFill>
                <a:ea typeface="Verdana" panose="020B0604030504040204" pitchFamily="34" charset="0"/>
              </a:rPr>
              <a:t>INPUTS</a:t>
            </a:r>
          </a:p>
        </p:txBody>
      </p:sp>
      <p:sp>
        <p:nvSpPr>
          <p:cNvPr id="17" name="TextBox 16"/>
          <p:cNvSpPr txBox="1"/>
          <p:nvPr/>
        </p:nvSpPr>
        <p:spPr>
          <a:xfrm>
            <a:off x="1905000" y="1866250"/>
            <a:ext cx="1470005" cy="323165"/>
          </a:xfrm>
          <a:prstGeom prst="rect">
            <a:avLst/>
          </a:prstGeom>
          <a:noFill/>
        </p:spPr>
        <p:txBody>
          <a:bodyPr wrap="square" rtlCol="0">
            <a:spAutoFit/>
          </a:bodyPr>
          <a:lstStyle/>
          <a:p>
            <a:pPr algn="ctr" fontAlgn="base">
              <a:spcBef>
                <a:spcPct val="0"/>
              </a:spcBef>
              <a:spcAft>
                <a:spcPct val="0"/>
              </a:spcAft>
            </a:pPr>
            <a:r>
              <a:rPr lang="en-US" sz="1500" b="1" dirty="0">
                <a:solidFill>
                  <a:prstClr val="black"/>
                </a:solidFill>
                <a:ea typeface="Verdana" panose="020B0604030504040204" pitchFamily="34" charset="0"/>
              </a:rPr>
              <a:t>ACTIVITIES</a:t>
            </a:r>
          </a:p>
        </p:txBody>
      </p:sp>
      <p:sp>
        <p:nvSpPr>
          <p:cNvPr id="18" name="TextBox 17"/>
          <p:cNvSpPr txBox="1"/>
          <p:nvPr/>
        </p:nvSpPr>
        <p:spPr>
          <a:xfrm>
            <a:off x="3574945" y="1871246"/>
            <a:ext cx="1225655" cy="338554"/>
          </a:xfrm>
          <a:prstGeom prst="rect">
            <a:avLst/>
          </a:prstGeom>
          <a:noFill/>
        </p:spPr>
        <p:txBody>
          <a:bodyPr wrap="square" rtlCol="0">
            <a:spAutoFit/>
          </a:bodyPr>
          <a:lstStyle/>
          <a:p>
            <a:pPr algn="ctr" fontAlgn="base">
              <a:spcBef>
                <a:spcPct val="0"/>
              </a:spcBef>
              <a:spcAft>
                <a:spcPct val="0"/>
              </a:spcAft>
            </a:pPr>
            <a:r>
              <a:rPr lang="en-US" sz="1600" b="1" dirty="0">
                <a:solidFill>
                  <a:prstClr val="black"/>
                </a:solidFill>
                <a:ea typeface="Verdana" panose="020B0604030504040204" pitchFamily="34" charset="0"/>
              </a:rPr>
              <a:t>OUTPUTS</a:t>
            </a:r>
          </a:p>
        </p:txBody>
      </p:sp>
    </p:spTree>
    <p:custDataLst>
      <p:tags r:id="rId1"/>
    </p:custDataLst>
    <p:extLst>
      <p:ext uri="{BB962C8B-B14F-4D97-AF65-F5344CB8AC3E}">
        <p14:creationId xmlns:p14="http://schemas.microsoft.com/office/powerpoint/2010/main" val="600017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534400" cy="1143000"/>
          </a:xfrm>
        </p:spPr>
        <p:txBody>
          <a:bodyPr>
            <a:normAutofit/>
          </a:bodyPr>
          <a:lstStyle/>
          <a:p>
            <a:pPr algn="l"/>
            <a:r>
              <a:rPr lang="en-US" sz="4000" dirty="0">
                <a:latin typeface="Arial" charset="0"/>
                <a:ea typeface="Arial" charset="0"/>
                <a:cs typeface="Arial" charset="0"/>
              </a:rPr>
              <a:t>Inputs: What We Invest</a:t>
            </a:r>
          </a:p>
        </p:txBody>
      </p:sp>
      <p:sp>
        <p:nvSpPr>
          <p:cNvPr id="13315" name="Content Placeholder 4"/>
          <p:cNvSpPr>
            <a:spLocks noGrp="1"/>
          </p:cNvSpPr>
          <p:nvPr>
            <p:ph idx="1"/>
          </p:nvPr>
        </p:nvSpPr>
        <p:spPr/>
        <p:txBody>
          <a:bodyPr/>
          <a:lstStyle/>
          <a:p>
            <a:r>
              <a:rPr lang="en-US" dirty="0"/>
              <a:t>Human </a:t>
            </a:r>
          </a:p>
          <a:p>
            <a:pPr lvl="1"/>
            <a:r>
              <a:rPr lang="en-US" dirty="0"/>
              <a:t>Staff, time, partnerships</a:t>
            </a:r>
          </a:p>
          <a:p>
            <a:r>
              <a:rPr lang="en-US" dirty="0"/>
              <a:t>Financial</a:t>
            </a:r>
          </a:p>
          <a:p>
            <a:pPr lvl="1"/>
            <a:r>
              <a:rPr lang="en-US" dirty="0"/>
              <a:t>Funding, “in-kind”</a:t>
            </a:r>
          </a:p>
          <a:p>
            <a:r>
              <a:rPr lang="en-US" dirty="0"/>
              <a:t>Organizational</a:t>
            </a:r>
          </a:p>
          <a:p>
            <a:pPr lvl="1"/>
            <a:r>
              <a:rPr lang="en-US" dirty="0"/>
              <a:t>Infrastructure (in-direct)</a:t>
            </a:r>
          </a:p>
          <a:p>
            <a:r>
              <a:rPr lang="en-US" dirty="0"/>
              <a:t>Community</a:t>
            </a:r>
          </a:p>
          <a:p>
            <a:pPr lvl="1"/>
            <a:r>
              <a:rPr lang="en-US" dirty="0"/>
              <a:t>Assets</a:t>
            </a:r>
          </a:p>
          <a:p>
            <a:endParaRPr lang="en-US" dirty="0"/>
          </a:p>
        </p:txBody>
      </p:sp>
      <p:pic>
        <p:nvPicPr>
          <p:cNvPr id="1026" name="Picture 2" descr="24516783664_ea920edf6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1828800"/>
            <a:ext cx="2895600" cy="4066854"/>
          </a:xfrm>
          <a:prstGeom prst="rect">
            <a:avLst/>
          </a:prstGeom>
          <a:ln w="38100" cap="sq">
            <a:no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274638"/>
            <a:ext cx="8458200" cy="1143000"/>
          </a:xfrm>
        </p:spPr>
        <p:txBody>
          <a:bodyPr>
            <a:normAutofit/>
          </a:bodyPr>
          <a:lstStyle/>
          <a:p>
            <a:pPr algn="l" eaLnBrk="1" hangingPunct="1">
              <a:defRPr/>
            </a:pPr>
            <a:r>
              <a:rPr lang="en-US" sz="4000" dirty="0">
                <a:latin typeface="Arial" charset="0"/>
                <a:ea typeface="Arial" charset="0"/>
                <a:cs typeface="Arial" charset="0"/>
              </a:rPr>
              <a:t>Activities: What We Do</a:t>
            </a:r>
          </a:p>
        </p:txBody>
      </p:sp>
      <p:sp>
        <p:nvSpPr>
          <p:cNvPr id="14339" name="Content Placeholder 4"/>
          <p:cNvSpPr>
            <a:spLocks noGrp="1"/>
          </p:cNvSpPr>
          <p:nvPr>
            <p:ph idx="1"/>
          </p:nvPr>
        </p:nvSpPr>
        <p:spPr/>
        <p:txBody>
          <a:bodyPr>
            <a:normAutofit/>
          </a:bodyPr>
          <a:lstStyle/>
          <a:p>
            <a:pPr eaLnBrk="1" hangingPunct="1"/>
            <a:r>
              <a:rPr lang="en-US" sz="2800" dirty="0"/>
              <a:t>Develop products or resources</a:t>
            </a:r>
          </a:p>
          <a:p>
            <a:pPr eaLnBrk="1" hangingPunct="1"/>
            <a:r>
              <a:rPr lang="en-US" sz="2800" dirty="0"/>
              <a:t>Form coalitions or partnerships</a:t>
            </a:r>
          </a:p>
          <a:p>
            <a:pPr eaLnBrk="1" hangingPunct="1"/>
            <a:r>
              <a:rPr lang="en-US" sz="2800" dirty="0"/>
              <a:t>Teach, train, deliver services</a:t>
            </a:r>
          </a:p>
          <a:p>
            <a:pPr eaLnBrk="1" hangingPunct="1"/>
            <a:r>
              <a:rPr lang="en-US" sz="2800" dirty="0"/>
              <a:t>Assess/monitor</a:t>
            </a:r>
          </a:p>
          <a:p>
            <a:pPr eaLnBrk="1" hangingPunct="1"/>
            <a:r>
              <a:rPr lang="en-US" sz="2800" dirty="0"/>
              <a:t>Market or advocate </a:t>
            </a:r>
          </a:p>
        </p:txBody>
      </p:sp>
      <p:pic>
        <p:nvPicPr>
          <p:cNvPr id="3074" name="Picture 2" descr="PHIL Image 137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3352800"/>
            <a:ext cx="3678621" cy="2438400"/>
          </a:xfrm>
          <a:prstGeom prst="rect">
            <a:avLst/>
          </a:prstGeom>
          <a:ln w="38100" cap="sq">
            <a:no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title"/>
          </p:nvPr>
        </p:nvSpPr>
        <p:spPr>
          <a:xfrm>
            <a:off x="228600" y="274638"/>
            <a:ext cx="8534400" cy="1143000"/>
          </a:xfrm>
        </p:spPr>
        <p:txBody>
          <a:bodyPr>
            <a:normAutofit/>
          </a:bodyPr>
          <a:lstStyle/>
          <a:p>
            <a:pPr algn="l"/>
            <a:r>
              <a:rPr lang="en-US" sz="4000" dirty="0">
                <a:latin typeface="Arial" charset="0"/>
                <a:ea typeface="Arial" charset="0"/>
                <a:cs typeface="Arial" charset="0"/>
              </a:rPr>
              <a:t>Outputs: What We Produce</a:t>
            </a:r>
          </a:p>
        </p:txBody>
      </p:sp>
      <p:sp>
        <p:nvSpPr>
          <p:cNvPr id="15363" name="Content Placeholder 4"/>
          <p:cNvSpPr>
            <a:spLocks noGrp="1"/>
          </p:cNvSpPr>
          <p:nvPr>
            <p:ph idx="1"/>
          </p:nvPr>
        </p:nvSpPr>
        <p:spPr/>
        <p:txBody>
          <a:bodyPr>
            <a:normAutofit fontScale="92500"/>
          </a:bodyPr>
          <a:lstStyle/>
          <a:p>
            <a:r>
              <a:rPr lang="en-US" dirty="0"/>
              <a:t>Tangible products that can be measured or counted</a:t>
            </a:r>
          </a:p>
          <a:p>
            <a:pPr fontAlgn="auto">
              <a:spcAft>
                <a:spcPts val="0"/>
              </a:spcAft>
            </a:pPr>
            <a:r>
              <a:rPr lang="en-US" dirty="0"/>
              <a:t>Examples:</a:t>
            </a:r>
            <a:br>
              <a:rPr lang="en-US" sz="300" dirty="0">
                <a:solidFill>
                  <a:srgbClr val="FF00FF"/>
                </a:solidFill>
              </a:rPr>
            </a:br>
            <a:endParaRPr lang="en-US" sz="300" dirty="0">
              <a:solidFill>
                <a:srgbClr val="FF00FF"/>
              </a:solidFill>
            </a:endParaRPr>
          </a:p>
          <a:p>
            <a:pPr lvl="1" fontAlgn="auto">
              <a:spcAft>
                <a:spcPts val="0"/>
              </a:spcAft>
            </a:pPr>
            <a:r>
              <a:rPr lang="en-US" dirty="0"/>
              <a:t>Numbers or levels of output</a:t>
            </a:r>
          </a:p>
          <a:p>
            <a:pPr lvl="2" fontAlgn="auto">
              <a:spcBef>
                <a:spcPts val="0"/>
              </a:spcBef>
              <a:spcAft>
                <a:spcPts val="0"/>
              </a:spcAft>
            </a:pPr>
            <a:r>
              <a:rPr lang="en-US" dirty="0"/>
              <a:t>Classes taught</a:t>
            </a:r>
          </a:p>
          <a:p>
            <a:pPr lvl="2" fontAlgn="auto">
              <a:spcBef>
                <a:spcPts val="0"/>
              </a:spcBef>
              <a:spcAft>
                <a:spcPts val="0"/>
              </a:spcAft>
            </a:pPr>
            <a:r>
              <a:rPr lang="en-US" dirty="0"/>
              <a:t>Gardens established</a:t>
            </a:r>
          </a:p>
          <a:p>
            <a:pPr lvl="2" fontAlgn="auto">
              <a:spcBef>
                <a:spcPts val="0"/>
              </a:spcBef>
              <a:spcAft>
                <a:spcPts val="0"/>
              </a:spcAft>
            </a:pPr>
            <a:r>
              <a:rPr lang="en-US" dirty="0"/>
              <a:t>Policies enacted</a:t>
            </a:r>
          </a:p>
          <a:p>
            <a:pPr lvl="2" fontAlgn="auto">
              <a:spcBef>
                <a:spcPts val="0"/>
              </a:spcBef>
              <a:spcAft>
                <a:spcPts val="0"/>
              </a:spcAft>
            </a:pPr>
            <a:r>
              <a:rPr lang="en-US" dirty="0"/>
              <a:t>Articles published</a:t>
            </a:r>
          </a:p>
          <a:p>
            <a:pPr lvl="1" fontAlgn="auto">
              <a:spcAft>
                <a:spcPts val="0"/>
              </a:spcAft>
            </a:pPr>
            <a:r>
              <a:rPr lang="en-US" dirty="0"/>
              <a:t>Audience reached</a:t>
            </a:r>
          </a:p>
          <a:p>
            <a:pPr lvl="2" fontAlgn="auto">
              <a:spcBef>
                <a:spcPts val="0"/>
              </a:spcBef>
              <a:spcAft>
                <a:spcPts val="0"/>
              </a:spcAft>
            </a:pPr>
            <a:r>
              <a:rPr lang="en-US" dirty="0"/>
              <a:t>Policy-makers engaged</a:t>
            </a:r>
          </a:p>
          <a:p>
            <a:pPr lvl="2" fontAlgn="auto">
              <a:spcBef>
                <a:spcPts val="0"/>
              </a:spcBef>
              <a:spcAft>
                <a:spcPts val="0"/>
              </a:spcAft>
            </a:pPr>
            <a:r>
              <a:rPr lang="en-US" dirty="0"/>
              <a:t>Communities adopting</a:t>
            </a:r>
          </a:p>
          <a:p>
            <a:pPr lvl="2" fontAlgn="auto">
              <a:spcBef>
                <a:spcPts val="0"/>
              </a:spcBef>
              <a:spcAft>
                <a:spcPts val="0"/>
              </a:spcAft>
            </a:pPr>
            <a:r>
              <a:rPr lang="en-US" dirty="0"/>
              <a:t>People participating </a:t>
            </a:r>
          </a:p>
          <a:p>
            <a:endParaRPr lang="en-US" sz="2400" dirty="0"/>
          </a:p>
          <a:p>
            <a:endParaRPr lang="en-US" sz="2300" dirty="0"/>
          </a:p>
        </p:txBody>
      </p:sp>
      <p:pic>
        <p:nvPicPr>
          <p:cNvPr id="1026" name="Picture 2" descr="File:Bidwell community garden.jpg"/>
          <p:cNvPicPr>
            <a:picLocks noChangeAspect="1" noChangeArrowheads="1"/>
          </p:cNvPicPr>
          <p:nvPr/>
        </p:nvPicPr>
        <p:blipFill rotWithShape="1">
          <a:blip r:embed="rId4">
            <a:extLst>
              <a:ext uri="{28A0092B-C50C-407E-A947-70E740481C1C}">
                <a14:useLocalDpi xmlns:a14="http://schemas.microsoft.com/office/drawing/2010/main" val="0"/>
              </a:ext>
            </a:extLst>
          </a:blip>
          <a:srcRect l="4013" t="8000" r="20954" b="17333"/>
          <a:stretch/>
        </p:blipFill>
        <p:spPr bwMode="auto">
          <a:xfrm>
            <a:off x="5334000" y="3276600"/>
            <a:ext cx="3166872" cy="2396552"/>
          </a:xfrm>
          <a:prstGeom prst="rect">
            <a:avLst/>
          </a:prstGeom>
          <a:ln w="127000" cap="sq">
            <a:noFill/>
            <a:miter lim="800000"/>
          </a:ln>
          <a:effectLst>
            <a:outerShdw blurRad="57150" dist="50800" dir="2700000" algn="tl" rotWithShape="0">
              <a:srgbClr val="000000">
                <a:alpha val="40000"/>
              </a:srgbClr>
            </a:outerShdw>
          </a:effectLst>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534400" cy="1143000"/>
          </a:xfrm>
        </p:spPr>
        <p:txBody>
          <a:bodyPr>
            <a:normAutofit/>
          </a:bodyPr>
          <a:lstStyle/>
          <a:p>
            <a:pPr algn="l"/>
            <a:r>
              <a:rPr lang="en-US" sz="4000" dirty="0">
                <a:latin typeface="Arial" charset="0"/>
                <a:ea typeface="Arial" charset="0"/>
                <a:cs typeface="Arial" charset="0"/>
              </a:rPr>
              <a:t>Outcomes</a:t>
            </a:r>
          </a:p>
        </p:txBody>
      </p:sp>
      <p:sp>
        <p:nvSpPr>
          <p:cNvPr id="3" name="Content Placeholder 2"/>
          <p:cNvSpPr>
            <a:spLocks noGrp="1"/>
          </p:cNvSpPr>
          <p:nvPr>
            <p:ph idx="1"/>
          </p:nvPr>
        </p:nvSpPr>
        <p:spPr/>
        <p:txBody>
          <a:bodyPr/>
          <a:lstStyle/>
          <a:p>
            <a:r>
              <a:rPr lang="en-US" dirty="0"/>
              <a:t>Short-term</a:t>
            </a:r>
          </a:p>
          <a:p>
            <a:pPr lvl="1"/>
            <a:r>
              <a:rPr lang="en-US" dirty="0"/>
              <a:t>Direct results or benefits of the program</a:t>
            </a:r>
          </a:p>
          <a:p>
            <a:pPr lvl="1"/>
            <a:r>
              <a:rPr lang="en-US" dirty="0"/>
              <a:t>Can be seen at multiple levels of the social ecological model</a:t>
            </a:r>
          </a:p>
          <a:p>
            <a:pPr>
              <a:spcBef>
                <a:spcPts val="1200"/>
              </a:spcBef>
            </a:pPr>
            <a:r>
              <a:rPr lang="en-US" dirty="0"/>
              <a:t>Mid-term</a:t>
            </a:r>
          </a:p>
          <a:p>
            <a:pPr lvl="1"/>
            <a:r>
              <a:rPr lang="en-US" dirty="0"/>
              <a:t>Changes typically denoted in 3-5 years</a:t>
            </a:r>
          </a:p>
          <a:p>
            <a:pPr>
              <a:spcBef>
                <a:spcPts val="1200"/>
              </a:spcBef>
            </a:pPr>
            <a:r>
              <a:rPr lang="en-US" dirty="0"/>
              <a:t>Long-term</a:t>
            </a:r>
          </a:p>
          <a:p>
            <a:pPr lvl="1"/>
            <a:r>
              <a:rPr lang="en-US" dirty="0"/>
              <a:t>Demonstrate ultimate impact, 6-10 year changes</a:t>
            </a:r>
          </a:p>
        </p:txBody>
      </p:sp>
    </p:spTree>
    <p:custDataLst>
      <p:tags r:id="rId1"/>
    </p:custDataLst>
    <p:extLst>
      <p:ext uri="{BB962C8B-B14F-4D97-AF65-F5344CB8AC3E}">
        <p14:creationId xmlns:p14="http://schemas.microsoft.com/office/powerpoint/2010/main" val="3331882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01752" y="274638"/>
            <a:ext cx="8461248" cy="1143000"/>
          </a:xfrm>
        </p:spPr>
        <p:txBody>
          <a:bodyPr/>
          <a:lstStyle/>
          <a:p>
            <a:pPr algn="l"/>
            <a:r>
              <a:rPr lang="en-US" sz="3400" dirty="0">
                <a:latin typeface="Arial" charset="0"/>
                <a:ea typeface="Arial" charset="0"/>
                <a:cs typeface="Arial" charset="0"/>
              </a:rPr>
              <a:t>Example Outcomes</a:t>
            </a:r>
          </a:p>
        </p:txBody>
      </p:sp>
      <p:graphicFrame>
        <p:nvGraphicFramePr>
          <p:cNvPr id="3" name="Diagram 2"/>
          <p:cNvGraphicFramePr/>
          <p:nvPr>
            <p:custDataLst>
              <p:tags r:id="rId2"/>
            </p:custDataLst>
            <p:extLst>
              <p:ext uri="{D42A27DB-BD31-4B8C-83A1-F6EECF244321}">
                <p14:modId xmlns:p14="http://schemas.microsoft.com/office/powerpoint/2010/main" val="2913405437"/>
              </p:ext>
            </p:extLst>
          </p:nvPr>
        </p:nvGraphicFramePr>
        <p:xfrm>
          <a:off x="533400" y="1447799"/>
          <a:ext cx="8153400" cy="435927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TextBox 3"/>
          <p:cNvSpPr txBox="1"/>
          <p:nvPr/>
        </p:nvSpPr>
        <p:spPr>
          <a:xfrm>
            <a:off x="738189" y="2281533"/>
            <a:ext cx="1919287" cy="461665"/>
          </a:xfrm>
          <a:prstGeom prst="rect">
            <a:avLst/>
          </a:prstGeom>
          <a:noFill/>
        </p:spPr>
        <p:txBody>
          <a:bodyPr wrap="square" rtlCol="0">
            <a:spAutoFit/>
          </a:bodyPr>
          <a:lstStyle/>
          <a:p>
            <a:pPr algn="ctr"/>
            <a:r>
              <a:rPr lang="en-US" sz="2400" b="1" dirty="0">
                <a:ea typeface="Verdana" panose="020B0604030504040204" pitchFamily="34" charset="0"/>
              </a:rPr>
              <a:t>Short-term</a:t>
            </a:r>
          </a:p>
        </p:txBody>
      </p:sp>
      <p:sp>
        <p:nvSpPr>
          <p:cNvPr id="9" name="TextBox 8"/>
          <p:cNvSpPr txBox="1"/>
          <p:nvPr/>
        </p:nvSpPr>
        <p:spPr>
          <a:xfrm>
            <a:off x="3414713" y="2281534"/>
            <a:ext cx="1919287" cy="461665"/>
          </a:xfrm>
          <a:prstGeom prst="rect">
            <a:avLst/>
          </a:prstGeom>
          <a:noFill/>
        </p:spPr>
        <p:txBody>
          <a:bodyPr wrap="square" rtlCol="0">
            <a:spAutoFit/>
          </a:bodyPr>
          <a:lstStyle/>
          <a:p>
            <a:pPr algn="ctr"/>
            <a:r>
              <a:rPr lang="en-US" sz="2400" b="1" dirty="0">
                <a:ea typeface="Verdana" panose="020B0604030504040204" pitchFamily="34" charset="0"/>
              </a:rPr>
              <a:t> Mid-term</a:t>
            </a:r>
          </a:p>
        </p:txBody>
      </p:sp>
      <p:sp>
        <p:nvSpPr>
          <p:cNvPr id="10" name="TextBox 9"/>
          <p:cNvSpPr txBox="1"/>
          <p:nvPr/>
        </p:nvSpPr>
        <p:spPr>
          <a:xfrm>
            <a:off x="6462713" y="2281535"/>
            <a:ext cx="1919287" cy="461665"/>
          </a:xfrm>
          <a:prstGeom prst="rect">
            <a:avLst/>
          </a:prstGeom>
          <a:noFill/>
        </p:spPr>
        <p:txBody>
          <a:bodyPr wrap="square" rtlCol="0">
            <a:spAutoFit/>
          </a:bodyPr>
          <a:lstStyle/>
          <a:p>
            <a:pPr algn="ctr"/>
            <a:r>
              <a:rPr lang="en-US" sz="2400" b="1" dirty="0">
                <a:ea typeface="Verdana" panose="020B0604030504040204" pitchFamily="34" charset="0"/>
              </a:rPr>
              <a:t>Long-term</a:t>
            </a:r>
          </a:p>
        </p:txBody>
      </p:sp>
      <p:sp>
        <p:nvSpPr>
          <p:cNvPr id="11" name="Footer Placeholder 4"/>
          <p:cNvSpPr txBox="1">
            <a:spLocks/>
          </p:cNvSpPr>
          <p:nvPr/>
        </p:nvSpPr>
        <p:spPr>
          <a:xfrm>
            <a:off x="301752" y="6285593"/>
            <a:ext cx="8462962"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r>
              <a:rPr lang="en-US" sz="1000" dirty="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Adapted from: University of Wisconsin-Extension, Program Development and Evaluation</a:t>
            </a:r>
          </a:p>
        </p:txBody>
      </p:sp>
    </p:spTree>
    <p:custDataLst>
      <p:tags r:id="rId1"/>
    </p:custDataLst>
    <p:extLst>
      <p:ext uri="{BB962C8B-B14F-4D97-AF65-F5344CB8AC3E}">
        <p14:creationId xmlns:p14="http://schemas.microsoft.com/office/powerpoint/2010/main" val="1771104637"/>
      </p:ext>
    </p:extLst>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534400" cy="1143000"/>
          </a:xfrm>
        </p:spPr>
        <p:txBody>
          <a:bodyPr>
            <a:normAutofit/>
          </a:bodyPr>
          <a:lstStyle/>
          <a:p>
            <a:pPr algn="l"/>
            <a:r>
              <a:rPr lang="en-US" sz="4000" dirty="0">
                <a:latin typeface="Arial" charset="0"/>
                <a:ea typeface="Arial" charset="0"/>
                <a:cs typeface="Arial" charset="0"/>
              </a:rPr>
              <a:t>Activity: Building a Logic Model</a:t>
            </a:r>
          </a:p>
        </p:txBody>
      </p:sp>
      <p:sp>
        <p:nvSpPr>
          <p:cNvPr id="3" name="Content Placeholder 2"/>
          <p:cNvSpPr>
            <a:spLocks noGrp="1"/>
          </p:cNvSpPr>
          <p:nvPr>
            <p:ph idx="1"/>
          </p:nvPr>
        </p:nvSpPr>
        <p:spPr/>
        <p:txBody>
          <a:bodyPr>
            <a:normAutofit/>
          </a:bodyPr>
          <a:lstStyle/>
          <a:p>
            <a:r>
              <a:rPr lang="en-US" dirty="0"/>
              <a:t>Start building each component of a logic model</a:t>
            </a:r>
          </a:p>
          <a:p>
            <a:r>
              <a:rPr lang="en-US" dirty="0"/>
              <a:t>Think about a specific program</a:t>
            </a:r>
          </a:p>
          <a:p>
            <a:r>
              <a:rPr lang="en-US" dirty="0"/>
              <a:t>Use the logic model handout</a:t>
            </a:r>
            <a:endParaRPr lang="en-US" i="1" dirty="0"/>
          </a:p>
        </p:txBody>
      </p:sp>
      <p:grpSp>
        <p:nvGrpSpPr>
          <p:cNvPr id="8" name="Group 7"/>
          <p:cNvGrpSpPr/>
          <p:nvPr/>
        </p:nvGrpSpPr>
        <p:grpSpPr>
          <a:xfrm>
            <a:off x="2209800" y="3505200"/>
            <a:ext cx="4191000" cy="2076621"/>
            <a:chOff x="838200" y="4572000"/>
            <a:chExt cx="4876800" cy="2416432"/>
          </a:xfrm>
        </p:grpSpPr>
        <p:grpSp>
          <p:nvGrpSpPr>
            <p:cNvPr id="9" name="Group 8"/>
            <p:cNvGrpSpPr/>
            <p:nvPr/>
          </p:nvGrpSpPr>
          <p:grpSpPr>
            <a:xfrm>
              <a:off x="838200" y="4572000"/>
              <a:ext cx="4876800" cy="2416432"/>
              <a:chOff x="1101725" y="1003300"/>
              <a:chExt cx="5440278" cy="2868930"/>
            </a:xfrm>
          </p:grpSpPr>
          <p:sp>
            <p:nvSpPr>
              <p:cNvPr id="13" name="Rectangle 12"/>
              <p:cNvSpPr/>
              <p:nvPr/>
            </p:nvSpPr>
            <p:spPr>
              <a:xfrm>
                <a:off x="5744442" y="1003935"/>
                <a:ext cx="797560" cy="2859405"/>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500" b="1" dirty="0">
                    <a:solidFill>
                      <a:srgbClr val="10253F"/>
                    </a:solidFill>
                    <a:effectLst/>
                    <a:latin typeface="Verdana" panose="020B0604030504040204" pitchFamily="34" charset="0"/>
                    <a:ea typeface="Verdana" panose="020B0604030504040204" pitchFamily="34" charset="0"/>
                    <a:cs typeface="Verdana" panose="020B0604030504040204" pitchFamily="34" charset="0"/>
                  </a:rPr>
                  <a:t>LONG-TERM</a:t>
                </a:r>
                <a:endParaRPr lang="en-US" sz="500" b="1" dirty="0">
                  <a:effectLst/>
                  <a:latin typeface="Verdana" panose="020B0604030504040204" pitchFamily="34" charset="0"/>
                  <a:ea typeface="Verdana" panose="020B0604030504040204" pitchFamily="34" charset="0"/>
                  <a:cs typeface="Verdana" panose="020B0604030504040204" pitchFamily="34" charset="0"/>
                </a:endParaRPr>
              </a:p>
            </p:txBody>
          </p:sp>
          <p:grpSp>
            <p:nvGrpSpPr>
              <p:cNvPr id="14" name="Group 13"/>
              <p:cNvGrpSpPr/>
              <p:nvPr/>
            </p:nvGrpSpPr>
            <p:grpSpPr>
              <a:xfrm>
                <a:off x="1101725" y="1003300"/>
                <a:ext cx="5440278" cy="2868930"/>
                <a:chOff x="1101725" y="1003300"/>
                <a:chExt cx="5440278" cy="2868930"/>
              </a:xfrm>
            </p:grpSpPr>
            <p:sp>
              <p:nvSpPr>
                <p:cNvPr id="15" name="Rectangle 14"/>
                <p:cNvSpPr/>
                <p:nvPr/>
              </p:nvSpPr>
              <p:spPr>
                <a:xfrm>
                  <a:off x="1101725" y="1012825"/>
                  <a:ext cx="661655" cy="2859405"/>
                </a:xfrm>
                <a:prstGeom prst="rect">
                  <a:avLst/>
                </a:prstGeom>
                <a:solidFill>
                  <a:srgbClr val="D8F5C3"/>
                </a:solid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500" b="1" dirty="0">
                      <a:solidFill>
                        <a:srgbClr val="10253F"/>
                      </a:solidFill>
                      <a:effectLst/>
                      <a:latin typeface="Verdana" panose="020B0604030504040204" pitchFamily="34" charset="0"/>
                      <a:ea typeface="Verdana" panose="020B0604030504040204" pitchFamily="34" charset="0"/>
                      <a:cs typeface="Verdana" panose="020B0604030504040204" pitchFamily="34" charset="0"/>
                    </a:rPr>
                    <a:t>INPUTS</a:t>
                  </a:r>
                  <a:endParaRPr lang="en-US" sz="500" dirty="0">
                    <a:effectLst/>
                    <a:latin typeface="Verdana" panose="020B0604030504040204" pitchFamily="34" charset="0"/>
                    <a:ea typeface="Verdana" panose="020B0604030504040204" pitchFamily="34" charset="0"/>
                    <a:cs typeface="Verdana" panose="020B0604030504040204" pitchFamily="34" charset="0"/>
                  </a:endParaRPr>
                </a:p>
              </p:txBody>
            </p:sp>
            <p:sp>
              <p:nvSpPr>
                <p:cNvPr id="16" name="Rectangle 15"/>
                <p:cNvSpPr/>
                <p:nvPr/>
              </p:nvSpPr>
              <p:spPr>
                <a:xfrm>
                  <a:off x="2032944" y="1003935"/>
                  <a:ext cx="882207" cy="2859405"/>
                </a:xfrm>
                <a:prstGeom prst="rect">
                  <a:avLst/>
                </a:prstGeom>
                <a:solidFill>
                  <a:srgbClr val="D8F5C3"/>
                </a:solid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500" b="1" dirty="0">
                      <a:solidFill>
                        <a:srgbClr val="10253F"/>
                      </a:solidFill>
                      <a:effectLst/>
                      <a:latin typeface="Verdana" panose="020B0604030504040204" pitchFamily="34" charset="0"/>
                      <a:ea typeface="Verdana" panose="020B0604030504040204" pitchFamily="34" charset="0"/>
                      <a:cs typeface="Verdana" panose="020B0604030504040204" pitchFamily="34" charset="0"/>
                    </a:rPr>
                    <a:t>ACTIVITIES</a:t>
                  </a:r>
                  <a:endParaRPr lang="en-US" sz="500" b="1" dirty="0">
                    <a:effectLst/>
                    <a:latin typeface="Verdana" panose="020B0604030504040204" pitchFamily="34" charset="0"/>
                    <a:ea typeface="Verdana" panose="020B0604030504040204" pitchFamily="34" charset="0"/>
                    <a:cs typeface="Verdana" panose="020B0604030504040204" pitchFamily="34" charset="0"/>
                  </a:endParaRPr>
                </a:p>
              </p:txBody>
            </p:sp>
            <p:sp>
              <p:nvSpPr>
                <p:cNvPr id="17" name="Rectangle 16"/>
                <p:cNvSpPr/>
                <p:nvPr/>
              </p:nvSpPr>
              <p:spPr>
                <a:xfrm>
                  <a:off x="3146833" y="1003300"/>
                  <a:ext cx="797560" cy="2859405"/>
                </a:xfrm>
                <a:prstGeom prst="rect">
                  <a:avLst/>
                </a:prstGeom>
                <a:solidFill>
                  <a:srgbClr val="D8F5C3"/>
                </a:solid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500" b="1" dirty="0">
                      <a:solidFill>
                        <a:srgbClr val="10253F"/>
                      </a:solidFill>
                      <a:effectLst/>
                      <a:latin typeface="Verdana" panose="020B0604030504040204" pitchFamily="34" charset="0"/>
                      <a:ea typeface="Verdana" panose="020B0604030504040204" pitchFamily="34" charset="0"/>
                      <a:cs typeface="Verdana" panose="020B0604030504040204" pitchFamily="34" charset="0"/>
                    </a:rPr>
                    <a:t>OUTPUTS</a:t>
                  </a:r>
                  <a:endParaRPr lang="en-US" sz="500" dirty="0">
                    <a:effectLst/>
                    <a:latin typeface="Verdana" panose="020B0604030504040204" pitchFamily="34" charset="0"/>
                    <a:ea typeface="Verdana" panose="020B0604030504040204" pitchFamily="34" charset="0"/>
                    <a:cs typeface="Verdana" panose="020B0604030504040204" pitchFamily="34" charset="0"/>
                  </a:endParaRPr>
                </a:p>
              </p:txBody>
            </p:sp>
            <p:sp>
              <p:nvSpPr>
                <p:cNvPr id="18" name="Rectangle 17"/>
                <p:cNvSpPr/>
                <p:nvPr>
                  <p:custDataLst>
                    <p:tags r:id="rId2"/>
                  </p:custDataLst>
                </p:nvPr>
              </p:nvSpPr>
              <p:spPr>
                <a:xfrm>
                  <a:off x="4148687" y="1003935"/>
                  <a:ext cx="797560" cy="2859405"/>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500" b="1" dirty="0">
                      <a:solidFill>
                        <a:srgbClr val="10253F"/>
                      </a:solidFill>
                      <a:effectLst/>
                      <a:latin typeface="Verdana" panose="020B0604030504040204" pitchFamily="34" charset="0"/>
                      <a:ea typeface="Verdana" panose="020B0604030504040204" pitchFamily="34" charset="0"/>
                      <a:cs typeface="Verdana" panose="020B0604030504040204" pitchFamily="34" charset="0"/>
                    </a:rPr>
                    <a:t> </a:t>
                  </a:r>
                  <a:endParaRPr lang="en-US" sz="500" dirty="0">
                    <a:effectLst/>
                    <a:latin typeface="Verdana" panose="020B0604030504040204" pitchFamily="34" charset="0"/>
                    <a:ea typeface="Verdana" panose="020B0604030504040204" pitchFamily="34" charset="0"/>
                    <a:cs typeface="Verdana" panose="020B0604030504040204" pitchFamily="34" charset="0"/>
                  </a:endParaRPr>
                </a:p>
                <a:p>
                  <a:pPr marL="0" marR="0" algn="ctr">
                    <a:lnSpc>
                      <a:spcPct val="115000"/>
                    </a:lnSpc>
                    <a:spcBef>
                      <a:spcPts val="0"/>
                    </a:spcBef>
                    <a:spcAft>
                      <a:spcPts val="1000"/>
                    </a:spcAft>
                  </a:pPr>
                  <a:r>
                    <a:rPr lang="en-US" sz="500" b="1" dirty="0">
                      <a:solidFill>
                        <a:srgbClr val="10253F"/>
                      </a:solidFill>
                      <a:effectLst/>
                      <a:latin typeface="Verdana" panose="020B0604030504040204" pitchFamily="34" charset="0"/>
                      <a:ea typeface="Verdana" panose="020B0604030504040204" pitchFamily="34" charset="0"/>
                      <a:cs typeface="Verdana" panose="020B0604030504040204" pitchFamily="34" charset="0"/>
                    </a:rPr>
                    <a:t>SHORT-TERM</a:t>
                  </a:r>
                  <a:endParaRPr lang="en-US" sz="500" dirty="0">
                    <a:effectLst/>
                    <a:latin typeface="Verdana" panose="020B0604030504040204" pitchFamily="34" charset="0"/>
                    <a:ea typeface="Verdana" panose="020B0604030504040204" pitchFamily="34" charset="0"/>
                    <a:cs typeface="Verdana" panose="020B0604030504040204" pitchFamily="34" charset="0"/>
                  </a:endParaRPr>
                </a:p>
                <a:p>
                  <a:pPr marL="0" marR="0" algn="ctr">
                    <a:lnSpc>
                      <a:spcPct val="115000"/>
                    </a:lnSpc>
                    <a:spcBef>
                      <a:spcPts val="0"/>
                    </a:spcBef>
                    <a:spcAft>
                      <a:spcPts val="1000"/>
                    </a:spcAft>
                  </a:pPr>
                  <a:r>
                    <a:rPr lang="en-US" sz="500" dirty="0">
                      <a:effectLst/>
                      <a:latin typeface="Verdana" panose="020B0604030504040204" pitchFamily="34" charset="0"/>
                      <a:ea typeface="Verdana" panose="020B0604030504040204" pitchFamily="34" charset="0"/>
                      <a:cs typeface="Verdana" panose="020B0604030504040204" pitchFamily="34" charset="0"/>
                    </a:rPr>
                    <a:t> </a:t>
                  </a:r>
                </a:p>
              </p:txBody>
            </p:sp>
            <p:sp>
              <p:nvSpPr>
                <p:cNvPr id="19" name="Rectangle 18"/>
                <p:cNvSpPr/>
                <p:nvPr/>
              </p:nvSpPr>
              <p:spPr>
                <a:xfrm>
                  <a:off x="4947517" y="1003301"/>
                  <a:ext cx="797560" cy="2858770"/>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500" b="1" dirty="0">
                      <a:solidFill>
                        <a:srgbClr val="10253F"/>
                      </a:solidFill>
                      <a:effectLst/>
                      <a:latin typeface="Verdana" panose="020B0604030504040204" pitchFamily="34" charset="0"/>
                      <a:ea typeface="Verdana" panose="020B0604030504040204" pitchFamily="34" charset="0"/>
                      <a:cs typeface="Verdana" panose="020B0604030504040204" pitchFamily="34" charset="0"/>
                    </a:rPr>
                    <a:t>MEDIUM-TERM</a:t>
                  </a:r>
                  <a:endParaRPr lang="en-US" sz="500" dirty="0">
                    <a:effectLst/>
                    <a:latin typeface="Verdana" panose="020B0604030504040204" pitchFamily="34" charset="0"/>
                    <a:ea typeface="Verdana" panose="020B0604030504040204" pitchFamily="34" charset="0"/>
                    <a:cs typeface="Verdana" panose="020B0604030504040204" pitchFamily="34" charset="0"/>
                  </a:endParaRPr>
                </a:p>
              </p:txBody>
            </p:sp>
            <p:sp>
              <p:nvSpPr>
                <p:cNvPr id="20" name="Rectangle 19"/>
                <p:cNvSpPr/>
                <p:nvPr/>
              </p:nvSpPr>
              <p:spPr>
                <a:xfrm>
                  <a:off x="4149323" y="1012825"/>
                  <a:ext cx="2392680" cy="313690"/>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500" b="1" dirty="0">
                      <a:solidFill>
                        <a:srgbClr val="10253F"/>
                      </a:solidFill>
                      <a:effectLst/>
                      <a:latin typeface="Verdana" panose="020B0604030504040204" pitchFamily="34" charset="0"/>
                      <a:ea typeface="Verdana" panose="020B0604030504040204" pitchFamily="34" charset="0"/>
                      <a:cs typeface="Verdana" panose="020B0604030504040204" pitchFamily="34" charset="0"/>
                    </a:rPr>
                    <a:t>OUTCOMES</a:t>
                  </a:r>
                  <a:endParaRPr lang="en-US" sz="500" dirty="0">
                    <a:effectLst/>
                    <a:latin typeface="Verdana" panose="020B0604030504040204" pitchFamily="34" charset="0"/>
                    <a:ea typeface="Verdana" panose="020B0604030504040204" pitchFamily="34" charset="0"/>
                    <a:cs typeface="Verdana" panose="020B0604030504040204" pitchFamily="34" charset="0"/>
                  </a:endParaRPr>
                </a:p>
              </p:txBody>
            </p:sp>
          </p:grpSp>
        </p:grpSp>
        <p:sp>
          <p:nvSpPr>
            <p:cNvPr id="10" name="Right Arrow 9"/>
            <p:cNvSpPr/>
            <p:nvPr/>
          </p:nvSpPr>
          <p:spPr>
            <a:xfrm>
              <a:off x="1440574" y="6096000"/>
              <a:ext cx="247538" cy="296777"/>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a:p>
          </p:txBody>
        </p:sp>
        <p:sp>
          <p:nvSpPr>
            <p:cNvPr id="11" name="Right Arrow 10"/>
            <p:cNvSpPr/>
            <p:nvPr/>
          </p:nvSpPr>
          <p:spPr>
            <a:xfrm>
              <a:off x="2463800" y="6095999"/>
              <a:ext cx="247538" cy="296777"/>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a:p>
          </p:txBody>
        </p:sp>
        <p:sp>
          <p:nvSpPr>
            <p:cNvPr id="12" name="Right Arrow 11"/>
            <p:cNvSpPr/>
            <p:nvPr/>
          </p:nvSpPr>
          <p:spPr>
            <a:xfrm>
              <a:off x="3354963" y="6095999"/>
              <a:ext cx="247538" cy="296777"/>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a:p>
          </p:txBody>
        </p:sp>
      </p:grpSp>
    </p:spTree>
    <p:custDataLst>
      <p:tags r:id="rId1"/>
    </p:custDataLst>
    <p:extLst>
      <p:ext uri="{BB962C8B-B14F-4D97-AF65-F5344CB8AC3E}">
        <p14:creationId xmlns:p14="http://schemas.microsoft.com/office/powerpoint/2010/main" val="4769911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458200" cy="1143000"/>
          </a:xfrm>
        </p:spPr>
        <p:txBody>
          <a:bodyPr>
            <a:normAutofit/>
          </a:bodyPr>
          <a:lstStyle/>
          <a:p>
            <a:pPr algn="l"/>
            <a:r>
              <a:rPr lang="en-US" sz="4000" dirty="0">
                <a:latin typeface="Arial" charset="0"/>
                <a:ea typeface="Arial" charset="0"/>
                <a:cs typeface="Arial" charset="0"/>
              </a:rPr>
              <a:t>Putting It All Together</a:t>
            </a:r>
          </a:p>
        </p:txBody>
      </p:sp>
      <p:grpSp>
        <p:nvGrpSpPr>
          <p:cNvPr id="11" name="Group 10"/>
          <p:cNvGrpSpPr/>
          <p:nvPr/>
        </p:nvGrpSpPr>
        <p:grpSpPr>
          <a:xfrm>
            <a:off x="304800" y="1960676"/>
            <a:ext cx="8610600" cy="3756973"/>
            <a:chOff x="1003702" y="1001917"/>
            <a:chExt cx="5538301" cy="2861423"/>
          </a:xfrm>
          <a:solidFill>
            <a:srgbClr val="D8F5C3"/>
          </a:solidFill>
        </p:grpSpPr>
        <p:sp>
          <p:nvSpPr>
            <p:cNvPr id="12" name="Rectangle 11"/>
            <p:cNvSpPr/>
            <p:nvPr/>
          </p:nvSpPr>
          <p:spPr>
            <a:xfrm>
              <a:off x="5744442" y="1003935"/>
              <a:ext cx="797560" cy="2859405"/>
            </a:xfrm>
            <a:prstGeom prst="rect">
              <a:avLst/>
            </a:prstGeom>
            <a:grp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r>
                <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rPr>
                <a:t>Long: </a:t>
              </a:r>
            </a:p>
            <a:p>
              <a:r>
                <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rPr>
                <a:t>Social </a:t>
              </a:r>
            </a:p>
            <a:p>
              <a:r>
                <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rPr>
                <a:t>          Economic</a:t>
              </a:r>
            </a:p>
            <a:p>
              <a:r>
                <a:rPr lang="en-US" sz="1450" i="1" dirty="0">
                  <a:solidFill>
                    <a:schemeClr val="tx1"/>
                  </a:solidFill>
                  <a:latin typeface="Arial" panose="020B0604020202020204" pitchFamily="34" charset="0"/>
                  <a:ea typeface="Verdana" panose="020B0604030504040204" pitchFamily="34" charset="0"/>
                  <a:cs typeface="Arial" panose="020B0604020202020204" pitchFamily="34" charset="0"/>
                </a:rPr>
                <a:t>          Environment</a:t>
              </a:r>
            </a:p>
            <a:p>
              <a:endParaRPr lang="en-US" sz="1300" b="1"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r>
                <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rPr>
                <a:t>Health </a:t>
              </a:r>
              <a:endParaRPr lang="en-US" sz="1500"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300" b="1"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300" b="1"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300" b="1"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300" b="1"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300" b="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p:txBody>
        </p:sp>
        <p:grpSp>
          <p:nvGrpSpPr>
            <p:cNvPr id="13" name="Group 12"/>
            <p:cNvGrpSpPr/>
            <p:nvPr/>
          </p:nvGrpSpPr>
          <p:grpSpPr>
            <a:xfrm>
              <a:off x="1003702" y="1001917"/>
              <a:ext cx="5538301" cy="2861423"/>
              <a:chOff x="1003702" y="1001917"/>
              <a:chExt cx="5538301" cy="2861423"/>
            </a:xfrm>
            <a:grpFill/>
          </p:grpSpPr>
          <p:sp>
            <p:nvSpPr>
              <p:cNvPr id="14" name="Rectangle 13"/>
              <p:cNvSpPr/>
              <p:nvPr/>
            </p:nvSpPr>
            <p:spPr>
              <a:xfrm>
                <a:off x="1003702" y="1001917"/>
                <a:ext cx="833196" cy="2859405"/>
              </a:xfrm>
              <a:prstGeom prst="rect">
                <a:avLst/>
              </a:prstGeom>
              <a:grp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Staff</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Volunteers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Time</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Money</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Research base</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Materials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Equipment</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Technology</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Partners</a:t>
                </a:r>
              </a:p>
              <a:p>
                <a:pPr marL="91440" indent="-91440">
                  <a:spcBef>
                    <a:spcPts val="50"/>
                  </a:spcBef>
                  <a:buFont typeface="Arial" panose="020B0604020202020204" pitchFamily="34" charset="0"/>
                  <a:buChar char="•"/>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91440" indent="-91440">
                  <a:spcBef>
                    <a:spcPts val="50"/>
                  </a:spcBef>
                  <a:buFont typeface="Arial" panose="020B0604020202020204" pitchFamily="34" charset="0"/>
                  <a:buChar char="•"/>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15" name="Rectangle 14"/>
              <p:cNvSpPr/>
              <p:nvPr/>
            </p:nvSpPr>
            <p:spPr>
              <a:xfrm>
                <a:off x="1934921" y="1003935"/>
                <a:ext cx="1037490" cy="2859405"/>
              </a:xfrm>
              <a:prstGeom prst="rect">
                <a:avLst/>
              </a:prstGeom>
              <a:grp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Conduct workshops </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Deliver services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Develop products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Create curriculums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Train</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Consult</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Assess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Facilitate</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Partner</a:t>
                </a:r>
              </a:p>
              <a:p>
                <a:pPr>
                  <a:spcBef>
                    <a:spcPts val="50"/>
                  </a:spcBef>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16" name="Rectangle 15"/>
              <p:cNvSpPr/>
              <p:nvPr/>
            </p:nvSpPr>
            <p:spPr>
              <a:xfrm>
                <a:off x="3062186" y="1003300"/>
                <a:ext cx="1000583" cy="2859405"/>
              </a:xfrm>
              <a:prstGeom prst="rect">
                <a:avLst/>
              </a:prstGeom>
              <a:grp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Number of workshops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Number of clients served </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Number of classes held</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Number of persons trained</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Increased  capacity</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Partnerships developed</a:t>
                </a:r>
              </a:p>
            </p:txBody>
          </p:sp>
          <p:sp>
            <p:nvSpPr>
              <p:cNvPr id="17" name="Rectangle 16"/>
              <p:cNvSpPr/>
              <p:nvPr>
                <p:custDataLst>
                  <p:tags r:id="rId2"/>
                </p:custDataLst>
              </p:nvPr>
            </p:nvSpPr>
            <p:spPr>
              <a:xfrm>
                <a:off x="4148687" y="1003935"/>
                <a:ext cx="797560" cy="2859405"/>
              </a:xfrm>
              <a:prstGeom prst="rect">
                <a:avLst/>
              </a:prstGeom>
              <a:grp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rPr>
                  <a:t>Short: Awareness</a:t>
                </a:r>
              </a:p>
              <a:p>
                <a:r>
                  <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rPr>
                  <a:t>          Knowledge</a:t>
                </a:r>
              </a:p>
              <a:p>
                <a:r>
                  <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rPr>
                  <a:t>          Attitudes</a:t>
                </a:r>
                <a:r>
                  <a:rPr lang="en-US" sz="1500" dirty="0">
                    <a:solidFill>
                      <a:schemeClr val="tx1"/>
                    </a:solidFill>
                    <a:effectLst/>
                    <a:latin typeface="Arial" panose="020B0604020202020204" pitchFamily="34" charset="0"/>
                    <a:ea typeface="Verdana" panose="020B0604030504040204" pitchFamily="34" charset="0"/>
                    <a:cs typeface="Arial" panose="020B0604020202020204" pitchFamily="34" charset="0"/>
                  </a:rPr>
                  <a:t> </a:t>
                </a:r>
              </a:p>
              <a:p>
                <a:endParaRPr lang="en-US" sz="1500"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5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500"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5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p:txBody>
          </p:sp>
          <p:sp>
            <p:nvSpPr>
              <p:cNvPr id="18" name="Rectangle 17"/>
              <p:cNvSpPr/>
              <p:nvPr/>
            </p:nvSpPr>
            <p:spPr>
              <a:xfrm>
                <a:off x="4947518" y="1003935"/>
                <a:ext cx="797560" cy="2858770"/>
              </a:xfrm>
              <a:prstGeom prst="rect">
                <a:avLst/>
              </a:prstGeom>
              <a:grp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rPr>
                  <a:t>Mid:   Behavior </a:t>
                </a:r>
              </a:p>
              <a:p>
                <a:r>
                  <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rPr>
                  <a:t>          Practice</a:t>
                </a:r>
              </a:p>
              <a:p>
                <a:endParaRPr lang="en-US" sz="1500"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500"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500"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5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p:txBody>
          </p:sp>
          <p:sp>
            <p:nvSpPr>
              <p:cNvPr id="19" name="Rectangle 18"/>
              <p:cNvSpPr/>
              <p:nvPr/>
            </p:nvSpPr>
            <p:spPr>
              <a:xfrm>
                <a:off x="4149323" y="1012825"/>
                <a:ext cx="2392680" cy="313690"/>
              </a:xfrm>
              <a:prstGeom prst="rect">
                <a:avLst/>
              </a:prstGeom>
              <a:grp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600" b="1" dirty="0">
                    <a:solidFill>
                      <a:schemeClr val="tx1"/>
                    </a:solidFill>
                    <a:effectLst/>
                    <a:latin typeface="Arial" panose="020B0604020202020204" pitchFamily="34" charset="0"/>
                    <a:ea typeface="Verdana" panose="020B0604030504040204" pitchFamily="34" charset="0"/>
                    <a:cs typeface="Arial" panose="020B0604020202020204" pitchFamily="34" charset="0"/>
                  </a:rPr>
                  <a:t>OUTCOMES</a:t>
                </a:r>
                <a:endParaRPr lang="en-US" sz="16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p:txBody>
          </p:sp>
        </p:grpSp>
      </p:grpSp>
      <p:sp>
        <p:nvSpPr>
          <p:cNvPr id="20" name="Right Arrow 19"/>
          <p:cNvSpPr/>
          <p:nvPr/>
        </p:nvSpPr>
        <p:spPr>
          <a:xfrm>
            <a:off x="1498098" y="2091625"/>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1" name="Right Arrow 20"/>
          <p:cNvSpPr/>
          <p:nvPr/>
        </p:nvSpPr>
        <p:spPr>
          <a:xfrm>
            <a:off x="3254273" y="2091625"/>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2" name="Right Arrow 21"/>
          <p:cNvSpPr/>
          <p:nvPr/>
        </p:nvSpPr>
        <p:spPr>
          <a:xfrm>
            <a:off x="4961909" y="2082065"/>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3" name="TextBox 22"/>
          <p:cNvSpPr txBox="1"/>
          <p:nvPr/>
        </p:nvSpPr>
        <p:spPr>
          <a:xfrm>
            <a:off x="-76200" y="2037968"/>
            <a:ext cx="1873878" cy="338554"/>
          </a:xfrm>
          <a:prstGeom prst="rect">
            <a:avLst/>
          </a:prstGeom>
          <a:noFill/>
        </p:spPr>
        <p:txBody>
          <a:bodyPr wrap="square" rtlCol="0">
            <a:spAutoFit/>
          </a:bodyPr>
          <a:lstStyle/>
          <a:p>
            <a:pPr algn="ctr"/>
            <a:r>
              <a:rPr lang="en-US" sz="1600" b="1" dirty="0">
                <a:ea typeface="Verdana" panose="020B0604030504040204" pitchFamily="34" charset="0"/>
              </a:rPr>
              <a:t>INPUTS</a:t>
            </a:r>
          </a:p>
        </p:txBody>
      </p:sp>
      <p:sp>
        <p:nvSpPr>
          <p:cNvPr id="8" name="TextBox 7"/>
          <p:cNvSpPr txBox="1"/>
          <p:nvPr/>
        </p:nvSpPr>
        <p:spPr>
          <a:xfrm>
            <a:off x="1741109" y="2053357"/>
            <a:ext cx="1613024" cy="323165"/>
          </a:xfrm>
          <a:prstGeom prst="rect">
            <a:avLst/>
          </a:prstGeom>
          <a:noFill/>
        </p:spPr>
        <p:txBody>
          <a:bodyPr wrap="square" rtlCol="0">
            <a:spAutoFit/>
          </a:bodyPr>
          <a:lstStyle/>
          <a:p>
            <a:pPr algn="ctr"/>
            <a:r>
              <a:rPr lang="en-US" sz="1500" b="1" dirty="0">
                <a:ea typeface="Verdana" panose="020B0604030504040204" pitchFamily="34" charset="0"/>
              </a:rPr>
              <a:t>ACTIVITIES</a:t>
            </a:r>
          </a:p>
        </p:txBody>
      </p:sp>
      <p:sp>
        <p:nvSpPr>
          <p:cNvPr id="9" name="TextBox 8"/>
          <p:cNvSpPr txBox="1"/>
          <p:nvPr/>
        </p:nvSpPr>
        <p:spPr>
          <a:xfrm>
            <a:off x="3137432" y="2020347"/>
            <a:ext cx="2155928" cy="338554"/>
          </a:xfrm>
          <a:prstGeom prst="rect">
            <a:avLst/>
          </a:prstGeom>
          <a:noFill/>
        </p:spPr>
        <p:txBody>
          <a:bodyPr wrap="square" rtlCol="0">
            <a:spAutoFit/>
          </a:bodyPr>
          <a:lstStyle/>
          <a:p>
            <a:pPr algn="ctr"/>
            <a:r>
              <a:rPr lang="en-US" sz="1600" b="1" dirty="0">
                <a:ea typeface="Verdana" panose="020B0604030504040204" pitchFamily="34" charset="0"/>
              </a:rPr>
              <a:t>OUTPUTS</a:t>
            </a:r>
          </a:p>
        </p:txBody>
      </p:sp>
      <p:sp>
        <p:nvSpPr>
          <p:cNvPr id="24" name="TextBox 23"/>
          <p:cNvSpPr txBox="1"/>
          <p:nvPr/>
        </p:nvSpPr>
        <p:spPr>
          <a:xfrm>
            <a:off x="-50369" y="1447800"/>
            <a:ext cx="8965768" cy="400110"/>
          </a:xfrm>
          <a:prstGeom prst="rect">
            <a:avLst/>
          </a:prstGeom>
          <a:noFill/>
        </p:spPr>
        <p:txBody>
          <a:bodyPr wrap="square" rtlCol="0">
            <a:spAutoFit/>
          </a:bodyPr>
          <a:lstStyle/>
          <a:p>
            <a:pPr algn="ctr"/>
            <a:r>
              <a:rPr lang="en-US" sz="2000" b="1" dirty="0">
                <a:ea typeface="Verdana" panose="020B0604030504040204" pitchFamily="34" charset="0"/>
              </a:rPr>
              <a:t>Logic Model Example for Program (General)</a:t>
            </a:r>
          </a:p>
        </p:txBody>
      </p:sp>
    </p:spTree>
    <p:custDataLst>
      <p:tags r:id="rId1"/>
    </p:custDataLst>
    <p:extLst>
      <p:ext uri="{BB962C8B-B14F-4D97-AF65-F5344CB8AC3E}">
        <p14:creationId xmlns:p14="http://schemas.microsoft.com/office/powerpoint/2010/main" val="19000906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7778318" y="1961688"/>
            <a:ext cx="1166172" cy="4057211"/>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rPr>
              <a:t>Long: </a:t>
            </a:r>
          </a:p>
          <a:p>
            <a:endParaRPr lang="en-US" sz="12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r>
              <a:rPr lang="en-US" sz="1200" i="1" dirty="0">
                <a:solidFill>
                  <a:schemeClr val="tx1"/>
                </a:solidFill>
                <a:latin typeface="Arial" panose="020B0604020202020204" pitchFamily="34" charset="0"/>
                <a:ea typeface="Verdana" panose="020B0604030504040204" pitchFamily="34" charset="0"/>
                <a:cs typeface="Arial" panose="020B0604020202020204" pitchFamily="34" charset="0"/>
              </a:rPr>
              <a:t>Social </a:t>
            </a:r>
          </a:p>
          <a:p>
            <a:r>
              <a:rPr lang="en-US" sz="1200" i="1" dirty="0">
                <a:solidFill>
                  <a:schemeClr val="tx1"/>
                </a:solidFill>
                <a:latin typeface="Arial" panose="020B0604020202020204" pitchFamily="34" charset="0"/>
                <a:ea typeface="Verdana" panose="020B0604030504040204" pitchFamily="34" charset="0"/>
                <a:cs typeface="Arial" panose="020B0604020202020204" pitchFamily="34" charset="0"/>
              </a:rPr>
              <a:t>          Economic</a:t>
            </a:r>
          </a:p>
          <a:p>
            <a:r>
              <a:rPr lang="en-US" sz="1200" i="1" dirty="0">
                <a:solidFill>
                  <a:schemeClr val="tx1"/>
                </a:solidFill>
                <a:latin typeface="Arial" panose="020B0604020202020204" pitchFamily="34" charset="0"/>
                <a:ea typeface="Verdana" panose="020B0604030504040204" pitchFamily="34" charset="0"/>
                <a:cs typeface="Arial" panose="020B0604020202020204" pitchFamily="34" charset="0"/>
              </a:rPr>
              <a:t>          Environment</a:t>
            </a:r>
          </a:p>
          <a:p>
            <a:endParaRPr lang="en-US" sz="1200" b="1"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r>
              <a:rPr lang="en-US" sz="1200" i="1" dirty="0">
                <a:solidFill>
                  <a:schemeClr val="tx1"/>
                </a:solidFill>
                <a:latin typeface="Arial" panose="020B0604020202020204" pitchFamily="34" charset="0"/>
                <a:ea typeface="Verdana" panose="020B0604030504040204" pitchFamily="34" charset="0"/>
                <a:cs typeface="Arial" panose="020B0604020202020204" pitchFamily="34" charset="0"/>
              </a:rPr>
              <a:t>Health </a:t>
            </a:r>
            <a:endParaRPr lang="en-US" sz="1200"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200" b="1"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300" b="1"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300" b="1"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300" b="1"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300" b="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p:txBody>
      </p:sp>
      <p:sp>
        <p:nvSpPr>
          <p:cNvPr id="2" name="Title 1"/>
          <p:cNvSpPr>
            <a:spLocks noGrp="1"/>
          </p:cNvSpPr>
          <p:nvPr>
            <p:ph type="title"/>
          </p:nvPr>
        </p:nvSpPr>
        <p:spPr>
          <a:xfrm>
            <a:off x="248082" y="274638"/>
            <a:ext cx="8514917" cy="1143000"/>
          </a:xfrm>
        </p:spPr>
        <p:txBody>
          <a:bodyPr>
            <a:normAutofit/>
          </a:bodyPr>
          <a:lstStyle/>
          <a:p>
            <a:pPr algn="l"/>
            <a:r>
              <a:rPr lang="en-US" sz="4000" dirty="0">
                <a:latin typeface="Arial" charset="0"/>
                <a:ea typeface="Arial" charset="0"/>
                <a:cs typeface="Arial" charset="0"/>
              </a:rPr>
              <a:t>Putting It All Together, cont.</a:t>
            </a:r>
          </a:p>
        </p:txBody>
      </p:sp>
      <p:grpSp>
        <p:nvGrpSpPr>
          <p:cNvPr id="13" name="Group 12"/>
          <p:cNvGrpSpPr/>
          <p:nvPr/>
        </p:nvGrpSpPr>
        <p:grpSpPr>
          <a:xfrm>
            <a:off x="248083" y="1948170"/>
            <a:ext cx="8694725" cy="4071630"/>
            <a:chOff x="900582" y="1003300"/>
            <a:chExt cx="5592410" cy="2868930"/>
          </a:xfrm>
        </p:grpSpPr>
        <p:sp>
          <p:nvSpPr>
            <p:cNvPr id="14" name="Rectangle 13"/>
            <p:cNvSpPr/>
            <p:nvPr/>
          </p:nvSpPr>
          <p:spPr>
            <a:xfrm>
              <a:off x="900582" y="1012825"/>
              <a:ext cx="821632" cy="2859405"/>
            </a:xfrm>
            <a:prstGeom prst="rect">
              <a:avLst/>
            </a:prstGeom>
            <a:solidFill>
              <a:srgbClr val="D8F5C3"/>
            </a:solid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1440" indent="-91440">
                <a:spcBef>
                  <a:spcPts val="50"/>
                </a:spcBef>
                <a:buFont typeface="Arial" panose="020B0604020202020204" pitchFamily="34" charset="0"/>
                <a:buChar char="•"/>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Problems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Solutions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Politics</a:t>
              </a:r>
            </a:p>
            <a:p>
              <a:pPr marL="91440" indent="-91440">
                <a:spcBef>
                  <a:spcPts val="50"/>
                </a:spcBef>
                <a:buFont typeface="Arial" panose="020B0604020202020204" pitchFamily="34" charset="0"/>
                <a:buChar char="•"/>
              </a:pPr>
              <a:r>
                <a:rPr lang="en-US" sz="1400" i="1" dirty="0" err="1">
                  <a:solidFill>
                    <a:schemeClr val="tx1"/>
                  </a:solidFill>
                  <a:latin typeface="Arial" panose="020B0604020202020204" pitchFamily="34" charset="0"/>
                  <a:ea typeface="Verdana" panose="020B0604030504040204" pitchFamily="34" charset="0"/>
                  <a:cs typeface="Arial" panose="020B0604020202020204" pitchFamily="34" charset="0"/>
                </a:rPr>
                <a:t>Administr-ative</a:t>
              </a: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 structures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Staff for advocacy</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Partners</a:t>
              </a:r>
            </a:p>
            <a:p>
              <a:pPr marL="91440" indent="-91440">
                <a:spcBef>
                  <a:spcPts val="50"/>
                </a:spcBef>
                <a:buFont typeface="Arial" panose="020B0604020202020204" pitchFamily="34" charset="0"/>
                <a:buChar char="•"/>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91440" indent="-91440">
                <a:spcBef>
                  <a:spcPts val="50"/>
                </a:spcBef>
                <a:buFont typeface="Arial" panose="020B0604020202020204" pitchFamily="34" charset="0"/>
                <a:buChar char="•"/>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91440" indent="-91440">
                <a:spcBef>
                  <a:spcPts val="50"/>
                </a:spcBef>
                <a:buFont typeface="Arial" panose="020B0604020202020204" pitchFamily="34" charset="0"/>
                <a:buChar char="•"/>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91440" indent="-91440">
                <a:spcBef>
                  <a:spcPts val="50"/>
                </a:spcBef>
                <a:buFont typeface="Arial" panose="020B0604020202020204" pitchFamily="34" charset="0"/>
                <a:buChar char="•"/>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91440" indent="-91440">
                <a:spcBef>
                  <a:spcPts val="50"/>
                </a:spcBef>
                <a:buFont typeface="Arial" panose="020B0604020202020204" pitchFamily="34" charset="0"/>
                <a:buChar char="•"/>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91440" indent="-91440">
                <a:spcBef>
                  <a:spcPts val="50"/>
                </a:spcBef>
                <a:buFont typeface="Arial" panose="020B0604020202020204" pitchFamily="34" charset="0"/>
                <a:buChar char="•"/>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15" name="Rectangle 14"/>
            <p:cNvSpPr/>
            <p:nvPr/>
          </p:nvSpPr>
          <p:spPr>
            <a:xfrm>
              <a:off x="1787886" y="1003935"/>
              <a:ext cx="1037490" cy="2859405"/>
            </a:xfrm>
            <a:prstGeom prst="rect">
              <a:avLst/>
            </a:prstGeom>
            <a:solidFill>
              <a:srgbClr val="D8F5C3"/>
            </a:solid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Prioritize problems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Hold workshops about policy</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Engage policymaker champions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Enact legislation</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Create taskforce</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Monitor effects of policy</a:t>
              </a:r>
            </a:p>
            <a:p>
              <a:pPr marL="91440" indent="-91440">
                <a:spcBef>
                  <a:spcPts val="50"/>
                </a:spcBef>
                <a:buFont typeface="Arial" panose="020B0604020202020204" pitchFamily="34" charset="0"/>
                <a:buChar char="•"/>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91440" indent="-91440">
                <a:spcBef>
                  <a:spcPts val="50"/>
                </a:spcBef>
                <a:buFont typeface="Arial" panose="020B0604020202020204" pitchFamily="34" charset="0"/>
                <a:buChar char="•"/>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marL="91440" indent="-91440">
                <a:spcBef>
                  <a:spcPts val="50"/>
                </a:spcBef>
                <a:buFont typeface="Arial" panose="020B0604020202020204" pitchFamily="34" charset="0"/>
                <a:buChar char="•"/>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16" name="Rectangle 15"/>
            <p:cNvSpPr/>
            <p:nvPr/>
          </p:nvSpPr>
          <p:spPr>
            <a:xfrm>
              <a:off x="2877991" y="1003300"/>
              <a:ext cx="1262933" cy="2859405"/>
            </a:xfrm>
            <a:prstGeom prst="rect">
              <a:avLst/>
            </a:prstGeom>
            <a:solidFill>
              <a:srgbClr val="D8F5C3"/>
            </a:solid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Number of media hits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Number of marketing materials created</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Number of policy endorsements</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Number of communities/ agencies adopting policy</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 Number of people reached by policy</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Policies enacted</a:t>
              </a:r>
            </a:p>
            <a:p>
              <a:pPr marL="91440" indent="-91440">
                <a:spcBef>
                  <a:spcPts val="50"/>
                </a:spcBef>
                <a:buFont typeface="Arial" panose="020B0604020202020204" pitchFamily="34" charset="0"/>
                <a:buChar char="•"/>
              </a:pPr>
              <a:r>
                <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rPr>
                <a:t>Taskforce created</a:t>
              </a:r>
            </a:p>
            <a:p>
              <a:pPr marL="91440" indent="-91440">
                <a:spcBef>
                  <a:spcPts val="50"/>
                </a:spcBef>
                <a:buFont typeface="Arial" panose="020B0604020202020204" pitchFamily="34" charset="0"/>
                <a:buChar char="•"/>
              </a:pPr>
              <a:endParaRPr lang="en-US" sz="1400" i="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17" name="Rectangle 16"/>
            <p:cNvSpPr/>
            <p:nvPr>
              <p:custDataLst>
                <p:tags r:id="rId2"/>
              </p:custDataLst>
            </p:nvPr>
          </p:nvSpPr>
          <p:spPr>
            <a:xfrm>
              <a:off x="4211098" y="1044064"/>
              <a:ext cx="860559" cy="2819275"/>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r>
                <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rPr>
                <a:t>Short:</a:t>
              </a:r>
            </a:p>
            <a:p>
              <a:r>
                <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rPr>
                <a:t> </a:t>
              </a:r>
            </a:p>
            <a:p>
              <a:r>
                <a:rPr lang="en-US" sz="1200" i="1" dirty="0">
                  <a:solidFill>
                    <a:schemeClr val="tx1"/>
                  </a:solidFill>
                  <a:effectLst/>
                  <a:latin typeface="Arial" panose="020B0604020202020204" pitchFamily="34" charset="0"/>
                  <a:ea typeface="Verdana" panose="020B0604030504040204" pitchFamily="34" charset="0"/>
                  <a:cs typeface="Arial" panose="020B0604020202020204" pitchFamily="34" charset="0"/>
                </a:rPr>
                <a:t>Policy/</a:t>
              </a:r>
            </a:p>
            <a:p>
              <a:r>
                <a:rPr lang="en-US" sz="1200" i="1" dirty="0">
                  <a:solidFill>
                    <a:schemeClr val="tx1"/>
                  </a:solidFill>
                  <a:latin typeface="Arial" panose="020B0604020202020204" pitchFamily="34" charset="0"/>
                  <a:ea typeface="Verdana" panose="020B0604030504040204" pitchFamily="34" charset="0"/>
                  <a:cs typeface="Arial" panose="020B0604020202020204" pitchFamily="34" charset="0"/>
                </a:rPr>
                <a:t>Environmental </a:t>
              </a:r>
            </a:p>
            <a:p>
              <a:r>
                <a:rPr lang="en-US" sz="1200" i="1" dirty="0">
                  <a:solidFill>
                    <a:schemeClr val="tx1"/>
                  </a:solidFill>
                  <a:latin typeface="Arial" panose="020B0604020202020204" pitchFamily="34" charset="0"/>
                  <a:ea typeface="Verdana" panose="020B0604030504040204" pitchFamily="34" charset="0"/>
                  <a:cs typeface="Arial" panose="020B0604020202020204" pitchFamily="34" charset="0"/>
                </a:rPr>
                <a:t>Changes (increased access, sales, etc.)</a:t>
              </a:r>
            </a:p>
            <a:p>
              <a:endPar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r>
                <a:rPr lang="en-US" sz="1500" dirty="0">
                  <a:solidFill>
                    <a:schemeClr val="tx1"/>
                  </a:solidFill>
                  <a:effectLst/>
                  <a:latin typeface="Arial" panose="020B0604020202020204" pitchFamily="34" charset="0"/>
                  <a:ea typeface="Verdana" panose="020B0604030504040204" pitchFamily="34" charset="0"/>
                  <a:cs typeface="Arial" panose="020B0604020202020204" pitchFamily="34" charset="0"/>
                </a:rPr>
                <a:t> </a:t>
              </a:r>
            </a:p>
            <a:p>
              <a:endParaRPr lang="en-US" sz="1500"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5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500"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5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p:txBody>
        </p:sp>
        <p:sp>
          <p:nvSpPr>
            <p:cNvPr id="18" name="Rectangle 17"/>
            <p:cNvSpPr/>
            <p:nvPr/>
          </p:nvSpPr>
          <p:spPr>
            <a:xfrm>
              <a:off x="5005018" y="1067324"/>
              <a:ext cx="737897" cy="2795380"/>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r>
                <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rPr>
                <a:t>Mid: </a:t>
              </a:r>
            </a:p>
            <a:p>
              <a:r>
                <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rPr>
                <a:t>  </a:t>
              </a:r>
            </a:p>
            <a:p>
              <a:r>
                <a:rPr lang="en-US" sz="1200" i="1" dirty="0">
                  <a:solidFill>
                    <a:schemeClr val="tx1"/>
                  </a:solidFill>
                  <a:latin typeface="Arial" panose="020B0604020202020204" pitchFamily="34" charset="0"/>
                  <a:ea typeface="Verdana" panose="020B0604030504040204" pitchFamily="34" charset="0"/>
                  <a:cs typeface="Arial" panose="020B0604020202020204" pitchFamily="34" charset="0"/>
                </a:rPr>
                <a:t>Behavior </a:t>
              </a:r>
            </a:p>
            <a:p>
              <a:r>
                <a:rPr lang="en-US" sz="1200" i="1" dirty="0">
                  <a:solidFill>
                    <a:schemeClr val="tx1"/>
                  </a:solidFill>
                  <a:latin typeface="Arial" panose="020B0604020202020204" pitchFamily="34" charset="0"/>
                  <a:ea typeface="Verdana" panose="020B0604030504040204" pitchFamily="34" charset="0"/>
                  <a:cs typeface="Arial" panose="020B0604020202020204" pitchFamily="34" charset="0"/>
                </a:rPr>
                <a:t>          Unintended </a:t>
              </a:r>
              <a:r>
                <a:rPr lang="en-US" sz="1000" i="1" dirty="0">
                  <a:solidFill>
                    <a:schemeClr val="tx1"/>
                  </a:solidFill>
                  <a:latin typeface="Arial" panose="020B0604020202020204" pitchFamily="34" charset="0"/>
                  <a:ea typeface="Verdana" panose="020B0604030504040204" pitchFamily="34" charset="0"/>
                  <a:cs typeface="Arial" panose="020B0604020202020204" pitchFamily="34" charset="0"/>
                </a:rPr>
                <a:t>consequences</a:t>
              </a:r>
            </a:p>
            <a:p>
              <a:endParaRPr lang="en-US" sz="1100"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1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100"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1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500"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500" i="1" dirty="0">
                <a:solidFill>
                  <a:schemeClr val="tx1"/>
                </a:solidFill>
                <a:latin typeface="Arial" panose="020B0604020202020204" pitchFamily="34" charset="0"/>
                <a:ea typeface="Verdana" panose="020B0604030504040204" pitchFamily="34" charset="0"/>
                <a:cs typeface="Arial" panose="020B0604020202020204" pitchFamily="34" charset="0"/>
              </a:endParaRPr>
            </a:p>
            <a:p>
              <a:endParaRPr lang="en-US" sz="1500" i="1"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a:p>
              <a:endParaRPr lang="en-US" sz="15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p:txBody>
        </p:sp>
        <p:sp>
          <p:nvSpPr>
            <p:cNvPr id="19" name="Rectangle 18"/>
            <p:cNvSpPr/>
            <p:nvPr/>
          </p:nvSpPr>
          <p:spPr>
            <a:xfrm>
              <a:off x="4211099" y="1012825"/>
              <a:ext cx="2281893" cy="313690"/>
            </a:xfrm>
            <a:prstGeom prst="rect">
              <a:avLst/>
            </a:prstGeom>
            <a:solidFill>
              <a:srgbClr val="D8F5C3"/>
            </a:solid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600" b="1" dirty="0">
                  <a:solidFill>
                    <a:schemeClr val="tx1"/>
                  </a:solidFill>
                  <a:effectLst/>
                  <a:latin typeface="Arial" panose="020B0604020202020204" pitchFamily="34" charset="0"/>
                  <a:ea typeface="Verdana" panose="020B0604030504040204" pitchFamily="34" charset="0"/>
                  <a:cs typeface="Arial" panose="020B0604020202020204" pitchFamily="34" charset="0"/>
                </a:rPr>
                <a:t>OUTCOMES</a:t>
              </a:r>
              <a:endParaRPr lang="en-US" sz="1600" dirty="0">
                <a:solidFill>
                  <a:schemeClr val="tx1"/>
                </a:solidFill>
                <a:effectLst/>
                <a:latin typeface="Arial" panose="020B0604020202020204" pitchFamily="34" charset="0"/>
                <a:ea typeface="Verdana" panose="020B0604030504040204" pitchFamily="34" charset="0"/>
                <a:cs typeface="Arial" panose="020B0604020202020204" pitchFamily="34" charset="0"/>
              </a:endParaRPr>
            </a:p>
          </p:txBody>
        </p:sp>
      </p:grpSp>
      <p:sp>
        <p:nvSpPr>
          <p:cNvPr id="20" name="Right Arrow 19"/>
          <p:cNvSpPr/>
          <p:nvPr/>
        </p:nvSpPr>
        <p:spPr>
          <a:xfrm>
            <a:off x="1475207" y="2077303"/>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1" name="Right Arrow 20"/>
          <p:cNvSpPr/>
          <p:nvPr/>
        </p:nvSpPr>
        <p:spPr>
          <a:xfrm>
            <a:off x="3201156" y="2077303"/>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2" name="Right Arrow 21"/>
          <p:cNvSpPr/>
          <p:nvPr/>
        </p:nvSpPr>
        <p:spPr>
          <a:xfrm>
            <a:off x="5181600" y="2067743"/>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3" name="TextBox 22"/>
          <p:cNvSpPr txBox="1"/>
          <p:nvPr/>
        </p:nvSpPr>
        <p:spPr>
          <a:xfrm>
            <a:off x="179807" y="2023646"/>
            <a:ext cx="1371600" cy="338554"/>
          </a:xfrm>
          <a:prstGeom prst="rect">
            <a:avLst/>
          </a:prstGeom>
          <a:noFill/>
        </p:spPr>
        <p:txBody>
          <a:bodyPr wrap="square" rtlCol="0">
            <a:spAutoFit/>
          </a:bodyPr>
          <a:lstStyle/>
          <a:p>
            <a:pPr algn="ctr"/>
            <a:r>
              <a:rPr lang="en-US" sz="1600" b="1" dirty="0">
                <a:ea typeface="Verdana" panose="020B0604030504040204" pitchFamily="34" charset="0"/>
              </a:rPr>
              <a:t>INPUTS</a:t>
            </a:r>
          </a:p>
        </p:txBody>
      </p:sp>
      <p:sp>
        <p:nvSpPr>
          <p:cNvPr id="8" name="TextBox 7"/>
          <p:cNvSpPr txBox="1"/>
          <p:nvPr/>
        </p:nvSpPr>
        <p:spPr>
          <a:xfrm>
            <a:off x="1703807" y="2039035"/>
            <a:ext cx="1613024" cy="323165"/>
          </a:xfrm>
          <a:prstGeom prst="rect">
            <a:avLst/>
          </a:prstGeom>
          <a:noFill/>
        </p:spPr>
        <p:txBody>
          <a:bodyPr wrap="square" rtlCol="0">
            <a:spAutoFit/>
          </a:bodyPr>
          <a:lstStyle/>
          <a:p>
            <a:pPr algn="ctr"/>
            <a:r>
              <a:rPr lang="en-US" sz="1500" b="1" dirty="0">
                <a:ea typeface="Verdana" panose="020B0604030504040204" pitchFamily="34" charset="0"/>
              </a:rPr>
              <a:t>ACTIVITIES</a:t>
            </a:r>
          </a:p>
        </p:txBody>
      </p:sp>
      <p:sp>
        <p:nvSpPr>
          <p:cNvPr id="9" name="TextBox 8"/>
          <p:cNvSpPr txBox="1"/>
          <p:nvPr/>
        </p:nvSpPr>
        <p:spPr>
          <a:xfrm>
            <a:off x="3429000" y="2006025"/>
            <a:ext cx="1718194" cy="338554"/>
          </a:xfrm>
          <a:prstGeom prst="rect">
            <a:avLst/>
          </a:prstGeom>
          <a:noFill/>
        </p:spPr>
        <p:txBody>
          <a:bodyPr wrap="square" rtlCol="0">
            <a:spAutoFit/>
          </a:bodyPr>
          <a:lstStyle/>
          <a:p>
            <a:pPr algn="ctr"/>
            <a:r>
              <a:rPr lang="en-US" sz="1600" b="1" dirty="0">
                <a:ea typeface="Verdana" panose="020B0604030504040204" pitchFamily="34" charset="0"/>
              </a:rPr>
              <a:t>OUTPUTS</a:t>
            </a:r>
          </a:p>
        </p:txBody>
      </p:sp>
      <p:sp>
        <p:nvSpPr>
          <p:cNvPr id="25" name="TextBox 24"/>
          <p:cNvSpPr txBox="1"/>
          <p:nvPr/>
        </p:nvSpPr>
        <p:spPr>
          <a:xfrm>
            <a:off x="25832" y="1459468"/>
            <a:ext cx="8965768" cy="400110"/>
          </a:xfrm>
          <a:prstGeom prst="rect">
            <a:avLst/>
          </a:prstGeom>
          <a:noFill/>
        </p:spPr>
        <p:txBody>
          <a:bodyPr wrap="square" rtlCol="0">
            <a:spAutoFit/>
          </a:bodyPr>
          <a:lstStyle/>
          <a:p>
            <a:pPr algn="ctr"/>
            <a:r>
              <a:rPr lang="en-US" sz="2000" b="1" dirty="0">
                <a:ea typeface="Verdana" panose="020B0604030504040204" pitchFamily="34" charset="0"/>
              </a:rPr>
              <a:t>Logic Model Example for Policy (General)</a:t>
            </a:r>
          </a:p>
        </p:txBody>
      </p:sp>
    </p:spTree>
    <p:custDataLst>
      <p:tags r:id="rId1"/>
    </p:custDataLst>
    <p:extLst>
      <p:ext uri="{BB962C8B-B14F-4D97-AF65-F5344CB8AC3E}">
        <p14:creationId xmlns:p14="http://schemas.microsoft.com/office/powerpoint/2010/main" val="1314367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534400" cy="1143000"/>
          </a:xfrm>
        </p:spPr>
        <p:txBody>
          <a:bodyPr>
            <a:normAutofit/>
          </a:bodyPr>
          <a:lstStyle/>
          <a:p>
            <a:pPr algn="l"/>
            <a:r>
              <a:rPr lang="en-US" sz="4000" dirty="0">
                <a:latin typeface="Arial" charset="0"/>
                <a:ea typeface="Arial" charset="0"/>
                <a:cs typeface="Arial" charset="0"/>
              </a:rPr>
              <a:t>Session Objectives</a:t>
            </a:r>
          </a:p>
        </p:txBody>
      </p:sp>
      <p:sp>
        <p:nvSpPr>
          <p:cNvPr id="3" name="Content Placeholder 2"/>
          <p:cNvSpPr>
            <a:spLocks noGrp="1"/>
          </p:cNvSpPr>
          <p:nvPr>
            <p:ph idx="1"/>
            <p:extLst/>
          </p:nvPr>
        </p:nvSpPr>
        <p:spPr>
          <a:xfrm>
            <a:off x="228600" y="1676400"/>
            <a:ext cx="8689848" cy="4800600"/>
          </a:xfrm>
        </p:spPr>
        <p:txBody>
          <a:bodyPr vert="horz" lIns="91440" tIns="45720" rIns="91440" bIns="45720" rtlCol="0" anchor="t">
            <a:normAutofit/>
          </a:bodyPr>
          <a:lstStyle/>
          <a:p>
            <a:r>
              <a:rPr lang="en-US" dirty="0"/>
              <a:t>Identify the basic components of a logic model</a:t>
            </a:r>
          </a:p>
          <a:p>
            <a:r>
              <a:rPr lang="en-US" dirty="0"/>
              <a:t>Discuss the difference between inputs, activities, outputs, and outcomes </a:t>
            </a:r>
          </a:p>
          <a:p>
            <a:r>
              <a:rPr lang="en-US" dirty="0"/>
              <a:t>Describe key benefits of using logic models in program planning, implementation, and evaluation</a:t>
            </a:r>
          </a:p>
          <a:p>
            <a:r>
              <a:rPr lang="en-US" dirty="0"/>
              <a:t>Practice building a logic model</a:t>
            </a:r>
          </a:p>
        </p:txBody>
      </p:sp>
    </p:spTree>
    <p:custDataLst>
      <p:tags r:id="rId1"/>
    </p:custDataLst>
    <p:extLst>
      <p:ext uri="{BB962C8B-B14F-4D97-AF65-F5344CB8AC3E}">
        <p14:creationId xmlns:p14="http://schemas.microsoft.com/office/powerpoint/2010/main" val="35392047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2" name="Rectangle 2"/>
          <p:cNvSpPr>
            <a:spLocks noGrp="1" noChangeArrowheads="1"/>
          </p:cNvSpPr>
          <p:nvPr>
            <p:ph type="title"/>
            <p:extLst/>
          </p:nvPr>
        </p:nvSpPr>
        <p:spPr>
          <a:xfrm>
            <a:off x="247650" y="533657"/>
            <a:ext cx="8415337" cy="990600"/>
          </a:xfrm>
        </p:spPr>
        <p:txBody>
          <a:bodyPr>
            <a:normAutofit fontScale="90000"/>
          </a:bodyPr>
          <a:lstStyle/>
          <a:p>
            <a:pPr algn="l"/>
            <a:r>
              <a:rPr lang="en-US" altLang="en-US" dirty="0">
                <a:latin typeface="Arial" charset="0"/>
                <a:ea typeface="Arial" charset="0"/>
                <a:cs typeface="Arial" charset="0"/>
              </a:rPr>
              <a:t>Example: Health Department Works with Churches to Implement Body and Soul  </a:t>
            </a:r>
            <a:br>
              <a:rPr lang="en-US" dirty="0">
                <a:solidFill>
                  <a:schemeClr val="tx1"/>
                </a:solidFill>
                <a:latin typeface="Arial" charset="0"/>
                <a:ea typeface="Arial" charset="0"/>
                <a:cs typeface="Arial" charset="0"/>
              </a:rPr>
            </a:br>
            <a:endParaRPr lang="en-US" altLang="en-US" dirty="0">
              <a:latin typeface="Arial" charset="0"/>
              <a:ea typeface="Arial" charset="0"/>
              <a:cs typeface="Arial" charset="0"/>
            </a:endParaRPr>
          </a:p>
        </p:txBody>
      </p:sp>
      <p:sp>
        <p:nvSpPr>
          <p:cNvPr id="13315" name="Rectangle 3"/>
          <p:cNvSpPr>
            <a:spLocks noGrp="1" noChangeArrowheads="1"/>
          </p:cNvSpPr>
          <p:nvPr>
            <p:ph type="body" idx="1"/>
            <p:extLst/>
          </p:nvPr>
        </p:nvSpPr>
        <p:spPr>
          <a:xfrm>
            <a:off x="304800" y="1519238"/>
            <a:ext cx="8229600" cy="4271962"/>
          </a:xfrm>
          <a:solidFill>
            <a:schemeClr val="bg1"/>
          </a:solidFill>
          <a:effectLst>
            <a:softEdge rad="317500"/>
          </a:effectLst>
        </p:spPr>
        <p:txBody>
          <a:bodyPr vert="horz" lIns="91440" tIns="45720" rIns="91440" bIns="45720" rtlCol="0" anchor="t">
            <a:normAutofit fontScale="70000" lnSpcReduction="20000"/>
          </a:bodyPr>
          <a:lstStyle/>
          <a:p>
            <a:pPr marL="0" indent="0">
              <a:lnSpc>
                <a:spcPct val="120000"/>
              </a:lnSpc>
              <a:spcBef>
                <a:spcPts val="600"/>
              </a:spcBef>
              <a:buNone/>
              <a:defRPr/>
            </a:pPr>
            <a:r>
              <a:rPr lang="en-US" sz="3400" dirty="0"/>
              <a:t>Body &amp; Soul is an evidence-based program for African American churches to  promote consumption of more fruits and vegetables. Each church must do  6 things:</a:t>
            </a:r>
          </a:p>
          <a:p>
            <a:pPr marL="0" indent="0" eaLnBrk="1" hangingPunct="1">
              <a:lnSpc>
                <a:spcPct val="120000"/>
              </a:lnSpc>
              <a:spcBef>
                <a:spcPts val="1200"/>
              </a:spcBef>
              <a:buFontTx/>
              <a:buNone/>
              <a:defRPr/>
            </a:pPr>
            <a:endParaRPr lang="en-US" dirty="0"/>
          </a:p>
          <a:p>
            <a:pPr>
              <a:lnSpc>
                <a:spcPct val="120000"/>
              </a:lnSpc>
              <a:spcBef>
                <a:spcPts val="600"/>
              </a:spcBef>
              <a:defRPr/>
            </a:pPr>
            <a:r>
              <a:rPr lang="en-US" dirty="0"/>
              <a:t>Care a Project Committee</a:t>
            </a:r>
          </a:p>
          <a:p>
            <a:pPr>
              <a:lnSpc>
                <a:spcPct val="120000"/>
              </a:lnSpc>
              <a:spcBef>
                <a:spcPts val="600"/>
              </a:spcBef>
              <a:defRPr/>
            </a:pPr>
            <a:r>
              <a:rPr lang="en-US" dirty="0"/>
              <a:t>Hold a Kick-off event</a:t>
            </a:r>
          </a:p>
          <a:p>
            <a:pPr>
              <a:lnSpc>
                <a:spcPct val="120000"/>
              </a:lnSpc>
              <a:spcBef>
                <a:spcPts val="600"/>
              </a:spcBef>
              <a:defRPr/>
            </a:pPr>
            <a:r>
              <a:rPr lang="en-US" dirty="0"/>
              <a:t>Hold at least 3 church-wide nutrition events</a:t>
            </a:r>
          </a:p>
          <a:p>
            <a:pPr>
              <a:lnSpc>
                <a:spcPct val="120000"/>
              </a:lnSpc>
              <a:spcBef>
                <a:spcPts val="600"/>
              </a:spcBef>
              <a:defRPr/>
            </a:pPr>
            <a:r>
              <a:rPr lang="en-US" dirty="0"/>
              <a:t>Hold at least 1 additional event involving the pastor</a:t>
            </a:r>
          </a:p>
          <a:p>
            <a:pPr>
              <a:lnSpc>
                <a:spcPct val="120000"/>
              </a:lnSpc>
              <a:spcBef>
                <a:spcPts val="600"/>
              </a:spcBef>
              <a:defRPr/>
            </a:pPr>
            <a:r>
              <a:rPr lang="en-US" dirty="0"/>
              <a:t>Institute at least 1 church food habit change (policy change) </a:t>
            </a:r>
          </a:p>
          <a:p>
            <a:pPr>
              <a:lnSpc>
                <a:spcPct val="120000"/>
              </a:lnSpc>
              <a:spcBef>
                <a:spcPts val="600"/>
              </a:spcBef>
              <a:defRPr/>
            </a:pPr>
            <a:r>
              <a:rPr lang="en-US" dirty="0"/>
              <a:t>Enlist volunteers to deliver 2 motivational counseling calls to participating parishioners</a:t>
            </a:r>
          </a:p>
          <a:p>
            <a:pPr eaLnBrk="1" hangingPunct="1">
              <a:lnSpc>
                <a:spcPct val="90000"/>
              </a:lnSpc>
              <a:defRPr/>
            </a:pPr>
            <a:endParaRPr lang="en-US" dirty="0"/>
          </a:p>
        </p:txBody>
      </p:sp>
      <p:pic>
        <p:nvPicPr>
          <p:cNvPr id="1024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1" y="2971800"/>
            <a:ext cx="2674938" cy="1765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370549460"/>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534400" cy="1143000"/>
          </a:xfrm>
        </p:spPr>
        <p:txBody>
          <a:bodyPr>
            <a:normAutofit/>
          </a:bodyPr>
          <a:lstStyle/>
          <a:p>
            <a:pPr algn="l"/>
            <a:r>
              <a:rPr lang="en-US" sz="4000" dirty="0">
                <a:latin typeface="Arial" charset="0"/>
                <a:ea typeface="Arial" charset="0"/>
                <a:cs typeface="Arial" charset="0"/>
              </a:rPr>
              <a:t>Body &amp; Soul Logic Model</a:t>
            </a:r>
          </a:p>
        </p:txBody>
      </p:sp>
      <p:pic>
        <p:nvPicPr>
          <p:cNvPr id="5" name="Picture 4" descr="Image result for body and soul logic model"/>
          <p:cNvPicPr/>
          <p:nvPr/>
        </p:nvPicPr>
        <p:blipFill>
          <a:blip r:embed="rId4">
            <a:extLst>
              <a:ext uri="{28A0092B-C50C-407E-A947-70E740481C1C}">
                <a14:useLocalDpi xmlns:a14="http://schemas.microsoft.com/office/drawing/2010/main" val="0"/>
              </a:ext>
            </a:extLst>
          </a:blip>
          <a:srcRect/>
          <a:stretch>
            <a:fillRect/>
          </a:stretch>
        </p:blipFill>
        <p:spPr bwMode="auto">
          <a:xfrm>
            <a:off x="1524000" y="1484416"/>
            <a:ext cx="6215062" cy="4531573"/>
          </a:xfrm>
          <a:prstGeom prst="rect">
            <a:avLst/>
          </a:prstGeom>
          <a:noFill/>
          <a:ln>
            <a:noFill/>
          </a:ln>
        </p:spPr>
      </p:pic>
      <p:sp>
        <p:nvSpPr>
          <p:cNvPr id="6" name="Rectangle 5"/>
          <p:cNvSpPr/>
          <p:nvPr/>
        </p:nvSpPr>
        <p:spPr>
          <a:xfrm>
            <a:off x="132735" y="6248400"/>
            <a:ext cx="4572000" cy="246221"/>
          </a:xfrm>
          <a:prstGeom prst="rect">
            <a:avLst/>
          </a:prstGeom>
        </p:spPr>
        <p:txBody>
          <a:bodyPr>
            <a:spAutoFit/>
          </a:bodyPr>
          <a:lstStyle/>
          <a:p>
            <a:r>
              <a:rPr lang="en-US" sz="1000" dirty="0">
                <a:solidFill>
                  <a:schemeClr val="tx1">
                    <a:lumMod val="50000"/>
                    <a:lumOff val="50000"/>
                  </a:schemeClr>
                </a:solidFill>
                <a:latin typeface="Arial" panose="020B0604020202020204" pitchFamily="34" charset="0"/>
                <a:ea typeface="Times New Roman" panose="02020603050405020304" pitchFamily="18" charset="0"/>
              </a:rPr>
              <a:t>Source: </a:t>
            </a:r>
            <a:r>
              <a:rPr lang="en-US" sz="1000" u="sng" dirty="0">
                <a:solidFill>
                  <a:schemeClr val="tx1">
                    <a:lumMod val="50000"/>
                    <a:lumOff val="50000"/>
                  </a:schemeClr>
                </a:solidFill>
                <a:latin typeface="Arial" panose="020B0604020202020204" pitchFamily="34" charset="0"/>
                <a:ea typeface="Times New Roman" panose="02020603050405020304" pitchFamily="18" charset="0"/>
              </a:rPr>
              <a:t>https://www.cdc.gov/pcd/issues/2014/13_0270.htm</a:t>
            </a:r>
            <a:endParaRPr lang="en-US" sz="1000" dirty="0">
              <a:solidFill>
                <a:schemeClr val="tx1">
                  <a:lumMod val="50000"/>
                  <a:lumOff val="50000"/>
                </a:schemeClr>
              </a:solidFill>
            </a:endParaRPr>
          </a:p>
        </p:txBody>
      </p:sp>
    </p:spTree>
    <p:custDataLst>
      <p:tags r:id="rId1"/>
    </p:custDataLst>
    <p:extLst>
      <p:ext uri="{BB962C8B-B14F-4D97-AF65-F5344CB8AC3E}">
        <p14:creationId xmlns:p14="http://schemas.microsoft.com/office/powerpoint/2010/main" val="19707934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534400" cy="1143000"/>
          </a:xfrm>
        </p:spPr>
        <p:txBody>
          <a:bodyPr>
            <a:normAutofit/>
          </a:bodyPr>
          <a:lstStyle/>
          <a:p>
            <a:pPr algn="l"/>
            <a:r>
              <a:rPr lang="en-US" sz="4000" dirty="0">
                <a:latin typeface="Arial" charset="0"/>
                <a:ea typeface="Arial" charset="0"/>
                <a:cs typeface="Arial" charset="0"/>
              </a:rPr>
              <a:t>Body &amp; Soul Logic Model</a:t>
            </a:r>
          </a:p>
        </p:txBody>
      </p:sp>
      <p:sp>
        <p:nvSpPr>
          <p:cNvPr id="6" name="Rectangle 5"/>
          <p:cNvSpPr/>
          <p:nvPr/>
        </p:nvSpPr>
        <p:spPr>
          <a:xfrm>
            <a:off x="132735" y="6248400"/>
            <a:ext cx="4572000" cy="246221"/>
          </a:xfrm>
          <a:prstGeom prst="rect">
            <a:avLst/>
          </a:prstGeom>
        </p:spPr>
        <p:txBody>
          <a:bodyPr>
            <a:spAutoFit/>
          </a:bodyPr>
          <a:lstStyle/>
          <a:p>
            <a:r>
              <a:rPr lang="en-US" sz="1000" dirty="0">
                <a:solidFill>
                  <a:schemeClr val="tx1">
                    <a:lumMod val="50000"/>
                    <a:lumOff val="50000"/>
                  </a:schemeClr>
                </a:solidFill>
                <a:latin typeface="Arial" panose="020B0604020202020204" pitchFamily="34" charset="0"/>
                <a:ea typeface="Times New Roman" panose="02020603050405020304" pitchFamily="18" charset="0"/>
              </a:rPr>
              <a:t>Source: </a:t>
            </a:r>
            <a:r>
              <a:rPr lang="en-US" sz="1000" u="sng" dirty="0">
                <a:solidFill>
                  <a:schemeClr val="tx1">
                    <a:lumMod val="50000"/>
                    <a:lumOff val="50000"/>
                  </a:schemeClr>
                </a:solidFill>
                <a:latin typeface="Arial" panose="020B0604020202020204" pitchFamily="34" charset="0"/>
                <a:ea typeface="Times New Roman" panose="02020603050405020304" pitchFamily="18" charset="0"/>
              </a:rPr>
              <a:t>https://www.cdc.gov/pcd/issues/2014/13_0270.htm</a:t>
            </a:r>
            <a:endParaRPr lang="en-US" sz="1000" dirty="0">
              <a:solidFill>
                <a:schemeClr val="tx1">
                  <a:lumMod val="50000"/>
                  <a:lumOff val="50000"/>
                </a:schemeClr>
              </a:solidFill>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600" y="1417638"/>
            <a:ext cx="8534400" cy="4383986"/>
          </a:xfrm>
          <a:prstGeom prst="rect">
            <a:avLst/>
          </a:prstGeom>
        </p:spPr>
      </p:pic>
    </p:spTree>
    <p:custDataLst>
      <p:tags r:id="rId1"/>
    </p:custDataLst>
    <p:extLst>
      <p:ext uri="{BB962C8B-B14F-4D97-AF65-F5344CB8AC3E}">
        <p14:creationId xmlns:p14="http://schemas.microsoft.com/office/powerpoint/2010/main" val="19438272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5"/>
          <p:cNvSpPr>
            <a:spLocks noGrp="1"/>
          </p:cNvSpPr>
          <p:nvPr>
            <p:ph type="title"/>
            <p:extLst/>
          </p:nvPr>
        </p:nvSpPr>
        <p:spPr/>
        <p:txBody>
          <a:bodyPr>
            <a:normAutofit fontScale="90000"/>
          </a:bodyPr>
          <a:lstStyle/>
          <a:p>
            <a:r>
              <a:rPr lang="en-US" dirty="0">
                <a:latin typeface="Arial" charset="0"/>
                <a:ea typeface="Arial" charset="0"/>
                <a:cs typeface="Arial" charset="0"/>
              </a:rPr>
              <a:t>Example: Worksite FLU-FIT/FOBT Program</a:t>
            </a:r>
          </a:p>
        </p:txBody>
      </p:sp>
      <p:pic>
        <p:nvPicPr>
          <p:cNvPr id="5" name="Picture 4"/>
          <p:cNvPicPr/>
          <p:nvPr/>
        </p:nvPicPr>
        <p:blipFill>
          <a:blip r:embed="rId4"/>
          <a:stretch>
            <a:fillRect/>
          </a:stretch>
        </p:blipFill>
        <p:spPr>
          <a:xfrm>
            <a:off x="5752164" y="1417638"/>
            <a:ext cx="3035417" cy="990600"/>
          </a:xfrm>
          <a:prstGeom prst="rect">
            <a:avLst/>
          </a:prstGeom>
        </p:spPr>
      </p:pic>
      <p:sp>
        <p:nvSpPr>
          <p:cNvPr id="10" name="Content Placeholder 6"/>
          <p:cNvSpPr>
            <a:spLocks noGrp="1"/>
          </p:cNvSpPr>
          <p:nvPr>
            <p:ph idx="1"/>
            <p:extLst/>
          </p:nvPr>
        </p:nvSpPr>
        <p:spPr>
          <a:xfrm>
            <a:off x="457200" y="1524000"/>
            <a:ext cx="8458200" cy="4525963"/>
          </a:xfrm>
        </p:spPr>
        <p:txBody>
          <a:bodyPr vert="horz" lIns="91440" tIns="45720" rIns="91440" bIns="45720" rtlCol="0" anchor="t">
            <a:normAutofit fontScale="77500" lnSpcReduction="20000"/>
          </a:bodyPr>
          <a:lstStyle/>
          <a:p>
            <a:pPr marL="0" indent="0">
              <a:lnSpc>
                <a:spcPct val="120000"/>
              </a:lnSpc>
              <a:spcBef>
                <a:spcPts val="600"/>
              </a:spcBef>
              <a:buNone/>
            </a:pPr>
            <a:r>
              <a:rPr lang="en-US" sz="3400" dirty="0"/>
              <a:t>To implement FLU-FIT:</a:t>
            </a:r>
          </a:p>
          <a:p>
            <a:pPr>
              <a:lnSpc>
                <a:spcPct val="120000"/>
              </a:lnSpc>
              <a:spcBef>
                <a:spcPts val="300"/>
              </a:spcBef>
            </a:pPr>
            <a:r>
              <a:rPr lang="en-US" dirty="0"/>
              <a:t>Mail announcements to eligible employees</a:t>
            </a:r>
          </a:p>
          <a:p>
            <a:pPr>
              <a:lnSpc>
                <a:spcPct val="120000"/>
              </a:lnSpc>
              <a:spcBef>
                <a:spcPts val="300"/>
              </a:spcBef>
            </a:pPr>
            <a:r>
              <a:rPr lang="en-US" dirty="0"/>
              <a:t>Post clinic posters to advertise program</a:t>
            </a:r>
          </a:p>
          <a:p>
            <a:pPr>
              <a:lnSpc>
                <a:spcPct val="120000"/>
              </a:lnSpc>
              <a:spcBef>
                <a:spcPts val="300"/>
              </a:spcBef>
            </a:pPr>
            <a:r>
              <a:rPr lang="en-US" dirty="0"/>
              <a:t>Develop algorithms for patient flow and for using electronic medical records to assess FIT/FOBT eligibility</a:t>
            </a:r>
          </a:p>
          <a:p>
            <a:pPr>
              <a:lnSpc>
                <a:spcPct val="120000"/>
              </a:lnSpc>
              <a:spcBef>
                <a:spcPts val="300"/>
              </a:spcBef>
            </a:pPr>
            <a:r>
              <a:rPr lang="en-US" dirty="0"/>
              <a:t>Create a script to introduce FIT/FOBT with flu shots to patients</a:t>
            </a:r>
          </a:p>
          <a:p>
            <a:pPr>
              <a:lnSpc>
                <a:spcPct val="120000"/>
              </a:lnSpc>
              <a:spcBef>
                <a:spcPts val="300"/>
              </a:spcBef>
            </a:pPr>
            <a:r>
              <a:rPr lang="en-US" dirty="0"/>
              <a:t>Acquire multilingual materials to explain why colorectal cancer screening is important, written instructions, and video instructions (can play on computer at location)</a:t>
            </a:r>
          </a:p>
          <a:p>
            <a:pPr>
              <a:lnSpc>
                <a:spcPct val="120000"/>
              </a:lnSpc>
              <a:spcBef>
                <a:spcPts val="300"/>
              </a:spcBef>
            </a:pPr>
            <a:r>
              <a:rPr lang="en-US" dirty="0"/>
              <a:t>Establish a process for patients to return completed kits</a:t>
            </a:r>
          </a:p>
          <a:p>
            <a:pPr>
              <a:lnSpc>
                <a:spcPct val="120000"/>
              </a:lnSpc>
              <a:spcBef>
                <a:spcPts val="300"/>
              </a:spcBef>
            </a:pPr>
            <a:r>
              <a:rPr lang="en-US" dirty="0"/>
              <a:t>Create a log sheet to record flu shots and kits dispensed</a:t>
            </a:r>
          </a:p>
          <a:p>
            <a:pPr>
              <a:lnSpc>
                <a:spcPct val="120000"/>
              </a:lnSpc>
              <a:spcBef>
                <a:spcPts val="300"/>
              </a:spcBef>
            </a:pPr>
            <a:r>
              <a:rPr lang="en-US" dirty="0"/>
              <a:t>Train clinic staff  </a:t>
            </a:r>
          </a:p>
        </p:txBody>
      </p:sp>
    </p:spTree>
    <p:custDataLst>
      <p:tags r:id="rId1"/>
    </p:custDataLst>
    <p:extLst>
      <p:ext uri="{BB962C8B-B14F-4D97-AF65-F5344CB8AC3E}">
        <p14:creationId xmlns:p14="http://schemas.microsoft.com/office/powerpoint/2010/main" val="32217557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6142" y="266700"/>
            <a:ext cx="8565447" cy="1143000"/>
          </a:xfrm>
        </p:spPr>
        <p:txBody>
          <a:bodyPr>
            <a:normAutofit/>
          </a:bodyPr>
          <a:lstStyle/>
          <a:p>
            <a:pPr algn="l"/>
            <a:r>
              <a:rPr lang="en-US" sz="4000" dirty="0">
                <a:latin typeface="Arial" charset="0"/>
                <a:ea typeface="Arial" charset="0"/>
                <a:cs typeface="Arial" charset="0"/>
              </a:rPr>
              <a:t>FLU-FIT/FOBT Logic Model</a:t>
            </a:r>
          </a:p>
        </p:txBody>
      </p:sp>
      <p:grpSp>
        <p:nvGrpSpPr>
          <p:cNvPr id="4" name="Group 3"/>
          <p:cNvGrpSpPr/>
          <p:nvPr/>
        </p:nvGrpSpPr>
        <p:grpSpPr>
          <a:xfrm>
            <a:off x="371475" y="2024380"/>
            <a:ext cx="8610601" cy="3766820"/>
            <a:chOff x="381000" y="514692"/>
            <a:chExt cx="5538301" cy="2868930"/>
          </a:xfrm>
          <a:solidFill>
            <a:srgbClr val="FFFFCC"/>
          </a:solidFill>
        </p:grpSpPr>
        <p:sp>
          <p:nvSpPr>
            <p:cNvPr id="9" name="Rectangle 8"/>
            <p:cNvSpPr/>
            <p:nvPr/>
          </p:nvSpPr>
          <p:spPr>
            <a:xfrm>
              <a:off x="5121740" y="515327"/>
              <a:ext cx="797560" cy="2859405"/>
            </a:xfrm>
            <a:prstGeom prst="rect">
              <a:avLst/>
            </a:prstGeom>
            <a:solidFill>
              <a:srgbClr val="D8F5C3"/>
            </a:solidFill>
            <a:ln w="60325" cap="flat" cmpd="sng" algn="ctr">
              <a:solidFill>
                <a:sysClr val="window" lastClr="FFFFFF">
                  <a:lumMod val="50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spcBef>
                  <a:spcPts val="0"/>
                </a:spcBef>
                <a:spcAft>
                  <a:spcPts val="0"/>
                </a:spcAft>
              </a:pPr>
              <a:endParaRPr lang="en-US" sz="1400" i="1" kern="1200" dirty="0">
                <a:solidFill>
                  <a:srgbClr val="000000"/>
                </a:solidFill>
                <a:effectLst/>
                <a:latin typeface="Arial" panose="020B0604020202020204" pitchFamily="34" charset="0"/>
                <a:ea typeface="Verdana" panose="020B0604030504040204" pitchFamily="34" charset="0"/>
              </a:endParaRPr>
            </a:p>
            <a:p>
              <a:pPr marL="0" marR="0">
                <a:spcBef>
                  <a:spcPts val="0"/>
                </a:spcBef>
                <a:spcAft>
                  <a:spcPts val="0"/>
                </a:spcAft>
              </a:pPr>
              <a:r>
                <a:rPr lang="en-US" sz="1400" i="1" kern="1200" dirty="0">
                  <a:solidFill>
                    <a:srgbClr val="000000"/>
                  </a:solidFill>
                  <a:effectLst/>
                  <a:latin typeface="Arial" panose="020B0604020202020204" pitchFamily="34" charset="0"/>
                  <a:ea typeface="Verdana" panose="020B0604030504040204" pitchFamily="34" charset="0"/>
                </a:rPr>
                <a:t>Long:  </a:t>
              </a:r>
              <a:endParaRPr lang="en-US" sz="1200" dirty="0">
                <a:effectLst/>
                <a:latin typeface="Times New Roman" panose="02020603050405020304" pitchFamily="18" charset="0"/>
                <a:ea typeface="Times New Roman" panose="02020603050405020304" pitchFamily="18" charset="0"/>
              </a:endParaRPr>
            </a:p>
            <a:p>
              <a:pPr marL="171450" marR="0" indent="-171450">
                <a:spcBef>
                  <a:spcPts val="0"/>
                </a:spcBef>
                <a:spcAft>
                  <a:spcPts val="0"/>
                </a:spcAft>
                <a:buFont typeface="Arial" panose="020B0604020202020204" pitchFamily="34" charset="0"/>
                <a:buChar char="•"/>
                <a:tabLst>
                  <a:tab pos="457200" algn="l"/>
                </a:tabLst>
              </a:pPr>
              <a:r>
                <a:rPr lang="en-US" sz="1200" kern="1200" dirty="0">
                  <a:solidFill>
                    <a:srgbClr val="000000"/>
                  </a:solidFill>
                  <a:effectLst/>
                  <a:latin typeface="Arial" panose="020B0604020202020204" pitchFamily="34" charset="0"/>
                  <a:ea typeface="Verdana" panose="020B0604030504040204" pitchFamily="34" charset="0"/>
                </a:rPr>
                <a:t>C</a:t>
              </a:r>
              <a:r>
                <a:rPr lang="en-US" sz="1200" kern="1200" dirty="0">
                  <a:solidFill>
                    <a:srgbClr val="000000"/>
                  </a:solidFill>
                  <a:effectLst/>
                  <a:latin typeface="Arial" panose="020B0604020202020204" pitchFamily="34" charset="0"/>
                  <a:ea typeface="Times New Roman" panose="02020603050405020304" pitchFamily="18" charset="0"/>
                </a:rPr>
                <a:t>olorectal cancer treated earlier</a:t>
              </a:r>
              <a:endParaRPr lang="en-US" sz="1200" dirty="0">
                <a:effectLst/>
                <a:latin typeface="Times New Roman" panose="02020603050405020304" pitchFamily="18" charset="0"/>
                <a:ea typeface="Times New Roman" panose="02020603050405020304" pitchFamily="18" charset="0"/>
              </a:endParaRPr>
            </a:p>
            <a:p>
              <a:pPr marL="171450" marR="0" indent="-171450">
                <a:spcBef>
                  <a:spcPts val="0"/>
                </a:spcBef>
                <a:spcAft>
                  <a:spcPts val="0"/>
                </a:spcAft>
                <a:buFont typeface="Arial" panose="020B0604020202020204" pitchFamily="34" charset="0"/>
                <a:buChar char="•"/>
                <a:tabLst>
                  <a:tab pos="457200" algn="l"/>
                </a:tabLst>
              </a:pPr>
              <a:r>
                <a:rPr lang="en-US" sz="1200" kern="1200" dirty="0">
                  <a:solidFill>
                    <a:srgbClr val="000000"/>
                  </a:solidFill>
                  <a:effectLst/>
                  <a:latin typeface="Arial" panose="020B0604020202020204" pitchFamily="34" charset="0"/>
                  <a:ea typeface="Times New Roman" panose="02020603050405020304" pitchFamily="18" charset="0"/>
                </a:rPr>
                <a:t>Reduced colorectal cancer deaths</a:t>
              </a:r>
              <a:endParaRPr lang="en-US" sz="12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p:txBody>
        </p:sp>
        <p:grpSp>
          <p:nvGrpSpPr>
            <p:cNvPr id="10" name="Group 9"/>
            <p:cNvGrpSpPr/>
            <p:nvPr/>
          </p:nvGrpSpPr>
          <p:grpSpPr>
            <a:xfrm>
              <a:off x="381000" y="514692"/>
              <a:ext cx="5538301" cy="2868930"/>
              <a:chOff x="381000" y="514692"/>
              <a:chExt cx="5538301" cy="2868930"/>
            </a:xfrm>
            <a:grpFill/>
          </p:grpSpPr>
          <p:sp>
            <p:nvSpPr>
              <p:cNvPr id="11" name="Rectangle 10"/>
              <p:cNvSpPr/>
              <p:nvPr/>
            </p:nvSpPr>
            <p:spPr>
              <a:xfrm>
                <a:off x="381000" y="524217"/>
                <a:ext cx="833196" cy="2859405"/>
              </a:xfrm>
              <a:prstGeom prst="rect">
                <a:avLst/>
              </a:prstGeom>
              <a:solidFill>
                <a:srgbClr val="D8F5C3"/>
              </a:solidFill>
              <a:ln w="73025" cap="flat" cmpd="sng" algn="ctr">
                <a:solidFill>
                  <a:sysClr val="window" lastClr="FFFFFF">
                    <a:lumMod val="50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182880" marR="0" lvl="0" indent="-182880">
                  <a:spcBef>
                    <a:spcPts val="0"/>
                  </a:spcBef>
                  <a:spcAft>
                    <a:spcPts val="0"/>
                  </a:spcAft>
                  <a:buFont typeface="Arial" panose="020B0604020202020204" pitchFamily="34" charset="0"/>
                  <a:buChar char="•"/>
                  <a:tabLst>
                    <a:tab pos="365760" algn="l"/>
                  </a:tabLst>
                </a:pPr>
                <a:endPar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p>
                <a:pPr marL="182880" marR="0" lvl="0" indent="-182880">
                  <a:spcBef>
                    <a:spcPts val="0"/>
                  </a:spcBef>
                  <a:spcAft>
                    <a:spcPts val="0"/>
                  </a:spcAft>
                  <a:buFont typeface="Arial" panose="020B0604020202020204" pitchFamily="34" charset="0"/>
                  <a:buChar char="•"/>
                  <a:tabLst>
                    <a:tab pos="365760" algn="l"/>
                  </a:tabLst>
                </a:pPr>
                <a:r>
                  <a:rPr lang="en-US" sz="1200" kern="12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FluFIT</a:t>
                </a: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Champion  Staff</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82880" marR="0" lvl="0" indent="-182880">
                  <a:spcBef>
                    <a:spcPts val="0"/>
                  </a:spcBef>
                  <a:spcAft>
                    <a:spcPts val="0"/>
                  </a:spcAft>
                  <a:buFont typeface="Arial" panose="020B0604020202020204" pitchFamily="34" charset="0"/>
                  <a:buChar char="•"/>
                  <a:tabLst>
                    <a:tab pos="365760" algn="l"/>
                  </a:tabLs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FIT Kits</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82880" marR="0" lvl="0" indent="-182880">
                  <a:spcBef>
                    <a:spcPts val="0"/>
                  </a:spcBef>
                  <a:spcAft>
                    <a:spcPts val="0"/>
                  </a:spcAft>
                  <a:buFont typeface="Arial" panose="020B0604020202020204" pitchFamily="34" charset="0"/>
                  <a:buChar char="•"/>
                  <a:tabLst>
                    <a:tab pos="365760" algn="l"/>
                  </a:tabLs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Lab to process kits</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82880" marR="0" lvl="0" indent="-182880">
                  <a:spcBef>
                    <a:spcPts val="0"/>
                  </a:spcBef>
                  <a:spcAft>
                    <a:spcPts val="0"/>
                  </a:spcAft>
                  <a:buFont typeface="Arial" panose="020B0604020202020204" pitchFamily="34" charset="0"/>
                  <a:buChar char="•"/>
                  <a:tabLst>
                    <a:tab pos="365760" algn="l"/>
                  </a:tabLs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Postage paid return envelopes</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82880" marR="0" lvl="0" indent="-182880">
                  <a:spcBef>
                    <a:spcPts val="0"/>
                  </a:spcBef>
                  <a:spcAft>
                    <a:spcPts val="0"/>
                  </a:spcAft>
                  <a:buFont typeface="Arial" panose="020B0604020202020204" pitchFamily="34" charset="0"/>
                  <a:buChar char="•"/>
                  <a:tabLst>
                    <a:tab pos="365760" algn="l"/>
                  </a:tabLs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Promotional materials</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82880" marR="0" lvl="0" indent="-182880">
                  <a:spcBef>
                    <a:spcPts val="0"/>
                  </a:spcBef>
                  <a:spcAft>
                    <a:spcPts val="0"/>
                  </a:spcAft>
                  <a:buFont typeface="Arial" panose="020B0604020202020204" pitchFamily="34" charset="0"/>
                  <a:buChar char="•"/>
                  <a:tabLst>
                    <a:tab pos="365760" algn="l"/>
                  </a:tabLs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Colonoscopy providers</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82880" marR="0" lvl="0" indent="-182880">
                  <a:spcBef>
                    <a:spcPts val="0"/>
                  </a:spcBef>
                  <a:spcAft>
                    <a:spcPts val="0"/>
                  </a:spcAft>
                  <a:buFont typeface="Arial" panose="020B0604020202020204" pitchFamily="34" charset="0"/>
                  <a:buChar char="•"/>
                  <a:tabLst>
                    <a:tab pos="365760" algn="l"/>
                  </a:tabLst>
                </a:pPr>
                <a:r>
                  <a:rPr lang="en-US" sz="1200" kern="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Insurance coverage</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p:txBody>
          </p:sp>
          <p:sp>
            <p:nvSpPr>
              <p:cNvPr id="12" name="Rectangle 11"/>
              <p:cNvSpPr/>
              <p:nvPr/>
            </p:nvSpPr>
            <p:spPr>
              <a:xfrm>
                <a:off x="1304828" y="514692"/>
                <a:ext cx="1037490" cy="2859405"/>
              </a:xfrm>
              <a:prstGeom prst="rect">
                <a:avLst/>
              </a:prstGeom>
              <a:solidFill>
                <a:srgbClr val="D8F5C3"/>
              </a:solidFill>
              <a:ln w="73025" cap="flat" cmpd="sng" algn="ctr">
                <a:solidFill>
                  <a:sysClr val="window" lastClr="FFFFFF">
                    <a:lumMod val="50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182880" marR="0" lvl="0" indent="-182880">
                  <a:spcBef>
                    <a:spcPts val="0"/>
                  </a:spcBef>
                  <a:spcAft>
                    <a:spcPts val="0"/>
                  </a:spcAft>
                  <a:buFont typeface="Arial" panose="020B0604020202020204" pitchFamily="34" charset="0"/>
                  <a:buChar char="•"/>
                  <a:tabLst>
                    <a:tab pos="228600" algn="l"/>
                  </a:tabLst>
                </a:pPr>
                <a:endPar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Staff Trained</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Program advertised</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Follow-up for those who don’t mail in</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Employees informed of test results</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If abnormal, employee &amp; provider notified</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p:txBody>
          </p:sp>
          <p:sp>
            <p:nvSpPr>
              <p:cNvPr id="13" name="Rectangle 12"/>
              <p:cNvSpPr/>
              <p:nvPr/>
            </p:nvSpPr>
            <p:spPr>
              <a:xfrm>
                <a:off x="2439484" y="514692"/>
                <a:ext cx="1000583" cy="2859405"/>
              </a:xfrm>
              <a:prstGeom prst="rect">
                <a:avLst/>
              </a:prstGeom>
              <a:solidFill>
                <a:srgbClr val="D8F5C3"/>
              </a:solidFill>
              <a:ln w="73025" cap="flat" cmpd="sng" algn="ctr">
                <a:solidFill>
                  <a:sysClr val="window" lastClr="FFFFFF">
                    <a:lumMod val="50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182880" marR="0" lvl="0" indent="-182880">
                  <a:spcBef>
                    <a:spcPts val="0"/>
                  </a:spcBef>
                  <a:spcAft>
                    <a:spcPts val="0"/>
                  </a:spcAft>
                  <a:buFont typeface="Arial" panose="020B0604020202020204" pitchFamily="34" charset="0"/>
                  <a:buChar char="•"/>
                  <a:tabLst>
                    <a:tab pos="228600" algn="l"/>
                  </a:tabLst>
                </a:pPr>
                <a:endPar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Eligible employees identified</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Fit kits distributed with flu shots</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Employees use kit</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Employees mail FIT in</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p:txBody>
          </p:sp>
          <p:sp>
            <p:nvSpPr>
              <p:cNvPr id="14" name="Rectangle 13"/>
              <p:cNvSpPr/>
              <p:nvPr/>
            </p:nvSpPr>
            <p:spPr>
              <a:xfrm>
                <a:off x="3525985" y="515327"/>
                <a:ext cx="797560" cy="2859405"/>
              </a:xfrm>
              <a:prstGeom prst="rect">
                <a:avLst/>
              </a:prstGeom>
              <a:solidFill>
                <a:srgbClr val="D8F5C3"/>
              </a:solidFill>
              <a:ln w="60325" cap="flat" cmpd="sng" algn="ctr">
                <a:solidFill>
                  <a:sysClr val="window" lastClr="FFFFFF">
                    <a:lumMod val="50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spcBef>
                    <a:spcPts val="0"/>
                  </a:spcBef>
                  <a:spcAft>
                    <a:spcPts val="0"/>
                  </a:spcAft>
                </a:pPr>
                <a:r>
                  <a:rPr lang="en-US" sz="1400" i="1" kern="1200" dirty="0">
                    <a:solidFill>
                      <a:srgbClr val="000000"/>
                    </a:solidFill>
                    <a:effectLst/>
                    <a:latin typeface="Arial" panose="020B0604020202020204" pitchFamily="34" charset="0"/>
                    <a:ea typeface="Verdana" panose="020B0604030504040204" pitchFamily="34" charset="0"/>
                  </a:rPr>
                  <a:t>Short:</a:t>
                </a:r>
                <a:endParaRPr lang="en-US" sz="1200" dirty="0">
                  <a:effectLst/>
                  <a:latin typeface="Times New Roman" panose="02020603050405020304" pitchFamily="18" charset="0"/>
                  <a:ea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Employees believe screening is important</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82880" marR="0" lvl="0" indent="-182880">
                  <a:spcBef>
                    <a:spcPts val="0"/>
                  </a:spcBef>
                  <a:spcAft>
                    <a:spcPts val="0"/>
                  </a:spcAft>
                  <a:buFont typeface="Arial" panose="020B0604020202020204" pitchFamily="34" charset="0"/>
                  <a:buChar char="•"/>
                  <a:tabLst>
                    <a:tab pos="228600" algn="l"/>
                  </a:tabLst>
                </a:pPr>
                <a:r>
                  <a:rPr lang="en-US" sz="1200" kern="1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Employees complete screening</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p:txBody>
          </p:sp>
          <p:sp>
            <p:nvSpPr>
              <p:cNvPr id="15" name="Rectangle 14"/>
              <p:cNvSpPr/>
              <p:nvPr/>
            </p:nvSpPr>
            <p:spPr>
              <a:xfrm>
                <a:off x="4324816" y="515327"/>
                <a:ext cx="797560" cy="2858770"/>
              </a:xfrm>
              <a:prstGeom prst="rect">
                <a:avLst/>
              </a:prstGeom>
              <a:solidFill>
                <a:srgbClr val="D8F5C3"/>
              </a:solidFill>
              <a:ln w="60325" cap="flat" cmpd="sng" algn="ctr">
                <a:solidFill>
                  <a:sysClr val="window" lastClr="FFFFFF">
                    <a:lumMod val="50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spcBef>
                    <a:spcPts val="0"/>
                  </a:spcBef>
                  <a:spcAft>
                    <a:spcPts val="0"/>
                  </a:spcAft>
                </a:pPr>
                <a:r>
                  <a:rPr lang="en-US" sz="1400" i="1" kern="1200" dirty="0">
                    <a:solidFill>
                      <a:srgbClr val="000000"/>
                    </a:solidFill>
                    <a:effectLst/>
                    <a:latin typeface="Arial" panose="020B0604020202020204" pitchFamily="34" charset="0"/>
                    <a:ea typeface="Verdana" panose="020B0604030504040204" pitchFamily="34" charset="0"/>
                  </a:rPr>
                  <a:t>Mid:   Behavior </a:t>
                </a:r>
                <a:endParaRPr lang="en-US" sz="1200" dirty="0">
                  <a:effectLst/>
                  <a:latin typeface="Times New Roman" panose="02020603050405020304" pitchFamily="18" charset="0"/>
                  <a:ea typeface="Times New Roman" panose="02020603050405020304" pitchFamily="18" charset="0"/>
                </a:endParaRPr>
              </a:p>
              <a:p>
                <a:pPr marL="171450" marR="0" indent="-171450">
                  <a:spcBef>
                    <a:spcPts val="0"/>
                  </a:spcBef>
                  <a:spcAft>
                    <a:spcPts val="0"/>
                  </a:spcAft>
                  <a:buFont typeface="Arial" panose="020B0604020202020204" pitchFamily="34" charset="0"/>
                  <a:buChar char="•"/>
                </a:pPr>
                <a:r>
                  <a:rPr lang="en-US" sz="1200" dirty="0">
                    <a:effectLst/>
                    <a:latin typeface="Arial" panose="020B0604020202020204" pitchFamily="34" charset="0"/>
                    <a:ea typeface="Times New Roman" panose="02020603050405020304" pitchFamily="18" charset="0"/>
                  </a:rPr>
                  <a:t>If needed, employees get diagnostic and treatment care</a:t>
                </a:r>
                <a:endParaRPr lang="en-US" sz="1200" dirty="0">
                  <a:effectLst/>
                  <a:latin typeface="Times New Roman" panose="02020603050405020304" pitchFamily="18" charset="0"/>
                  <a:ea typeface="Times New Roman" panose="02020603050405020304" pitchFamily="18" charset="0"/>
                </a:endParaRPr>
              </a:p>
              <a:p>
                <a:pPr marL="32004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32004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32004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a:p>
                <a:pPr marL="320040" marR="0">
                  <a:spcBef>
                    <a:spcPts val="0"/>
                  </a:spcBef>
                  <a:spcAft>
                    <a:spcPts val="0"/>
                  </a:spcAft>
                </a:pPr>
                <a:r>
                  <a:rPr lang="en-US" sz="1200" dirty="0">
                    <a:effectLst/>
                    <a:latin typeface="Times New Roman" panose="02020603050405020304" pitchFamily="18" charset="0"/>
                    <a:ea typeface="Times New Roman" panose="02020603050405020304" pitchFamily="18" charset="0"/>
                  </a:rPr>
                  <a:t> </a:t>
                </a:r>
              </a:p>
            </p:txBody>
          </p:sp>
          <p:sp>
            <p:nvSpPr>
              <p:cNvPr id="16" name="Rectangle 15"/>
              <p:cNvSpPr/>
              <p:nvPr/>
            </p:nvSpPr>
            <p:spPr>
              <a:xfrm>
                <a:off x="3526621" y="524217"/>
                <a:ext cx="2392680" cy="313690"/>
              </a:xfrm>
              <a:prstGeom prst="rect">
                <a:avLst/>
              </a:prstGeom>
              <a:solidFill>
                <a:srgbClr val="D8F5C3"/>
              </a:solidFill>
              <a:ln w="60325" cap="flat" cmpd="sng" algn="ctr">
                <a:solidFill>
                  <a:sysClr val="window" lastClr="FFFFFF">
                    <a:lumMod val="50000"/>
                  </a:sys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600" b="1" kern="1200">
                    <a:solidFill>
                      <a:srgbClr val="000000"/>
                    </a:solidFill>
                    <a:effectLst/>
                    <a:latin typeface="Arial" panose="020B0604020202020204" pitchFamily="34" charset="0"/>
                    <a:ea typeface="Verdana" panose="020B0604030504040204" pitchFamily="34" charset="0"/>
                  </a:rPr>
                  <a:t>OUTCOMES</a:t>
                </a:r>
                <a:endParaRPr lang="en-US" sz="1200">
                  <a:effectLst/>
                  <a:latin typeface="Times New Roman" panose="02020603050405020304" pitchFamily="18" charset="0"/>
                  <a:ea typeface="Times New Roman" panose="02020603050405020304" pitchFamily="18" charset="0"/>
                </a:endParaRPr>
              </a:p>
            </p:txBody>
          </p:sp>
        </p:grpSp>
      </p:grpSp>
      <p:grpSp>
        <p:nvGrpSpPr>
          <p:cNvPr id="5" name="Group 4"/>
          <p:cNvGrpSpPr/>
          <p:nvPr/>
        </p:nvGrpSpPr>
        <p:grpSpPr>
          <a:xfrm>
            <a:off x="226143" y="2024380"/>
            <a:ext cx="5270500" cy="357604"/>
            <a:chOff x="0" y="0"/>
            <a:chExt cx="5270500" cy="357604"/>
          </a:xfrm>
        </p:grpSpPr>
        <p:sp>
          <p:nvSpPr>
            <p:cNvPr id="6" name="TextBox 22"/>
            <p:cNvSpPr txBox="1"/>
            <p:nvPr/>
          </p:nvSpPr>
          <p:spPr>
            <a:xfrm>
              <a:off x="0" y="19050"/>
              <a:ext cx="1572731" cy="338554"/>
            </a:xfrm>
            <a:prstGeom prst="rect">
              <a:avLst/>
            </a:prstGeom>
            <a:noFill/>
          </p:spPr>
          <p:txBody>
            <a:bodyPr wrap="square" rtlCol="0">
              <a:spAutoFit/>
            </a:bodyPr>
            <a:lstStyle/>
            <a:p>
              <a:pPr marL="0" marR="0" algn="ctr">
                <a:spcBef>
                  <a:spcPts val="0"/>
                </a:spcBef>
                <a:spcAft>
                  <a:spcPts val="0"/>
                </a:spcAft>
              </a:pPr>
              <a:r>
                <a:rPr lang="en-US" sz="1600" b="1" kern="1200" dirty="0">
                  <a:solidFill>
                    <a:srgbClr val="000000"/>
                  </a:solidFill>
                  <a:effectLst/>
                  <a:latin typeface="Arial" panose="020B0604020202020204" pitchFamily="34" charset="0"/>
                  <a:ea typeface="Verdana" panose="020B0604030504040204" pitchFamily="34" charset="0"/>
                </a:rPr>
                <a:t>INPUTS</a:t>
              </a:r>
              <a:endParaRPr lang="en-US" sz="1200" dirty="0">
                <a:effectLst/>
                <a:latin typeface="Times New Roman" panose="02020603050405020304" pitchFamily="18" charset="0"/>
                <a:ea typeface="Times New Roman" panose="02020603050405020304" pitchFamily="18" charset="0"/>
              </a:endParaRPr>
            </a:p>
          </p:txBody>
        </p:sp>
        <p:sp>
          <p:nvSpPr>
            <p:cNvPr id="7" name="TextBox 7"/>
            <p:cNvSpPr txBox="1"/>
            <p:nvPr/>
          </p:nvSpPr>
          <p:spPr>
            <a:xfrm>
              <a:off x="1590675" y="19050"/>
              <a:ext cx="1612900" cy="310515"/>
            </a:xfrm>
            <a:prstGeom prst="rect">
              <a:avLst/>
            </a:prstGeom>
            <a:noFill/>
          </p:spPr>
          <p:txBody>
            <a:bodyPr wrap="square" rtlCol="0">
              <a:spAutoFit/>
            </a:bodyPr>
            <a:lstStyle/>
            <a:p>
              <a:pPr marL="0" marR="0" algn="ctr">
                <a:spcBef>
                  <a:spcPts val="0"/>
                </a:spcBef>
                <a:spcAft>
                  <a:spcPts val="0"/>
                </a:spcAft>
              </a:pPr>
              <a:r>
                <a:rPr lang="en-US" sz="1500" b="1" kern="1200">
                  <a:solidFill>
                    <a:srgbClr val="000000"/>
                  </a:solidFill>
                  <a:effectLst/>
                  <a:latin typeface="Arial" panose="020B0604020202020204" pitchFamily="34" charset="0"/>
                  <a:ea typeface="Verdana" panose="020B0604030504040204" pitchFamily="34" charset="0"/>
                </a:rPr>
                <a:t>ACTIVITIES</a:t>
              </a:r>
              <a:endParaRPr lang="en-US" sz="1200">
                <a:effectLst/>
                <a:latin typeface="Times New Roman" panose="02020603050405020304" pitchFamily="18" charset="0"/>
                <a:ea typeface="Times New Roman" panose="02020603050405020304" pitchFamily="18" charset="0"/>
              </a:endParaRPr>
            </a:p>
          </p:txBody>
        </p:sp>
        <p:sp>
          <p:nvSpPr>
            <p:cNvPr id="8" name="TextBox 8"/>
            <p:cNvSpPr txBox="1"/>
            <p:nvPr/>
          </p:nvSpPr>
          <p:spPr>
            <a:xfrm>
              <a:off x="3114675" y="0"/>
              <a:ext cx="2155825" cy="352425"/>
            </a:xfrm>
            <a:prstGeom prst="rect">
              <a:avLst/>
            </a:prstGeom>
            <a:noFill/>
          </p:spPr>
          <p:txBody>
            <a:bodyPr wrap="square" rtlCol="0">
              <a:noAutofit/>
            </a:bodyPr>
            <a:lstStyle/>
            <a:p>
              <a:pPr marL="0" marR="0" algn="ctr">
                <a:spcBef>
                  <a:spcPts val="0"/>
                </a:spcBef>
                <a:spcAft>
                  <a:spcPts val="0"/>
                </a:spcAft>
              </a:pPr>
              <a:r>
                <a:rPr lang="en-US" sz="1600" b="1" kern="1200">
                  <a:solidFill>
                    <a:srgbClr val="000000"/>
                  </a:solidFill>
                  <a:effectLst/>
                  <a:latin typeface="Arial" panose="020B0604020202020204" pitchFamily="34" charset="0"/>
                  <a:ea typeface="Verdana" panose="020B0604030504040204" pitchFamily="34" charset="0"/>
                </a:rPr>
                <a:t>OUTPUTS</a:t>
              </a:r>
              <a:endParaRPr lang="en-US" sz="1200">
                <a:effectLst/>
                <a:latin typeface="Times New Roman" panose="02020603050405020304" pitchFamily="18" charset="0"/>
                <a:ea typeface="Times New Roman" panose="02020603050405020304" pitchFamily="18" charset="0"/>
              </a:endParaRPr>
            </a:p>
          </p:txBody>
        </p:sp>
      </p:grpSp>
      <p:sp>
        <p:nvSpPr>
          <p:cNvPr id="17" name="Right Arrow 16"/>
          <p:cNvSpPr/>
          <p:nvPr/>
        </p:nvSpPr>
        <p:spPr>
          <a:xfrm>
            <a:off x="1650105" y="2071850"/>
            <a:ext cx="331451" cy="329184"/>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latin typeface="Arial" panose="020B0604020202020204" pitchFamily="34" charset="0"/>
              <a:cs typeface="Arial" panose="020B0604020202020204" pitchFamily="34" charset="0"/>
            </a:endParaRPr>
          </a:p>
        </p:txBody>
      </p:sp>
      <p:sp>
        <p:nvSpPr>
          <p:cNvPr id="18" name="Right Arrow 17"/>
          <p:cNvSpPr/>
          <p:nvPr/>
        </p:nvSpPr>
        <p:spPr>
          <a:xfrm>
            <a:off x="3414382" y="2071850"/>
            <a:ext cx="331451" cy="329184"/>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latin typeface="Arial" panose="020B0604020202020204" pitchFamily="34" charset="0"/>
              <a:cs typeface="Arial" panose="020B0604020202020204" pitchFamily="34" charset="0"/>
            </a:endParaRPr>
          </a:p>
        </p:txBody>
      </p:sp>
      <p:sp>
        <p:nvSpPr>
          <p:cNvPr id="19" name="Right Arrow 18"/>
          <p:cNvSpPr/>
          <p:nvPr/>
        </p:nvSpPr>
        <p:spPr>
          <a:xfrm>
            <a:off x="5109269" y="2071850"/>
            <a:ext cx="331451" cy="329184"/>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1589006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534400" cy="1143000"/>
          </a:xfrm>
        </p:spPr>
        <p:txBody>
          <a:bodyPr>
            <a:normAutofit/>
          </a:bodyPr>
          <a:lstStyle/>
          <a:p>
            <a:pPr algn="l"/>
            <a:r>
              <a:rPr lang="en-US" sz="4000" dirty="0">
                <a:latin typeface="Arial" charset="0"/>
                <a:ea typeface="Arial" charset="0"/>
                <a:cs typeface="Arial" charset="0"/>
              </a:rPr>
              <a:t>Logic Model Example</a:t>
            </a:r>
          </a:p>
        </p:txBody>
      </p:sp>
      <p:grpSp>
        <p:nvGrpSpPr>
          <p:cNvPr id="19" name="Group 18"/>
          <p:cNvGrpSpPr/>
          <p:nvPr/>
        </p:nvGrpSpPr>
        <p:grpSpPr>
          <a:xfrm>
            <a:off x="698938" y="1905000"/>
            <a:ext cx="7759262" cy="4114800"/>
            <a:chOff x="698938" y="2133600"/>
            <a:chExt cx="7759262" cy="3810000"/>
          </a:xfrm>
          <a:solidFill>
            <a:srgbClr val="D8F5C3"/>
          </a:solidFill>
        </p:grpSpPr>
        <p:grpSp>
          <p:nvGrpSpPr>
            <p:cNvPr id="4" name="Group 3"/>
            <p:cNvGrpSpPr/>
            <p:nvPr/>
          </p:nvGrpSpPr>
          <p:grpSpPr>
            <a:xfrm>
              <a:off x="762000" y="2133600"/>
              <a:ext cx="7696200" cy="3810000"/>
              <a:chOff x="1003702" y="1003300"/>
              <a:chExt cx="5593684" cy="2868930"/>
            </a:xfrm>
            <a:grpFill/>
          </p:grpSpPr>
          <p:sp>
            <p:nvSpPr>
              <p:cNvPr id="5" name="Rectangle 4"/>
              <p:cNvSpPr/>
              <p:nvPr/>
            </p:nvSpPr>
            <p:spPr>
              <a:xfrm>
                <a:off x="5799826" y="1060679"/>
                <a:ext cx="797560" cy="2802662"/>
              </a:xfrm>
              <a:prstGeom prst="rect">
                <a:avLst/>
              </a:prstGeom>
              <a:grp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fontAlgn="base">
                  <a:spcBef>
                    <a:spcPct val="0"/>
                  </a:spcBef>
                  <a:spcAft>
                    <a:spcPct val="0"/>
                  </a:spcAft>
                </a:pPr>
                <a:endParaRPr lang="en-US" sz="13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r>
                  <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rPr>
                  <a:t>Long</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Decrease in lung &amp; CV disease and cancer</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Return of Investment</a:t>
                </a: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300" b="1"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300" b="1"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300" b="1" dirty="0">
                  <a:solidFill>
                    <a:prstClr val="black"/>
                  </a:solidFill>
                  <a:latin typeface="Arial" panose="020B0604020202020204" pitchFamily="34" charset="0"/>
                  <a:ea typeface="Verdana" panose="020B0604030504040204" pitchFamily="34" charset="0"/>
                  <a:cs typeface="Arial" panose="020B0604020202020204" pitchFamily="34" charset="0"/>
                </a:endParaRPr>
              </a:p>
            </p:txBody>
          </p:sp>
          <p:grpSp>
            <p:nvGrpSpPr>
              <p:cNvPr id="6" name="Group 5"/>
              <p:cNvGrpSpPr/>
              <p:nvPr/>
            </p:nvGrpSpPr>
            <p:grpSpPr>
              <a:xfrm>
                <a:off x="1003702" y="1003300"/>
                <a:ext cx="5593684" cy="2868930"/>
                <a:chOff x="1003702" y="1003300"/>
                <a:chExt cx="5593684" cy="2868930"/>
              </a:xfrm>
              <a:grpFill/>
            </p:grpSpPr>
            <p:sp>
              <p:nvSpPr>
                <p:cNvPr id="7" name="Rectangle 6"/>
                <p:cNvSpPr/>
                <p:nvPr/>
              </p:nvSpPr>
              <p:spPr>
                <a:xfrm>
                  <a:off x="1003702" y="1012825"/>
                  <a:ext cx="833196" cy="2859405"/>
                </a:xfrm>
                <a:prstGeom prst="rect">
                  <a:avLst/>
                </a:prstGeom>
                <a:grp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Stakeholder partners</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Police</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Funding</a:t>
                  </a:r>
                </a:p>
              </p:txBody>
            </p:sp>
            <p:sp>
              <p:nvSpPr>
                <p:cNvPr id="8" name="Rectangle 7"/>
                <p:cNvSpPr/>
                <p:nvPr/>
              </p:nvSpPr>
              <p:spPr>
                <a:xfrm>
                  <a:off x="1934921" y="1003935"/>
                  <a:ext cx="1037490" cy="2859406"/>
                </a:xfrm>
                <a:prstGeom prst="rect">
                  <a:avLst/>
                </a:prstGeom>
                <a:grp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Engaging stakeholders</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Communicating information about ordinance</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Educating public about dangers of second-hand smoke</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Implementing ordinance (no smoking signs, SOP for violations)</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Working with police to enforce ordinance</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Working with local officials to support ordinance</a:t>
                  </a:r>
                </a:p>
              </p:txBody>
            </p:sp>
            <p:sp>
              <p:nvSpPr>
                <p:cNvPr id="9" name="Rectangle 8"/>
                <p:cNvSpPr/>
                <p:nvPr/>
              </p:nvSpPr>
              <p:spPr>
                <a:xfrm>
                  <a:off x="3059405" y="1003300"/>
                  <a:ext cx="1032022" cy="2859405"/>
                </a:xfrm>
                <a:prstGeom prst="rect">
                  <a:avLst/>
                </a:prstGeom>
                <a:grpFill/>
                <a:ln w="730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Stakeholders engaged</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Public awareness of ordinance</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PSA on hazards of second-hand smoke</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Parks with signs</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SOPs written</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Enforcement per SOP</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Support from local officials</a:t>
                  </a:r>
                </a:p>
              </p:txBody>
            </p:sp>
            <p:sp>
              <p:nvSpPr>
                <p:cNvPr id="10" name="Rectangle 9"/>
                <p:cNvSpPr/>
                <p:nvPr/>
              </p:nvSpPr>
              <p:spPr>
                <a:xfrm>
                  <a:off x="4193719" y="1035262"/>
                  <a:ext cx="797560" cy="2828078"/>
                </a:xfrm>
                <a:prstGeom prst="rect">
                  <a:avLst/>
                </a:prstGeom>
                <a:grp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fontAlgn="base">
                    <a:spcBef>
                      <a:spcPct val="0"/>
                    </a:spcBef>
                    <a:spcAft>
                      <a:spcPct val="0"/>
                    </a:spcAft>
                  </a:pPr>
                  <a:r>
                    <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rPr>
                    <a:t>Short</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Decrease in second-hand smoke in parks</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Increase knowledge of second hand smoke dangers</a:t>
                  </a: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p:txBody>
            </p:sp>
            <p:sp>
              <p:nvSpPr>
                <p:cNvPr id="11" name="Rectangle 10"/>
                <p:cNvSpPr/>
                <p:nvPr/>
              </p:nvSpPr>
              <p:spPr>
                <a:xfrm>
                  <a:off x="4991279" y="1012825"/>
                  <a:ext cx="797560" cy="2849880"/>
                </a:xfrm>
                <a:prstGeom prst="rect">
                  <a:avLst/>
                </a:prstGeom>
                <a:grp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fontAlgn="base">
                    <a:spcBef>
                      <a:spcPct val="0"/>
                    </a:spcBef>
                    <a:spcAft>
                      <a:spcPct val="0"/>
                    </a:spcAft>
                  </a:pPr>
                  <a:r>
                    <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rPr>
                    <a:t>Mid</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Decrease # of smokers</a:t>
                  </a:r>
                </a:p>
                <a:p>
                  <a:pPr marL="171450" indent="-171450" fontAlgn="base">
                    <a:spcBef>
                      <a:spcPct val="0"/>
                    </a:spcBef>
                    <a:spcAft>
                      <a:spcPct val="0"/>
                    </a:spcAft>
                    <a:buFont typeface="Arial" panose="020B0604020202020204" pitchFamily="34" charset="0"/>
                    <a:buChar char="•"/>
                  </a:pPr>
                  <a:r>
                    <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rPr>
                    <a:t>Decrease in # of asthma attacks</a:t>
                  </a: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1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marL="171450" indent="-171450" fontAlgn="base">
                    <a:spcBef>
                      <a:spcPct val="0"/>
                    </a:spcBef>
                    <a:spcAft>
                      <a:spcPct val="0"/>
                    </a:spcAft>
                    <a:buFont typeface="Arial" panose="020B0604020202020204" pitchFamily="34" charset="0"/>
                    <a:buChar char="•"/>
                  </a:pPr>
                  <a:endParaRPr lang="en-US" sz="1500" i="1"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fontAlgn="base">
                    <a:spcBef>
                      <a:spcPct val="0"/>
                    </a:spcBef>
                    <a:spcAft>
                      <a:spcPct val="0"/>
                    </a:spcAft>
                  </a:pPr>
                  <a:endParaRPr lang="en-US" sz="1500" dirty="0">
                    <a:solidFill>
                      <a:prstClr val="black"/>
                    </a:solidFill>
                    <a:latin typeface="Arial" panose="020B0604020202020204" pitchFamily="34" charset="0"/>
                    <a:ea typeface="Verdana" panose="020B0604030504040204" pitchFamily="34" charset="0"/>
                    <a:cs typeface="Arial" panose="020B0604020202020204" pitchFamily="34" charset="0"/>
                  </a:endParaRPr>
                </a:p>
              </p:txBody>
            </p:sp>
            <p:sp>
              <p:nvSpPr>
                <p:cNvPr id="12" name="Rectangle 11"/>
                <p:cNvSpPr/>
                <p:nvPr/>
              </p:nvSpPr>
              <p:spPr>
                <a:xfrm>
                  <a:off x="4204706" y="1012825"/>
                  <a:ext cx="2392680" cy="313690"/>
                </a:xfrm>
                <a:prstGeom prst="rect">
                  <a:avLst/>
                </a:prstGeom>
                <a:grpFill/>
                <a:ln w="60325">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fontAlgn="base">
                    <a:lnSpc>
                      <a:spcPct val="115000"/>
                    </a:lnSpc>
                    <a:spcAft>
                      <a:spcPts val="1000"/>
                    </a:spcAft>
                  </a:pPr>
                  <a:r>
                    <a:rPr lang="en-US" sz="1600" b="1" dirty="0">
                      <a:solidFill>
                        <a:prstClr val="black"/>
                      </a:solidFill>
                      <a:latin typeface="Arial" panose="020B0604020202020204" pitchFamily="34" charset="0"/>
                      <a:ea typeface="Verdana" panose="020B0604030504040204" pitchFamily="34" charset="0"/>
                      <a:cs typeface="Arial" panose="020B0604020202020204" pitchFamily="34" charset="0"/>
                    </a:rPr>
                    <a:t>OUTCOMES</a:t>
                  </a:r>
                  <a:endParaRPr lang="en-US" sz="1600" dirty="0">
                    <a:solidFill>
                      <a:prstClr val="black"/>
                    </a:solidFill>
                    <a:latin typeface="Arial" panose="020B0604020202020204" pitchFamily="34" charset="0"/>
                    <a:ea typeface="Verdana" panose="020B0604030504040204" pitchFamily="34" charset="0"/>
                    <a:cs typeface="Arial" panose="020B0604020202020204" pitchFamily="34" charset="0"/>
                  </a:endParaRPr>
                </a:p>
              </p:txBody>
            </p:sp>
          </p:grpSp>
        </p:grpSp>
        <p:sp>
          <p:nvSpPr>
            <p:cNvPr id="13" name="Right Arrow 12"/>
            <p:cNvSpPr/>
            <p:nvPr/>
          </p:nvSpPr>
          <p:spPr>
            <a:xfrm>
              <a:off x="1828800" y="2209800"/>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latin typeface="Arial" panose="020B0604020202020204" pitchFamily="34" charset="0"/>
                <a:cs typeface="Arial" panose="020B0604020202020204" pitchFamily="34" charset="0"/>
              </a:endParaRPr>
            </a:p>
          </p:txBody>
        </p:sp>
        <p:sp>
          <p:nvSpPr>
            <p:cNvPr id="14" name="Right Arrow 13"/>
            <p:cNvSpPr/>
            <p:nvPr/>
          </p:nvSpPr>
          <p:spPr>
            <a:xfrm>
              <a:off x="3352800" y="2209800"/>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latin typeface="Arial" panose="020B0604020202020204" pitchFamily="34" charset="0"/>
                <a:cs typeface="Arial" panose="020B0604020202020204" pitchFamily="34" charset="0"/>
              </a:endParaRPr>
            </a:p>
          </p:txBody>
        </p:sp>
        <p:sp>
          <p:nvSpPr>
            <p:cNvPr id="15" name="Right Arrow 14"/>
            <p:cNvSpPr/>
            <p:nvPr/>
          </p:nvSpPr>
          <p:spPr>
            <a:xfrm>
              <a:off x="4926349" y="2209800"/>
              <a:ext cx="331451" cy="304800"/>
            </a:xfrm>
            <a:prstGeom prst="rightArrow">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en-US">
                <a:solidFill>
                  <a:prstClr val="white"/>
                </a:solidFill>
                <a:latin typeface="Arial" panose="020B0604020202020204" pitchFamily="34" charset="0"/>
                <a:cs typeface="Arial" panose="020B0604020202020204" pitchFamily="34" charset="0"/>
              </a:endParaRPr>
            </a:p>
          </p:txBody>
        </p:sp>
        <p:sp>
          <p:nvSpPr>
            <p:cNvPr id="16" name="TextBox 15"/>
            <p:cNvSpPr txBox="1"/>
            <p:nvPr/>
          </p:nvSpPr>
          <p:spPr>
            <a:xfrm>
              <a:off x="698938" y="2146249"/>
              <a:ext cx="1224608" cy="338554"/>
            </a:xfrm>
            <a:prstGeom prst="rect">
              <a:avLst/>
            </a:prstGeom>
            <a:noFill/>
          </p:spPr>
          <p:txBody>
            <a:bodyPr wrap="square" rtlCol="0">
              <a:spAutoFit/>
            </a:bodyPr>
            <a:lstStyle/>
            <a:p>
              <a:pPr algn="ctr" fontAlgn="base">
                <a:spcBef>
                  <a:spcPct val="0"/>
                </a:spcBef>
                <a:spcAft>
                  <a:spcPct val="0"/>
                </a:spcAft>
              </a:pPr>
              <a:r>
                <a:rPr lang="en-US" sz="1600" b="1" dirty="0">
                  <a:solidFill>
                    <a:prstClr val="black"/>
                  </a:solidFill>
                  <a:ea typeface="Verdana" panose="020B0604030504040204" pitchFamily="34" charset="0"/>
                </a:rPr>
                <a:t>INPUTS</a:t>
              </a:r>
            </a:p>
          </p:txBody>
        </p:sp>
        <p:sp>
          <p:nvSpPr>
            <p:cNvPr id="17" name="TextBox 16"/>
            <p:cNvSpPr txBox="1"/>
            <p:nvPr/>
          </p:nvSpPr>
          <p:spPr>
            <a:xfrm>
              <a:off x="2058412" y="2161525"/>
              <a:ext cx="1470005" cy="323165"/>
            </a:xfrm>
            <a:prstGeom prst="rect">
              <a:avLst/>
            </a:prstGeom>
            <a:noFill/>
          </p:spPr>
          <p:txBody>
            <a:bodyPr wrap="square" rtlCol="0">
              <a:spAutoFit/>
            </a:bodyPr>
            <a:lstStyle/>
            <a:p>
              <a:pPr algn="ctr" fontAlgn="base">
                <a:spcBef>
                  <a:spcPct val="0"/>
                </a:spcBef>
                <a:spcAft>
                  <a:spcPct val="0"/>
                </a:spcAft>
              </a:pPr>
              <a:r>
                <a:rPr lang="en-US" sz="1500" b="1" dirty="0">
                  <a:solidFill>
                    <a:prstClr val="black"/>
                  </a:solidFill>
                  <a:ea typeface="Verdana" panose="020B0604030504040204" pitchFamily="34" charset="0"/>
                </a:rPr>
                <a:t>ACTIVITIES</a:t>
              </a:r>
            </a:p>
          </p:txBody>
        </p:sp>
        <p:sp>
          <p:nvSpPr>
            <p:cNvPr id="18" name="TextBox 17"/>
            <p:cNvSpPr txBox="1"/>
            <p:nvPr/>
          </p:nvSpPr>
          <p:spPr>
            <a:xfrm>
              <a:off x="3657600" y="2176046"/>
              <a:ext cx="1225655" cy="338554"/>
            </a:xfrm>
            <a:prstGeom prst="rect">
              <a:avLst/>
            </a:prstGeom>
            <a:noFill/>
          </p:spPr>
          <p:txBody>
            <a:bodyPr wrap="square" rtlCol="0">
              <a:spAutoFit/>
            </a:bodyPr>
            <a:lstStyle/>
            <a:p>
              <a:pPr algn="ctr" fontAlgn="base">
                <a:spcBef>
                  <a:spcPct val="0"/>
                </a:spcBef>
                <a:spcAft>
                  <a:spcPct val="0"/>
                </a:spcAft>
              </a:pPr>
              <a:r>
                <a:rPr lang="en-US" sz="1600" b="1" dirty="0">
                  <a:solidFill>
                    <a:prstClr val="black"/>
                  </a:solidFill>
                  <a:ea typeface="Verdana" panose="020B0604030504040204" pitchFamily="34" charset="0"/>
                </a:rPr>
                <a:t>OUTPUTS</a:t>
              </a:r>
            </a:p>
          </p:txBody>
        </p:sp>
      </p:grpSp>
      <p:sp>
        <p:nvSpPr>
          <p:cNvPr id="20" name="TextBox 19"/>
          <p:cNvSpPr txBox="1"/>
          <p:nvPr/>
        </p:nvSpPr>
        <p:spPr>
          <a:xfrm>
            <a:off x="152400" y="6238138"/>
            <a:ext cx="3823511" cy="246221"/>
          </a:xfrm>
          <a:prstGeom prst="rect">
            <a:avLst/>
          </a:prstGeom>
          <a:noFill/>
        </p:spPr>
        <p:txBody>
          <a:bodyPr wrap="square" rtlCol="0">
            <a:spAutoFit/>
          </a:bodyPr>
          <a:lstStyle/>
          <a:p>
            <a:r>
              <a:rPr lang="en-US" sz="1000" b="0" dirty="0">
                <a:solidFill>
                  <a:schemeClr val="bg1">
                    <a:lumMod val="50000"/>
                  </a:schemeClr>
                </a:solidFill>
                <a:latin typeface="Arial" panose="020B0604020202020204" pitchFamily="34" charset="0"/>
                <a:ea typeface="Verdana" panose="020B0604030504040204" pitchFamily="34" charset="0"/>
                <a:cs typeface="Arial" panose="020B0604020202020204" pitchFamily="34" charset="0"/>
              </a:rPr>
              <a:t>Source: The Center for Tobacco Policy and Organizing</a:t>
            </a:r>
          </a:p>
        </p:txBody>
      </p:sp>
      <p:sp>
        <p:nvSpPr>
          <p:cNvPr id="21" name="TextBox 20"/>
          <p:cNvSpPr txBox="1"/>
          <p:nvPr/>
        </p:nvSpPr>
        <p:spPr>
          <a:xfrm>
            <a:off x="-50369" y="1371600"/>
            <a:ext cx="8965768" cy="400110"/>
          </a:xfrm>
          <a:prstGeom prst="rect">
            <a:avLst/>
          </a:prstGeom>
          <a:noFill/>
        </p:spPr>
        <p:txBody>
          <a:bodyPr wrap="square" rtlCol="0">
            <a:spAutoFit/>
          </a:bodyPr>
          <a:lstStyle/>
          <a:p>
            <a:pPr algn="ctr"/>
            <a:r>
              <a:rPr lang="en-US" sz="2000" b="1" dirty="0">
                <a:latin typeface="Arial" panose="020B0604020202020204" pitchFamily="34" charset="0"/>
                <a:ea typeface="Verdana" panose="020B0604030504040204" pitchFamily="34" charset="0"/>
                <a:cs typeface="Arial" panose="020B0604020202020204" pitchFamily="34" charset="0"/>
              </a:rPr>
              <a:t>Logic Model Example for Policy (Second-hand Smoke in Parks)</a:t>
            </a:r>
          </a:p>
        </p:txBody>
      </p:sp>
    </p:spTree>
    <p:custDataLst>
      <p:tags r:id="rId1"/>
    </p:custDataLst>
    <p:extLst>
      <p:ext uri="{BB962C8B-B14F-4D97-AF65-F5344CB8AC3E}">
        <p14:creationId xmlns:p14="http://schemas.microsoft.com/office/powerpoint/2010/main" val="28390843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458200" cy="1143000"/>
          </a:xfrm>
        </p:spPr>
        <p:txBody>
          <a:bodyPr>
            <a:normAutofit/>
          </a:bodyPr>
          <a:lstStyle/>
          <a:p>
            <a:pPr algn="l"/>
            <a:r>
              <a:rPr lang="en-US" sz="4000" dirty="0">
                <a:latin typeface="Arial" charset="0"/>
                <a:ea typeface="Arial" charset="0"/>
                <a:cs typeface="Arial" charset="0"/>
              </a:rPr>
              <a:t>Check Points</a:t>
            </a:r>
          </a:p>
        </p:txBody>
      </p:sp>
      <p:graphicFrame>
        <p:nvGraphicFramePr>
          <p:cNvPr id="6" name="Diagram 5"/>
          <p:cNvGraphicFramePr/>
          <p:nvPr>
            <p:custDataLst>
              <p:tags r:id="rId2"/>
            </p:custDataLst>
            <p:extLst>
              <p:ext uri="{D42A27DB-BD31-4B8C-83A1-F6EECF244321}">
                <p14:modId xmlns:p14="http://schemas.microsoft.com/office/powerpoint/2010/main" val="3459348062"/>
              </p:ext>
            </p:extLst>
          </p:nvPr>
        </p:nvGraphicFramePr>
        <p:xfrm>
          <a:off x="990600" y="1447800"/>
          <a:ext cx="7162800" cy="47752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TextBox 3"/>
          <p:cNvSpPr txBox="1"/>
          <p:nvPr/>
        </p:nvSpPr>
        <p:spPr>
          <a:xfrm>
            <a:off x="152400" y="6264451"/>
            <a:ext cx="5134739" cy="246221"/>
          </a:xfrm>
          <a:prstGeom prst="rect">
            <a:avLst/>
          </a:prstGeom>
          <a:noFill/>
        </p:spPr>
        <p:txBody>
          <a:bodyPr wrap="none" rtlCol="0">
            <a:spAutoFit/>
          </a:bodyPr>
          <a:lstStyle/>
          <a:p>
            <a:r>
              <a:rPr lang="en-US" sz="1000" dirty="0">
                <a:solidFill>
                  <a:schemeClr val="bg1">
                    <a:lumMod val="50000"/>
                  </a:schemeClr>
                </a:solidFill>
                <a:ea typeface="Verdana" panose="020B0604030504040204" pitchFamily="34" charset="0"/>
              </a:rPr>
              <a:t>Adapted from University of Wisconsin-Extension, Program Development and Evaluation</a:t>
            </a:r>
          </a:p>
        </p:txBody>
      </p:sp>
    </p:spTree>
    <p:custDataLst>
      <p:tags r:id="rId1"/>
    </p:custDataLst>
    <p:extLst>
      <p:ext uri="{BB962C8B-B14F-4D97-AF65-F5344CB8AC3E}">
        <p14:creationId xmlns:p14="http://schemas.microsoft.com/office/powerpoint/2010/main" val="9628582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228600" y="274638"/>
            <a:ext cx="8534400" cy="1143000"/>
          </a:xfrm>
        </p:spPr>
        <p:txBody>
          <a:bodyPr>
            <a:normAutofit/>
          </a:bodyPr>
          <a:lstStyle/>
          <a:p>
            <a:pPr algn="l"/>
            <a:r>
              <a:rPr lang="en-US" sz="4000" dirty="0">
                <a:latin typeface="Arial" charset="0"/>
                <a:ea typeface="Arial" charset="0"/>
                <a:cs typeface="Arial" charset="0"/>
              </a:rPr>
              <a:t>What to Avoid </a:t>
            </a:r>
          </a:p>
        </p:txBody>
      </p:sp>
      <p:sp>
        <p:nvSpPr>
          <p:cNvPr id="38915" name="Rectangle 3"/>
          <p:cNvSpPr>
            <a:spLocks noGrp="1" noChangeArrowheads="1"/>
          </p:cNvSpPr>
          <p:nvPr>
            <p:ph idx="1"/>
            <p:extLst/>
          </p:nvPr>
        </p:nvSpPr>
        <p:spPr>
          <a:xfrm>
            <a:off x="3048000" y="1729846"/>
            <a:ext cx="5943600" cy="4800600"/>
          </a:xfrm>
        </p:spPr>
        <p:txBody>
          <a:bodyPr vert="horz" lIns="91440" tIns="45720" rIns="91440" bIns="45720" rtlCol="0" anchor="t">
            <a:normAutofit/>
          </a:bodyPr>
          <a:lstStyle/>
          <a:p>
            <a:pPr marL="342900" indent="-342900">
              <a:buSzPct val="125000"/>
              <a:buFont typeface="Arial" panose="020B0604020202020204" pitchFamily="34" charset="0"/>
              <a:buChar char="•"/>
            </a:pPr>
            <a:r>
              <a:rPr lang="en-US" sz="2600" dirty="0">
                <a:solidFill>
                  <a:schemeClr val="tx1"/>
                </a:solidFill>
              </a:rPr>
              <a:t>Working alone</a:t>
            </a:r>
          </a:p>
          <a:p>
            <a:pPr marL="342900" indent="-342900">
              <a:buSzPct val="125000"/>
              <a:buFont typeface="Arial" panose="020B0604020202020204" pitchFamily="34" charset="0"/>
              <a:buChar char="•"/>
            </a:pPr>
            <a:r>
              <a:rPr lang="en-US" sz="2600" dirty="0">
                <a:solidFill>
                  <a:schemeClr val="tx1"/>
                </a:solidFill>
              </a:rPr>
              <a:t>Using logic models that are overly complex or burdensome</a:t>
            </a:r>
          </a:p>
          <a:p>
            <a:pPr>
              <a:buSzPct val="125000"/>
            </a:pPr>
            <a:r>
              <a:rPr lang="en-US" sz="2600" dirty="0">
                <a:solidFill>
                  <a:schemeClr val="tx1"/>
                </a:solidFill>
              </a:rPr>
              <a:t>Focusing on outcomes without adequate attention to inputs</a:t>
            </a:r>
            <a:r>
              <a:rPr lang="en-US" sz="2600" dirty="0"/>
              <a:t>,</a:t>
            </a:r>
            <a:r>
              <a:rPr lang="en-US" sz="2600" dirty="0">
                <a:solidFill>
                  <a:schemeClr val="tx1"/>
                </a:solidFill>
              </a:rPr>
              <a:t> </a:t>
            </a:r>
            <a:r>
              <a:rPr lang="en-US" sz="2600" dirty="0"/>
              <a:t>activities, </a:t>
            </a:r>
            <a:r>
              <a:rPr lang="en-US" sz="2600" dirty="0">
                <a:solidFill>
                  <a:schemeClr val="tx1"/>
                </a:solidFill>
              </a:rPr>
              <a:t>and outputs</a:t>
            </a:r>
            <a:r>
              <a:rPr lang="en-US" sz="2600" dirty="0"/>
              <a:t> </a:t>
            </a:r>
            <a:endParaRPr lang="en-US" sz="2600" dirty="0">
              <a:solidFill>
                <a:schemeClr val="tx1"/>
              </a:solidFill>
            </a:endParaRPr>
          </a:p>
          <a:p>
            <a:pPr marL="342900" indent="-342900">
              <a:buSzPct val="125000"/>
              <a:buFont typeface="Arial" panose="020B0604020202020204" pitchFamily="34" charset="0"/>
              <a:buChar char="•"/>
            </a:pPr>
            <a:r>
              <a:rPr lang="en-US" sz="2600" dirty="0">
                <a:solidFill>
                  <a:schemeClr val="tx1"/>
                </a:solidFill>
              </a:rPr>
              <a:t>Allowing it to become ‘fixed’ rather than a revisable, living document </a:t>
            </a:r>
          </a:p>
          <a:p>
            <a:pPr marL="342900" indent="-342900">
              <a:buFont typeface="Wingdings" panose="05000000000000000000" pitchFamily="2" charset="2"/>
              <a:buChar char="Ø"/>
            </a:pPr>
            <a:endParaRPr lang="en-US" sz="2000" dirty="0">
              <a:solidFill>
                <a:schemeClr val="accent4"/>
              </a:solidFill>
            </a:endParaRPr>
          </a:p>
          <a:p>
            <a:pPr marL="457200" indent="-457200">
              <a:buFont typeface="Wingdings" panose="05000000000000000000" pitchFamily="2" charset="2"/>
              <a:buChar char="Ø"/>
            </a:pPr>
            <a:endParaRPr lang="en-US" sz="2800" dirty="0">
              <a:solidFill>
                <a:schemeClr val="accent4"/>
              </a:solidFill>
            </a:endParaRPr>
          </a:p>
          <a:p>
            <a:pPr marL="457200" indent="-457200">
              <a:buFont typeface="Wingdings" panose="05000000000000000000" pitchFamily="2" charset="2"/>
              <a:buChar char="Ø"/>
            </a:pPr>
            <a:endParaRPr lang="en-US" sz="2800" dirty="0"/>
          </a:p>
        </p:txBody>
      </p:sp>
      <p:pic>
        <p:nvPicPr>
          <p:cNvPr id="8" name="Picture 2" descr="C:\Users\jsommers\AppData\Local\Microsoft\Windows\Temporary Internet Files\Content.IE5\ZNEN3B26\MP900407173[1].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4626" r="6567"/>
          <a:stretch/>
        </p:blipFill>
        <p:spPr bwMode="auto">
          <a:xfrm>
            <a:off x="301752" y="1729846"/>
            <a:ext cx="2486269" cy="4114800"/>
          </a:xfrm>
          <a:prstGeom prst="rect">
            <a:avLst/>
          </a:prstGeom>
          <a:ln w="38100" cap="sq">
            <a:no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6" name="Footer Placeholder 4"/>
          <p:cNvSpPr txBox="1">
            <a:spLocks/>
          </p:cNvSpPr>
          <p:nvPr/>
        </p:nvSpPr>
        <p:spPr>
          <a:xfrm>
            <a:off x="301752" y="6285593"/>
            <a:ext cx="8462962"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r>
              <a:rPr lang="en-US" sz="1000" dirty="0">
                <a:solidFill>
                  <a:schemeClr val="tx1">
                    <a:lumMod val="50000"/>
                    <a:lumOff val="50000"/>
                  </a:schemeClr>
                </a:solidFill>
                <a:ea typeface="Verdana" panose="020B0604030504040204" pitchFamily="34" charset="0"/>
              </a:rPr>
              <a:t>Adapted from: University of Wisconsin-Extension, Program Development and Evaluation</a:t>
            </a:r>
          </a:p>
        </p:txBody>
      </p:sp>
    </p:spTree>
    <p:custDataLst>
      <p:tags r:id="rId1"/>
    </p:custDataLst>
  </p:cSld>
  <p:clrMapOvr>
    <a:masterClrMapping/>
  </p:clrMapOvr>
  <p:transition advClick="0"/>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28600" y="274638"/>
            <a:ext cx="8534400" cy="1143000"/>
          </a:xfrm>
        </p:spPr>
        <p:txBody>
          <a:bodyPr>
            <a:normAutofit/>
          </a:bodyPr>
          <a:lstStyle/>
          <a:p>
            <a:pPr algn="l"/>
            <a:r>
              <a:rPr lang="en-US" sz="4000" dirty="0">
                <a:latin typeface="Arial" charset="0"/>
                <a:ea typeface="Arial" charset="0"/>
                <a:cs typeface="Arial" charset="0"/>
              </a:rPr>
              <a:t>Take Home Points</a:t>
            </a:r>
          </a:p>
        </p:txBody>
      </p:sp>
      <p:sp>
        <p:nvSpPr>
          <p:cNvPr id="5" name="Content Placeholder 4"/>
          <p:cNvSpPr>
            <a:spLocks noGrp="1"/>
          </p:cNvSpPr>
          <p:nvPr>
            <p:ph idx="1"/>
          </p:nvPr>
        </p:nvSpPr>
        <p:spPr/>
        <p:txBody>
          <a:bodyPr>
            <a:normAutofit/>
          </a:bodyPr>
          <a:lstStyle/>
          <a:p>
            <a:r>
              <a:rPr lang="en-US" sz="2400" dirty="0"/>
              <a:t>Logic models serve as a roadmap to help ensure your program reaches its intended outcomes</a:t>
            </a:r>
          </a:p>
          <a:p>
            <a:pPr lvl="1"/>
            <a:r>
              <a:rPr lang="en-US" dirty="0"/>
              <a:t>Can come in many formats</a:t>
            </a:r>
          </a:p>
          <a:p>
            <a:pPr lvl="1"/>
            <a:r>
              <a:rPr lang="en-US" dirty="0"/>
              <a:t>Should be clear and understandable</a:t>
            </a:r>
          </a:p>
          <a:p>
            <a:pPr lvl="1"/>
            <a:r>
              <a:rPr lang="en-US" dirty="0"/>
              <a:t>Should display the program theory through logical linkages</a:t>
            </a:r>
          </a:p>
          <a:p>
            <a:pPr lvl="1"/>
            <a:endParaRPr lang="en-US" sz="1900" dirty="0"/>
          </a:p>
          <a:p>
            <a:r>
              <a:rPr lang="en-US" sz="2400" dirty="0"/>
              <a:t>Time and practice are required – the more you do logic models, the better you will become!</a:t>
            </a:r>
          </a:p>
        </p:txBody>
      </p:sp>
      <p:sp>
        <p:nvSpPr>
          <p:cNvPr id="8" name="Content Placeholder 6"/>
          <p:cNvSpPr txBox="1">
            <a:spLocks/>
          </p:cNvSpPr>
          <p:nvPr/>
        </p:nvSpPr>
        <p:spPr>
          <a:xfrm>
            <a:off x="381000" y="2590800"/>
            <a:ext cx="4187952" cy="3822192"/>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Verdana" pitchFamily="34" charset="0"/>
                <a:ea typeface="Verdana" pitchFamily="34" charset="0"/>
                <a:cs typeface="Verdana" pitchFamily="34" charset="0"/>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Verdana" pitchFamily="34" charset="0"/>
                <a:ea typeface="Verdana" pitchFamily="34" charset="0"/>
                <a:cs typeface="Verdana" pitchFamily="34" charset="0"/>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Verdana" pitchFamily="34" charset="0"/>
                <a:ea typeface="Verdana" pitchFamily="34" charset="0"/>
                <a:cs typeface="Verdana" pitchFamily="34" charset="0"/>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Verdana" pitchFamily="34" charset="0"/>
                <a:ea typeface="Verdana" pitchFamily="34" charset="0"/>
                <a:cs typeface="Verdana" pitchFamily="34" charset="0"/>
              </a:defRPr>
            </a:lvl4pPr>
            <a:lvl5pPr marL="1371600" indent="-228600" algn="l" rtl="0" eaLnBrk="1" latinLnBrk="0" hangingPunct="1">
              <a:spcBef>
                <a:spcPct val="20000"/>
              </a:spcBef>
              <a:buClr>
                <a:schemeClr val="accent5"/>
              </a:buClr>
              <a:buFontTx/>
              <a:buChar char="•"/>
              <a:defRPr kumimoji="0" sz="1800" kern="1200">
                <a:solidFill>
                  <a:schemeClr val="tx1"/>
                </a:solidFill>
                <a:latin typeface="Verdana" pitchFamily="34" charset="0"/>
                <a:ea typeface="Verdana" pitchFamily="34" charset="0"/>
                <a:cs typeface="Verdana" pitchFamily="34" charset="0"/>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fontAlgn="auto">
              <a:spcAft>
                <a:spcPts val="0"/>
              </a:spcAft>
            </a:pPr>
            <a:endParaRPr lang="en-US" sz="2400" dirty="0"/>
          </a:p>
        </p:txBody>
      </p:sp>
    </p:spTree>
    <p:custDataLst>
      <p:tags r:id="rId1"/>
    </p:custDataLst>
    <p:extLst>
      <p:ext uri="{BB962C8B-B14F-4D97-AF65-F5344CB8AC3E}">
        <p14:creationId xmlns:p14="http://schemas.microsoft.com/office/powerpoint/2010/main" val="35299365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534400" cy="1096962"/>
          </a:xfrm>
        </p:spPr>
        <p:txBody>
          <a:bodyPr>
            <a:normAutofit/>
          </a:bodyPr>
          <a:lstStyle/>
          <a:p>
            <a:pPr algn="l"/>
            <a:r>
              <a:rPr lang="en-US" sz="4000" dirty="0">
                <a:latin typeface="Arial" charset="0"/>
                <a:ea typeface="Arial" charset="0"/>
                <a:cs typeface="Arial" charset="0"/>
              </a:rPr>
              <a:t>Questions?</a:t>
            </a:r>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1905000"/>
            <a:ext cx="3842544" cy="3521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777263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534400" cy="1143000"/>
          </a:xfrm>
        </p:spPr>
        <p:txBody>
          <a:bodyPr>
            <a:normAutofit/>
          </a:bodyPr>
          <a:lstStyle/>
          <a:p>
            <a:pPr algn="l"/>
            <a:r>
              <a:rPr lang="en-US" sz="4000" dirty="0">
                <a:latin typeface="Arial" charset="0"/>
                <a:ea typeface="Arial" charset="0"/>
                <a:cs typeface="Arial" charset="0"/>
              </a:rPr>
              <a:t>Logic Models</a:t>
            </a:r>
          </a:p>
        </p:txBody>
      </p:sp>
      <p:sp>
        <p:nvSpPr>
          <p:cNvPr id="3" name="Content Placeholder 2"/>
          <p:cNvSpPr>
            <a:spLocks noGrp="1"/>
          </p:cNvSpPr>
          <p:nvPr>
            <p:ph idx="1"/>
          </p:nvPr>
        </p:nvSpPr>
        <p:spPr/>
        <p:txBody>
          <a:bodyPr/>
          <a:lstStyle/>
          <a:p>
            <a:pPr>
              <a:spcBef>
                <a:spcPts val="1200"/>
              </a:spcBef>
            </a:pPr>
            <a:r>
              <a:rPr lang="en-US" dirty="0"/>
              <a:t>Simplified graphic depiction of a program, initiative, or strategy</a:t>
            </a:r>
          </a:p>
          <a:p>
            <a:pPr>
              <a:spcBef>
                <a:spcPts val="1200"/>
              </a:spcBef>
            </a:pPr>
            <a:r>
              <a:rPr lang="en-US" dirty="0"/>
              <a:t>Relationship map of: </a:t>
            </a:r>
          </a:p>
          <a:p>
            <a:pPr marL="695325" lvl="1" indent="-293688">
              <a:spcBef>
                <a:spcPts val="300"/>
              </a:spcBef>
            </a:pPr>
            <a:r>
              <a:rPr lang="en-US" dirty="0"/>
              <a:t>Resources invested</a:t>
            </a:r>
          </a:p>
          <a:p>
            <a:pPr marL="695325" lvl="1" indent="-293688">
              <a:spcBef>
                <a:spcPts val="300"/>
              </a:spcBef>
            </a:pPr>
            <a:r>
              <a:rPr lang="en-US" dirty="0"/>
              <a:t>Planned activities</a:t>
            </a:r>
          </a:p>
          <a:p>
            <a:pPr marL="695325" lvl="1" indent="-293688">
              <a:spcBef>
                <a:spcPts val="300"/>
              </a:spcBef>
            </a:pPr>
            <a:r>
              <a:rPr lang="en-US" dirty="0"/>
              <a:t>Benefits or changes that result     </a:t>
            </a:r>
          </a:p>
          <a:p>
            <a:pPr>
              <a:spcBef>
                <a:spcPts val="1200"/>
              </a:spcBef>
            </a:pPr>
            <a:r>
              <a:rPr lang="en-US" dirty="0"/>
              <a:t>Demonstrates the theory of change</a:t>
            </a:r>
          </a:p>
          <a:p>
            <a:pPr>
              <a:spcBef>
                <a:spcPts val="1200"/>
              </a:spcBef>
            </a:pPr>
            <a:r>
              <a:rPr lang="en-US" dirty="0"/>
              <a:t>Useful in program planning, management, and communicating with partners</a:t>
            </a:r>
          </a:p>
        </p:txBody>
      </p:sp>
      <p:pic>
        <p:nvPicPr>
          <p:cNvPr id="4" name="Picture 3"/>
          <p:cNvPicPr>
            <a:picLocks noChangeAspect="1"/>
          </p:cNvPicPr>
          <p:nvPr/>
        </p:nvPicPr>
        <p:blipFill>
          <a:blip r:embed="rId4">
            <a:extLst>
              <a:ext uri="{BEBA8EAE-BF5A-486C-A8C5-ECC9F3942E4B}">
                <a14:imgProps xmlns:a14="http://schemas.microsoft.com/office/drawing/2010/main">
                  <a14:imgLayer r:embed="rId5">
                    <a14:imgEffect>
                      <a14:backgroundRemoval t="2174" b="100000" l="3690" r="98155"/>
                    </a14:imgEffect>
                  </a14:imgLayer>
                </a14:imgProps>
              </a:ext>
            </a:extLst>
          </a:blip>
          <a:stretch>
            <a:fillRect/>
          </a:stretch>
        </p:blipFill>
        <p:spPr>
          <a:xfrm>
            <a:off x="6324600" y="2079894"/>
            <a:ext cx="2667000" cy="2263506"/>
          </a:xfrm>
          <a:prstGeom prst="rect">
            <a:avLst/>
          </a:prstGeom>
        </p:spPr>
      </p:pic>
    </p:spTree>
    <p:custDataLst>
      <p:tags r:id="rId1"/>
    </p:custDataLst>
    <p:extLst>
      <p:ext uri="{BB962C8B-B14F-4D97-AF65-F5344CB8AC3E}">
        <p14:creationId xmlns:p14="http://schemas.microsoft.com/office/powerpoint/2010/main" val="9826718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28600" y="274638"/>
            <a:ext cx="8534400" cy="1143000"/>
          </a:xfrm>
        </p:spPr>
        <p:txBody>
          <a:bodyPr>
            <a:normAutofit/>
          </a:bodyPr>
          <a:lstStyle/>
          <a:p>
            <a:pPr algn="l"/>
            <a:r>
              <a:rPr lang="en-US" sz="4000" dirty="0">
                <a:latin typeface="Arial" charset="0"/>
                <a:ea typeface="Arial" charset="0"/>
                <a:cs typeface="Arial" charset="0"/>
              </a:rPr>
              <a:t>References</a:t>
            </a:r>
          </a:p>
        </p:txBody>
      </p:sp>
      <p:sp>
        <p:nvSpPr>
          <p:cNvPr id="5" name="Content Placeholder 4"/>
          <p:cNvSpPr>
            <a:spLocks noGrp="1"/>
          </p:cNvSpPr>
          <p:nvPr>
            <p:ph idx="1"/>
          </p:nvPr>
        </p:nvSpPr>
        <p:spPr/>
        <p:txBody>
          <a:bodyPr>
            <a:normAutofit/>
          </a:bodyPr>
          <a:lstStyle/>
          <a:p>
            <a:r>
              <a:rPr lang="en-US" sz="1800" dirty="0"/>
              <a:t>W.K. Kellogg Foundation. (2004). </a:t>
            </a:r>
            <a:r>
              <a:rPr lang="en-US" sz="1800" i="1" dirty="0"/>
              <a:t>Logic Model Development Guide. </a:t>
            </a:r>
            <a:r>
              <a:rPr lang="en-US" sz="1800" u="sng" dirty="0">
                <a:hlinkClick r:id="rId4"/>
              </a:rPr>
              <a:t>https://www.wkkf.org/resource-directory/resource/2006/02/wk-kellogg-foundation-logic-model-development-guide</a:t>
            </a:r>
            <a:r>
              <a:rPr lang="en-US" sz="1800" i="1" dirty="0"/>
              <a:t>. </a:t>
            </a:r>
            <a:r>
              <a:rPr lang="en-US" altLang="en-US" sz="1800" dirty="0"/>
              <a:t>Accessed April 7, 2016. </a:t>
            </a:r>
          </a:p>
          <a:p>
            <a:endParaRPr lang="en-US" sz="1800" i="1" dirty="0"/>
          </a:p>
          <a:p>
            <a:r>
              <a:rPr lang="en-US" sz="1800" dirty="0"/>
              <a:t>University of Wisconsin-Extension, Cooperative Extension (2008). Building capacity in evaluating outcomes: A teaching and facilitating resource for community-based programs and organizations. Madison, WI: UW-Extension, Program Development and Evaluation. </a:t>
            </a:r>
          </a:p>
        </p:txBody>
      </p:sp>
      <p:sp>
        <p:nvSpPr>
          <p:cNvPr id="8" name="Content Placeholder 6"/>
          <p:cNvSpPr txBox="1">
            <a:spLocks/>
          </p:cNvSpPr>
          <p:nvPr/>
        </p:nvSpPr>
        <p:spPr>
          <a:xfrm>
            <a:off x="381000" y="2590800"/>
            <a:ext cx="4187952" cy="3822192"/>
          </a:xfrm>
          <a:prstGeom prst="rect">
            <a:avLst/>
          </a:prstGeom>
        </p:spPr>
        <p:txBody>
          <a:bodyPr vert="horz">
            <a:normAutofit/>
          </a:bodyPr>
          <a:lst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Verdana" pitchFamily="34" charset="0"/>
                <a:ea typeface="Verdana" pitchFamily="34" charset="0"/>
                <a:cs typeface="Verdana" pitchFamily="34" charset="0"/>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Verdana" pitchFamily="34" charset="0"/>
                <a:ea typeface="Verdana" pitchFamily="34" charset="0"/>
                <a:cs typeface="Verdana" pitchFamily="34" charset="0"/>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Verdana" pitchFamily="34" charset="0"/>
                <a:ea typeface="Verdana" pitchFamily="34" charset="0"/>
                <a:cs typeface="Verdana" pitchFamily="34" charset="0"/>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Verdana" pitchFamily="34" charset="0"/>
                <a:ea typeface="Verdana" pitchFamily="34" charset="0"/>
                <a:cs typeface="Verdana" pitchFamily="34" charset="0"/>
              </a:defRPr>
            </a:lvl4pPr>
            <a:lvl5pPr marL="1371600" indent="-228600" algn="l" rtl="0" eaLnBrk="1" latinLnBrk="0" hangingPunct="1">
              <a:spcBef>
                <a:spcPct val="20000"/>
              </a:spcBef>
              <a:buClr>
                <a:schemeClr val="accent5"/>
              </a:buClr>
              <a:buFontTx/>
              <a:buChar char="•"/>
              <a:defRPr kumimoji="0" sz="1800" kern="1200">
                <a:solidFill>
                  <a:schemeClr val="tx1"/>
                </a:solidFill>
                <a:latin typeface="Verdana" pitchFamily="34" charset="0"/>
                <a:ea typeface="Verdana" pitchFamily="34" charset="0"/>
                <a:cs typeface="Verdana" pitchFamily="34" charset="0"/>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pPr fontAlgn="auto">
              <a:spcAft>
                <a:spcPts val="0"/>
              </a:spcAft>
            </a:pPr>
            <a:endParaRPr lang="en-US" sz="2400" dirty="0"/>
          </a:p>
        </p:txBody>
      </p:sp>
    </p:spTree>
    <p:custDataLst>
      <p:tags r:id="rId1"/>
    </p:custDataLst>
    <p:extLst>
      <p:ext uri="{BB962C8B-B14F-4D97-AF65-F5344CB8AC3E}">
        <p14:creationId xmlns:p14="http://schemas.microsoft.com/office/powerpoint/2010/main" val="1709735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534400" cy="1143000"/>
          </a:xfrm>
        </p:spPr>
        <p:txBody>
          <a:bodyPr>
            <a:normAutofit/>
          </a:bodyPr>
          <a:lstStyle/>
          <a:p>
            <a:pPr algn="l"/>
            <a:r>
              <a:rPr lang="en-US" sz="4000" dirty="0">
                <a:latin typeface="Arial" charset="0"/>
                <a:ea typeface="Arial" charset="0"/>
                <a:cs typeface="Arial" charset="0"/>
              </a:rPr>
              <a:t>Purpose of Logic Models</a:t>
            </a:r>
          </a:p>
        </p:txBody>
      </p:sp>
      <p:sp>
        <p:nvSpPr>
          <p:cNvPr id="3" name="Content Placeholder 2"/>
          <p:cNvSpPr>
            <a:spLocks noGrp="1"/>
          </p:cNvSpPr>
          <p:nvPr>
            <p:ph idx="1"/>
          </p:nvPr>
        </p:nvSpPr>
        <p:spPr/>
        <p:txBody>
          <a:bodyPr>
            <a:normAutofit/>
          </a:bodyPr>
          <a:lstStyle/>
          <a:p>
            <a:pPr>
              <a:spcBef>
                <a:spcPts val="1800"/>
              </a:spcBef>
            </a:pPr>
            <a:r>
              <a:rPr lang="en-US" dirty="0"/>
              <a:t>Clearly convey program goals</a:t>
            </a:r>
          </a:p>
          <a:p>
            <a:pPr>
              <a:spcBef>
                <a:spcPts val="1800"/>
              </a:spcBef>
            </a:pPr>
            <a:r>
              <a:rPr lang="en-US" dirty="0"/>
              <a:t>Outline necessary resources and proposed activities</a:t>
            </a:r>
          </a:p>
          <a:p>
            <a:pPr>
              <a:spcBef>
                <a:spcPts val="1800"/>
              </a:spcBef>
            </a:pPr>
            <a:r>
              <a:rPr lang="en-US" dirty="0"/>
              <a:t>Identify gaps in program logic and clarify assumptions</a:t>
            </a:r>
          </a:p>
          <a:p>
            <a:pPr>
              <a:spcBef>
                <a:spcPts val="1800"/>
              </a:spcBef>
            </a:pPr>
            <a:r>
              <a:rPr lang="en-US" dirty="0"/>
              <a:t>Communicate roles and contributions from stakeholders and partners</a:t>
            </a:r>
          </a:p>
          <a:p>
            <a:endParaRPr lang="en-US" dirty="0"/>
          </a:p>
        </p:txBody>
      </p:sp>
    </p:spTree>
    <p:custDataLst>
      <p:tags r:id="rId1"/>
    </p:custDataLst>
    <p:extLst>
      <p:ext uri="{BB962C8B-B14F-4D97-AF65-F5344CB8AC3E}">
        <p14:creationId xmlns:p14="http://schemas.microsoft.com/office/powerpoint/2010/main" val="16396884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636" y="274638"/>
            <a:ext cx="8505364" cy="1143000"/>
          </a:xfrm>
        </p:spPr>
        <p:txBody>
          <a:bodyPr>
            <a:normAutofit/>
          </a:bodyPr>
          <a:lstStyle/>
          <a:p>
            <a:pPr algn="l"/>
            <a:r>
              <a:rPr lang="en-US" sz="4000" dirty="0">
                <a:latin typeface="Arial" charset="0"/>
                <a:ea typeface="Arial" charset="0"/>
                <a:cs typeface="Arial" charset="0"/>
              </a:rPr>
              <a:t>Basic Components</a:t>
            </a:r>
          </a:p>
        </p:txBody>
      </p:sp>
      <p:sp>
        <p:nvSpPr>
          <p:cNvPr id="15" name="TextBox 14"/>
          <p:cNvSpPr txBox="1"/>
          <p:nvPr/>
        </p:nvSpPr>
        <p:spPr>
          <a:xfrm>
            <a:off x="257636" y="2590800"/>
            <a:ext cx="1295400" cy="369332"/>
          </a:xfrm>
          <a:prstGeom prst="rect">
            <a:avLst/>
          </a:prstGeom>
          <a:solidFill>
            <a:srgbClr val="D8F5C3"/>
          </a:solidFill>
          <a:ln w="19050">
            <a:noFill/>
          </a:ln>
        </p:spPr>
        <p:txBody>
          <a:bodyPr wrap="square" rtlCol="0">
            <a:spAutoFit/>
          </a:bodyPr>
          <a:lstStyle/>
          <a:p>
            <a:pPr algn="ctr"/>
            <a:r>
              <a:rPr lang="en-US" dirty="0">
                <a:ea typeface="Verdana" panose="020B0604030504040204" pitchFamily="34" charset="0"/>
              </a:rPr>
              <a:t>Inputs</a:t>
            </a:r>
          </a:p>
        </p:txBody>
      </p:sp>
      <p:sp>
        <p:nvSpPr>
          <p:cNvPr id="17" name="TextBox 16"/>
          <p:cNvSpPr txBox="1"/>
          <p:nvPr/>
        </p:nvSpPr>
        <p:spPr>
          <a:xfrm>
            <a:off x="2086436" y="2590800"/>
            <a:ext cx="1295400" cy="369332"/>
          </a:xfrm>
          <a:prstGeom prst="rect">
            <a:avLst/>
          </a:prstGeom>
          <a:solidFill>
            <a:srgbClr val="BAED93"/>
          </a:solidFill>
          <a:ln w="19050">
            <a:noFill/>
          </a:ln>
        </p:spPr>
        <p:txBody>
          <a:bodyPr wrap="square" rtlCol="0">
            <a:spAutoFit/>
          </a:bodyPr>
          <a:lstStyle/>
          <a:p>
            <a:pPr algn="ctr"/>
            <a:r>
              <a:rPr lang="en-US" dirty="0">
                <a:ea typeface="Verdana" panose="020B0604030504040204" pitchFamily="34" charset="0"/>
              </a:rPr>
              <a:t>Activities</a:t>
            </a:r>
          </a:p>
        </p:txBody>
      </p:sp>
      <p:sp>
        <p:nvSpPr>
          <p:cNvPr id="18" name="TextBox 17"/>
          <p:cNvSpPr txBox="1"/>
          <p:nvPr/>
        </p:nvSpPr>
        <p:spPr>
          <a:xfrm>
            <a:off x="3839036" y="2590800"/>
            <a:ext cx="1295400" cy="369332"/>
          </a:xfrm>
          <a:prstGeom prst="rect">
            <a:avLst/>
          </a:prstGeom>
          <a:solidFill>
            <a:srgbClr val="95E45B"/>
          </a:solidFill>
          <a:ln w="19050">
            <a:noFill/>
          </a:ln>
        </p:spPr>
        <p:txBody>
          <a:bodyPr wrap="square" rtlCol="0">
            <a:spAutoFit/>
          </a:bodyPr>
          <a:lstStyle/>
          <a:p>
            <a:pPr algn="ctr"/>
            <a:r>
              <a:rPr lang="en-US" dirty="0">
                <a:ea typeface="Verdana" panose="020B0604030504040204" pitchFamily="34" charset="0"/>
              </a:rPr>
              <a:t>Outputs</a:t>
            </a:r>
          </a:p>
        </p:txBody>
      </p:sp>
      <p:sp>
        <p:nvSpPr>
          <p:cNvPr id="19" name="TextBox 18"/>
          <p:cNvSpPr txBox="1"/>
          <p:nvPr/>
        </p:nvSpPr>
        <p:spPr>
          <a:xfrm>
            <a:off x="5628212" y="2590800"/>
            <a:ext cx="1484376" cy="369332"/>
          </a:xfrm>
          <a:prstGeom prst="rect">
            <a:avLst/>
          </a:prstGeom>
          <a:solidFill>
            <a:srgbClr val="6ED323"/>
          </a:solidFill>
          <a:ln w="19050">
            <a:noFill/>
          </a:ln>
        </p:spPr>
        <p:txBody>
          <a:bodyPr wrap="square" rtlCol="0">
            <a:spAutoFit/>
          </a:bodyPr>
          <a:lstStyle/>
          <a:p>
            <a:pPr algn="ctr"/>
            <a:r>
              <a:rPr lang="en-US" dirty="0">
                <a:ea typeface="Verdana" panose="020B0604030504040204" pitchFamily="34" charset="0"/>
              </a:rPr>
              <a:t>Outcomes</a:t>
            </a:r>
          </a:p>
        </p:txBody>
      </p:sp>
      <p:sp>
        <p:nvSpPr>
          <p:cNvPr id="20" name="TextBox 19"/>
          <p:cNvSpPr txBox="1"/>
          <p:nvPr/>
        </p:nvSpPr>
        <p:spPr>
          <a:xfrm>
            <a:off x="7572836" y="2584704"/>
            <a:ext cx="1295400" cy="369332"/>
          </a:xfrm>
          <a:prstGeom prst="rect">
            <a:avLst/>
          </a:prstGeom>
          <a:solidFill>
            <a:srgbClr val="4F9719"/>
          </a:solidFill>
          <a:ln w="19050">
            <a:noFill/>
          </a:ln>
        </p:spPr>
        <p:txBody>
          <a:bodyPr wrap="square" rtlCol="0">
            <a:spAutoFit/>
          </a:bodyPr>
          <a:lstStyle/>
          <a:p>
            <a:pPr algn="ctr"/>
            <a:r>
              <a:rPr lang="en-US" dirty="0">
                <a:solidFill>
                  <a:schemeClr val="bg1"/>
                </a:solidFill>
                <a:ea typeface="Verdana" panose="020B0604030504040204" pitchFamily="34" charset="0"/>
              </a:rPr>
              <a:t>Impact</a:t>
            </a:r>
          </a:p>
        </p:txBody>
      </p:sp>
      <p:sp>
        <p:nvSpPr>
          <p:cNvPr id="21" name="Right Arrow 20"/>
          <p:cNvSpPr/>
          <p:nvPr/>
        </p:nvSpPr>
        <p:spPr>
          <a:xfrm>
            <a:off x="1644476" y="2590800"/>
            <a:ext cx="381000" cy="354830"/>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2" name="Right Arrow 21"/>
          <p:cNvSpPr/>
          <p:nvPr/>
        </p:nvSpPr>
        <p:spPr>
          <a:xfrm>
            <a:off x="3421460" y="2590800"/>
            <a:ext cx="381000" cy="354830"/>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3" name="Right Arrow 22"/>
          <p:cNvSpPr/>
          <p:nvPr/>
        </p:nvSpPr>
        <p:spPr>
          <a:xfrm>
            <a:off x="5207588" y="2590800"/>
            <a:ext cx="381000" cy="354830"/>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4" name="Right Arrow 23"/>
          <p:cNvSpPr/>
          <p:nvPr/>
        </p:nvSpPr>
        <p:spPr>
          <a:xfrm>
            <a:off x="7152212" y="2590800"/>
            <a:ext cx="381000" cy="354830"/>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5" name="Left Brace 24"/>
          <p:cNvSpPr/>
          <p:nvPr/>
        </p:nvSpPr>
        <p:spPr>
          <a:xfrm rot="16200000">
            <a:off x="1371299" y="2143887"/>
            <a:ext cx="990600" cy="295122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27" name="Left Brace 26"/>
          <p:cNvSpPr/>
          <p:nvPr/>
        </p:nvSpPr>
        <p:spPr>
          <a:xfrm rot="16200000">
            <a:off x="5820236" y="1219200"/>
            <a:ext cx="990600" cy="4800600"/>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29" name="TextBox 28"/>
          <p:cNvSpPr txBox="1"/>
          <p:nvPr/>
        </p:nvSpPr>
        <p:spPr>
          <a:xfrm>
            <a:off x="309773" y="4191000"/>
            <a:ext cx="3200400" cy="400110"/>
          </a:xfrm>
          <a:prstGeom prst="rect">
            <a:avLst/>
          </a:prstGeom>
          <a:solidFill>
            <a:srgbClr val="982FAE"/>
          </a:solidFill>
        </p:spPr>
        <p:txBody>
          <a:bodyPr wrap="square" rtlCol="0">
            <a:spAutoFit/>
          </a:bodyPr>
          <a:lstStyle/>
          <a:p>
            <a:pPr algn="ctr"/>
            <a:r>
              <a:rPr lang="en-US" sz="2000" b="1" dirty="0">
                <a:solidFill>
                  <a:schemeClr val="bg1"/>
                </a:solidFill>
                <a:ea typeface="Verdana" panose="020B0604030504040204" pitchFamily="34" charset="0"/>
              </a:rPr>
              <a:t>Planned Work</a:t>
            </a:r>
          </a:p>
        </p:txBody>
      </p:sp>
      <p:sp>
        <p:nvSpPr>
          <p:cNvPr id="30" name="TextBox 29"/>
          <p:cNvSpPr txBox="1"/>
          <p:nvPr/>
        </p:nvSpPr>
        <p:spPr>
          <a:xfrm>
            <a:off x="4094623" y="4191000"/>
            <a:ext cx="4441825" cy="400110"/>
          </a:xfrm>
          <a:prstGeom prst="rect">
            <a:avLst/>
          </a:prstGeom>
          <a:solidFill>
            <a:srgbClr val="982FAE"/>
          </a:solidFill>
        </p:spPr>
        <p:txBody>
          <a:bodyPr wrap="square" rtlCol="0">
            <a:spAutoFit/>
          </a:bodyPr>
          <a:lstStyle/>
          <a:p>
            <a:pPr algn="ctr"/>
            <a:r>
              <a:rPr lang="en-US" sz="2000" b="1" dirty="0">
                <a:solidFill>
                  <a:schemeClr val="bg1"/>
                </a:solidFill>
                <a:ea typeface="Verdana" panose="020B0604030504040204" pitchFamily="34" charset="0"/>
              </a:rPr>
              <a:t>Intended Results</a:t>
            </a:r>
          </a:p>
        </p:txBody>
      </p:sp>
    </p:spTree>
    <p:custDataLst>
      <p:tags r:id="rId1"/>
    </p:custDataLst>
    <p:extLst>
      <p:ext uri="{BB962C8B-B14F-4D97-AF65-F5344CB8AC3E}">
        <p14:creationId xmlns:p14="http://schemas.microsoft.com/office/powerpoint/2010/main" val="1824031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animBg="1"/>
      <p:bldP spid="29" grpId="0" animBg="1"/>
      <p:bldP spid="3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28600" y="274638"/>
            <a:ext cx="8534400" cy="1143000"/>
          </a:xfrm>
        </p:spPr>
        <p:txBody>
          <a:bodyPr>
            <a:normAutofit/>
          </a:bodyPr>
          <a:lstStyle/>
          <a:p>
            <a:pPr algn="l"/>
            <a:r>
              <a:rPr lang="en-US" sz="4000" dirty="0">
                <a:latin typeface="Arial" charset="0"/>
                <a:ea typeface="Arial" charset="0"/>
                <a:cs typeface="Arial" charset="0"/>
              </a:rPr>
              <a:t>Series of ‘if-then’ Relationships</a:t>
            </a:r>
          </a:p>
        </p:txBody>
      </p:sp>
      <p:sp>
        <p:nvSpPr>
          <p:cNvPr id="12291" name="Rectangle 3"/>
          <p:cNvSpPr>
            <a:spLocks noGrp="1" noChangeArrowheads="1"/>
          </p:cNvSpPr>
          <p:nvPr>
            <p:ph idx="1"/>
          </p:nvPr>
        </p:nvSpPr>
        <p:spPr>
          <a:xfrm>
            <a:off x="76200" y="1447800"/>
            <a:ext cx="8915400" cy="4800600"/>
          </a:xfrm>
        </p:spPr>
        <p:txBody>
          <a:bodyPr>
            <a:normAutofit/>
          </a:bodyPr>
          <a:lstStyle/>
          <a:p>
            <a:pPr algn="ctr" defTabSz="831850" eaLnBrk="1" hangingPunct="1">
              <a:buFontTx/>
              <a:buNone/>
            </a:pPr>
            <a:r>
              <a:rPr lang="en-US" sz="2500" dirty="0"/>
              <a:t>Underlying a logic model is a series of ‘if-then’ relationships that express the program’s </a:t>
            </a:r>
            <a:r>
              <a:rPr lang="en-US" sz="2500" b="1" dirty="0"/>
              <a:t>theory of change</a:t>
            </a:r>
          </a:p>
        </p:txBody>
      </p:sp>
      <p:sp>
        <p:nvSpPr>
          <p:cNvPr id="12292" name="AutoShape 5"/>
          <p:cNvSpPr>
            <a:spLocks noChangeArrowheads="1"/>
          </p:cNvSpPr>
          <p:nvPr/>
        </p:nvSpPr>
        <p:spPr bwMode="auto">
          <a:xfrm>
            <a:off x="381000" y="2438400"/>
            <a:ext cx="1828800" cy="461962"/>
          </a:xfrm>
          <a:prstGeom prst="flowChartProcess">
            <a:avLst/>
          </a:prstGeom>
          <a:solidFill>
            <a:srgbClr val="D8F5C3"/>
          </a:solidFill>
          <a:ln w="9525">
            <a:noFill/>
            <a:miter lim="800000"/>
            <a:headEnd/>
            <a:tailEnd/>
          </a:ln>
        </p:spPr>
        <p:txBody>
          <a:bodyPr lIns="91432" tIns="45716" rIns="91432" bIns="45716"/>
          <a:lstStyle/>
          <a:p>
            <a:pPr algn="ctr"/>
            <a:r>
              <a:rPr lang="en-US" b="1" dirty="0">
                <a:ea typeface="Verdana" panose="020B0604030504040204" pitchFamily="34" charset="0"/>
              </a:rPr>
              <a:t>Inputs</a:t>
            </a:r>
          </a:p>
          <a:p>
            <a:endParaRPr lang="en-US" sz="2000" dirty="0">
              <a:ea typeface="Verdana" panose="020B0604030504040204" pitchFamily="34" charset="0"/>
            </a:endParaRPr>
          </a:p>
          <a:p>
            <a:r>
              <a:rPr lang="en-US" sz="1900" dirty="0">
                <a:ea typeface="Verdana" panose="020B0604030504040204" pitchFamily="34" charset="0"/>
              </a:rPr>
              <a:t>If we have these resources…</a:t>
            </a:r>
          </a:p>
        </p:txBody>
      </p:sp>
      <p:sp>
        <p:nvSpPr>
          <p:cNvPr id="12293" name="Rectangle 7"/>
          <p:cNvSpPr>
            <a:spLocks noChangeArrowheads="1"/>
          </p:cNvSpPr>
          <p:nvPr/>
        </p:nvSpPr>
        <p:spPr bwMode="auto">
          <a:xfrm>
            <a:off x="2144711" y="2971800"/>
            <a:ext cx="1719263" cy="461962"/>
          </a:xfrm>
          <a:prstGeom prst="rect">
            <a:avLst/>
          </a:prstGeom>
          <a:solidFill>
            <a:srgbClr val="BAED93"/>
          </a:solidFill>
          <a:ln w="9525">
            <a:noFill/>
            <a:miter lim="800000"/>
            <a:headEnd/>
            <a:tailEnd/>
          </a:ln>
        </p:spPr>
        <p:txBody>
          <a:bodyPr lIns="91432" tIns="45716" rIns="91432" bIns="45716"/>
          <a:lstStyle/>
          <a:p>
            <a:pPr algn="ctr"/>
            <a:r>
              <a:rPr lang="en-US" b="1" dirty="0">
                <a:ea typeface="Verdana" panose="020B0604030504040204" pitchFamily="34" charset="0"/>
              </a:rPr>
              <a:t>Activities</a:t>
            </a:r>
          </a:p>
          <a:p>
            <a:endParaRPr lang="en-US" sz="1200" dirty="0">
              <a:ea typeface="Verdana" panose="020B0604030504040204" pitchFamily="34" charset="0"/>
            </a:endParaRPr>
          </a:p>
          <a:p>
            <a:r>
              <a:rPr lang="en-US" dirty="0">
                <a:ea typeface="Verdana" panose="020B0604030504040204" pitchFamily="34" charset="0"/>
              </a:rPr>
              <a:t>We can do this</a:t>
            </a:r>
            <a:r>
              <a:rPr lang="en-US" sz="1700" dirty="0">
                <a:ea typeface="Verdana" panose="020B0604030504040204" pitchFamily="34" charset="0"/>
              </a:rPr>
              <a:t>... </a:t>
            </a:r>
          </a:p>
        </p:txBody>
      </p:sp>
      <p:sp>
        <p:nvSpPr>
          <p:cNvPr id="12294" name="Rectangle 8"/>
          <p:cNvSpPr>
            <a:spLocks noChangeArrowheads="1"/>
          </p:cNvSpPr>
          <p:nvPr/>
        </p:nvSpPr>
        <p:spPr bwMode="auto">
          <a:xfrm>
            <a:off x="3894899" y="3438524"/>
            <a:ext cx="1470025" cy="457200"/>
          </a:xfrm>
          <a:prstGeom prst="rect">
            <a:avLst/>
          </a:prstGeom>
          <a:solidFill>
            <a:srgbClr val="95E45B"/>
          </a:solidFill>
          <a:ln w="9525">
            <a:noFill/>
            <a:miter lim="800000"/>
            <a:headEnd/>
            <a:tailEnd/>
          </a:ln>
        </p:spPr>
        <p:txBody>
          <a:bodyPr lIns="91432" tIns="45716" rIns="91432" bIns="45716"/>
          <a:lstStyle/>
          <a:p>
            <a:pPr algn="ctr"/>
            <a:r>
              <a:rPr lang="en-US" b="1" dirty="0">
                <a:ea typeface="Verdana" panose="020B0604030504040204" pitchFamily="34" charset="0"/>
              </a:rPr>
              <a:t>Outputs</a:t>
            </a:r>
          </a:p>
          <a:p>
            <a:pPr algn="ctr"/>
            <a:endParaRPr lang="en-US" sz="1200" dirty="0">
              <a:ea typeface="Verdana" panose="020B0604030504040204" pitchFamily="34" charset="0"/>
            </a:endParaRPr>
          </a:p>
          <a:p>
            <a:r>
              <a:rPr lang="en-US" sz="1900" dirty="0">
                <a:ea typeface="Verdana" panose="020B0604030504040204" pitchFamily="34" charset="0"/>
              </a:rPr>
              <a:t>Which will produce this</a:t>
            </a:r>
            <a:r>
              <a:rPr lang="en-US" sz="2000" dirty="0">
                <a:ea typeface="Verdana" panose="020B0604030504040204" pitchFamily="34" charset="0"/>
              </a:rPr>
              <a:t>… </a:t>
            </a:r>
          </a:p>
        </p:txBody>
      </p:sp>
      <p:sp>
        <p:nvSpPr>
          <p:cNvPr id="12295" name="Rectangle 11"/>
          <p:cNvSpPr>
            <a:spLocks noChangeArrowheads="1"/>
          </p:cNvSpPr>
          <p:nvPr/>
        </p:nvSpPr>
        <p:spPr bwMode="auto">
          <a:xfrm>
            <a:off x="5410200" y="3962400"/>
            <a:ext cx="1752600" cy="457200"/>
          </a:xfrm>
          <a:prstGeom prst="rect">
            <a:avLst/>
          </a:prstGeom>
          <a:solidFill>
            <a:srgbClr val="6ED323"/>
          </a:solidFill>
          <a:ln w="9525">
            <a:noFill/>
            <a:miter lim="800000"/>
            <a:headEnd/>
            <a:tailEnd/>
          </a:ln>
        </p:spPr>
        <p:txBody>
          <a:bodyPr lIns="91432" tIns="45716" rIns="91432" bIns="45716"/>
          <a:lstStyle/>
          <a:p>
            <a:pPr algn="ctr"/>
            <a:r>
              <a:rPr lang="en-US" b="1" dirty="0">
                <a:ea typeface="Verdana" panose="020B0604030504040204" pitchFamily="34" charset="0"/>
              </a:rPr>
              <a:t>Outcomes</a:t>
            </a:r>
          </a:p>
          <a:p>
            <a:pPr algn="ctr"/>
            <a:endParaRPr lang="en-US" sz="1200" dirty="0">
              <a:ea typeface="Verdana" panose="020B0604030504040204" pitchFamily="34" charset="0"/>
            </a:endParaRPr>
          </a:p>
          <a:p>
            <a:pPr algn="ctr"/>
            <a:r>
              <a:rPr lang="en-US" dirty="0">
                <a:ea typeface="Verdana" panose="020B0604030504040204" pitchFamily="34" charset="0"/>
              </a:rPr>
              <a:t>Which will lead </a:t>
            </a:r>
          </a:p>
          <a:p>
            <a:pPr algn="ctr"/>
            <a:r>
              <a:rPr lang="en-US" dirty="0">
                <a:ea typeface="Verdana" panose="020B0604030504040204" pitchFamily="34" charset="0"/>
              </a:rPr>
              <a:t>to these…</a:t>
            </a:r>
          </a:p>
        </p:txBody>
      </p:sp>
      <p:cxnSp>
        <p:nvCxnSpPr>
          <p:cNvPr id="29" name="Shape 28"/>
          <p:cNvCxnSpPr>
            <a:stCxn id="12294" idx="3"/>
            <a:endCxn id="12295" idx="0"/>
          </p:cNvCxnSpPr>
          <p:nvPr/>
        </p:nvCxnSpPr>
        <p:spPr>
          <a:xfrm>
            <a:off x="5364924" y="3667124"/>
            <a:ext cx="921576" cy="295276"/>
          </a:xfrm>
          <a:prstGeom prst="bentConnector2">
            <a:avLst/>
          </a:prstGeom>
          <a:ln w="317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Shape 30"/>
          <p:cNvCxnSpPr>
            <a:stCxn id="12293" idx="3"/>
            <a:endCxn id="12294" idx="0"/>
          </p:cNvCxnSpPr>
          <p:nvPr/>
        </p:nvCxnSpPr>
        <p:spPr>
          <a:xfrm>
            <a:off x="3863974" y="3202781"/>
            <a:ext cx="765938" cy="235743"/>
          </a:xfrm>
          <a:prstGeom prst="bentConnector2">
            <a:avLst/>
          </a:prstGeom>
          <a:ln w="317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3" name="Shape 32"/>
          <p:cNvCxnSpPr>
            <a:stCxn id="12292" idx="3"/>
            <a:endCxn id="12293" idx="0"/>
          </p:cNvCxnSpPr>
          <p:nvPr/>
        </p:nvCxnSpPr>
        <p:spPr>
          <a:xfrm>
            <a:off x="2209800" y="2669381"/>
            <a:ext cx="794543" cy="302419"/>
          </a:xfrm>
          <a:prstGeom prst="bentConnector2">
            <a:avLst/>
          </a:prstGeom>
          <a:ln w="317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2302" name="Rectangle 11"/>
          <p:cNvSpPr>
            <a:spLocks noChangeArrowheads="1"/>
          </p:cNvSpPr>
          <p:nvPr/>
        </p:nvSpPr>
        <p:spPr bwMode="auto">
          <a:xfrm>
            <a:off x="7162800" y="4495800"/>
            <a:ext cx="1600200" cy="457200"/>
          </a:xfrm>
          <a:prstGeom prst="rect">
            <a:avLst/>
          </a:prstGeom>
          <a:solidFill>
            <a:srgbClr val="4F9719"/>
          </a:solidFill>
          <a:ln w="9525">
            <a:noFill/>
            <a:miter lim="800000"/>
            <a:headEnd/>
            <a:tailEnd/>
          </a:ln>
        </p:spPr>
        <p:txBody>
          <a:bodyPr lIns="91432" tIns="45716" rIns="91432" bIns="45716"/>
          <a:lstStyle/>
          <a:p>
            <a:pPr algn="ctr"/>
            <a:r>
              <a:rPr lang="en-US" b="1" dirty="0">
                <a:solidFill>
                  <a:schemeClr val="bg1">
                    <a:lumMod val="95000"/>
                  </a:schemeClr>
                </a:solidFill>
                <a:ea typeface="Verdana" panose="020B0604030504040204" pitchFamily="34" charset="0"/>
              </a:rPr>
              <a:t>Impact </a:t>
            </a:r>
          </a:p>
          <a:p>
            <a:pPr algn="ctr"/>
            <a:endParaRPr lang="en-US" sz="1200" dirty="0">
              <a:solidFill>
                <a:schemeClr val="bg1"/>
              </a:solidFill>
              <a:ea typeface="Verdana" panose="020B0604030504040204" pitchFamily="34" charset="0"/>
            </a:endParaRPr>
          </a:p>
          <a:p>
            <a:r>
              <a:rPr lang="en-US" dirty="0">
                <a:ea typeface="Verdana" panose="020B0604030504040204" pitchFamily="34" charset="0"/>
              </a:rPr>
              <a:t>Then these…</a:t>
            </a:r>
            <a:r>
              <a:rPr lang="en-US" dirty="0">
                <a:solidFill>
                  <a:schemeClr val="bg1"/>
                </a:solidFill>
                <a:ea typeface="Verdana" panose="020B0604030504040204" pitchFamily="34" charset="0"/>
              </a:rPr>
              <a:t>.</a:t>
            </a:r>
          </a:p>
        </p:txBody>
      </p:sp>
      <p:cxnSp>
        <p:nvCxnSpPr>
          <p:cNvPr id="4" name="Elbow Connector 3"/>
          <p:cNvCxnSpPr>
            <a:stCxn id="12295" idx="3"/>
            <a:endCxn id="12302" idx="0"/>
          </p:cNvCxnSpPr>
          <p:nvPr/>
        </p:nvCxnSpPr>
        <p:spPr>
          <a:xfrm>
            <a:off x="7162800" y="4191000"/>
            <a:ext cx="800100" cy="304800"/>
          </a:xfrm>
          <a:prstGeom prst="bentConnector2">
            <a:avLst/>
          </a:prstGeom>
          <a:ln w="317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67765" y="5562600"/>
            <a:ext cx="3408174" cy="400110"/>
          </a:xfrm>
          <a:prstGeom prst="rect">
            <a:avLst/>
          </a:prstGeom>
          <a:solidFill>
            <a:srgbClr val="982FAE"/>
          </a:solidFill>
        </p:spPr>
        <p:txBody>
          <a:bodyPr wrap="square" rtlCol="0">
            <a:spAutoFit/>
          </a:bodyPr>
          <a:lstStyle/>
          <a:p>
            <a:pPr algn="ctr"/>
            <a:r>
              <a:rPr lang="en-US" sz="2000" b="1" dirty="0">
                <a:solidFill>
                  <a:schemeClr val="bg1"/>
                </a:solidFill>
                <a:ea typeface="Verdana" panose="020B0604030504040204" pitchFamily="34" charset="0"/>
              </a:rPr>
              <a:t>Planned Work</a:t>
            </a:r>
          </a:p>
        </p:txBody>
      </p:sp>
      <p:sp>
        <p:nvSpPr>
          <p:cNvPr id="27" name="TextBox 26"/>
          <p:cNvSpPr txBox="1"/>
          <p:nvPr/>
        </p:nvSpPr>
        <p:spPr>
          <a:xfrm>
            <a:off x="3928339" y="5562600"/>
            <a:ext cx="4910861" cy="400110"/>
          </a:xfrm>
          <a:prstGeom prst="rect">
            <a:avLst/>
          </a:prstGeom>
          <a:solidFill>
            <a:srgbClr val="982FAE"/>
          </a:solidFill>
        </p:spPr>
        <p:txBody>
          <a:bodyPr wrap="square" rtlCol="0">
            <a:spAutoFit/>
          </a:bodyPr>
          <a:lstStyle/>
          <a:p>
            <a:pPr algn="ctr"/>
            <a:r>
              <a:rPr lang="en-US" sz="2000" b="1" dirty="0">
                <a:solidFill>
                  <a:schemeClr val="bg1"/>
                </a:solidFill>
                <a:ea typeface="Verdana" panose="020B0604030504040204" pitchFamily="34" charset="0"/>
              </a:rPr>
              <a:t>Intended Results</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292"/>
                                        </p:tgtEl>
                                        <p:attrNameLst>
                                          <p:attrName>style.visibility</p:attrName>
                                        </p:attrNameLst>
                                      </p:cBhvr>
                                      <p:to>
                                        <p:strVal val="visible"/>
                                      </p:to>
                                    </p:set>
                                    <p:animEffect transition="in" filter="fade">
                                      <p:cBhvr>
                                        <p:cTn id="7" dur="500"/>
                                        <p:tgtEl>
                                          <p:spTgt spid="12292"/>
                                        </p:tgtEl>
                                      </p:cBhvr>
                                    </p:animEffect>
                                  </p:childTnLst>
                                </p:cTn>
                              </p:par>
                              <p:par>
                                <p:cTn id="8" presetID="10" presetClass="entr" presetSubtype="0"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293"/>
                                        </p:tgtEl>
                                        <p:attrNameLst>
                                          <p:attrName>style.visibility</p:attrName>
                                        </p:attrNameLst>
                                      </p:cBhvr>
                                      <p:to>
                                        <p:strVal val="visible"/>
                                      </p:to>
                                    </p:set>
                                    <p:animEffect transition="in" filter="fade">
                                      <p:cBhvr>
                                        <p:cTn id="15" dur="500"/>
                                        <p:tgtEl>
                                          <p:spTgt spid="12293"/>
                                        </p:tgtEl>
                                      </p:cBhvr>
                                    </p:animEffect>
                                  </p:childTnLst>
                                </p:cTn>
                              </p:par>
                              <p:par>
                                <p:cTn id="16" presetID="10" presetClass="entr" presetSubtype="0" fill="hold" nodeType="with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500"/>
                                        <p:tgtEl>
                                          <p:spTgt spid="3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294"/>
                                        </p:tgtEl>
                                        <p:attrNameLst>
                                          <p:attrName>style.visibility</p:attrName>
                                        </p:attrNameLst>
                                      </p:cBhvr>
                                      <p:to>
                                        <p:strVal val="visible"/>
                                      </p:to>
                                    </p:set>
                                    <p:animEffect transition="in" filter="fade">
                                      <p:cBhvr>
                                        <p:cTn id="23" dur="500"/>
                                        <p:tgtEl>
                                          <p:spTgt spid="12294"/>
                                        </p:tgtEl>
                                      </p:cBhvr>
                                    </p:animEffect>
                                  </p:childTnLst>
                                </p:cTn>
                              </p:par>
                              <p:par>
                                <p:cTn id="24" presetID="10" presetClass="entr" presetSubtype="0" fill="hold"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500"/>
                                        <p:tgtEl>
                                          <p:spTgt spid="2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295"/>
                                        </p:tgtEl>
                                        <p:attrNameLst>
                                          <p:attrName>style.visibility</p:attrName>
                                        </p:attrNameLst>
                                      </p:cBhvr>
                                      <p:to>
                                        <p:strVal val="visible"/>
                                      </p:to>
                                    </p:set>
                                    <p:animEffect transition="in" filter="fade">
                                      <p:cBhvr>
                                        <p:cTn id="31" dur="500"/>
                                        <p:tgtEl>
                                          <p:spTgt spid="12295"/>
                                        </p:tgtEl>
                                      </p:cBhvr>
                                    </p:animEffect>
                                  </p:childTnLst>
                                </p:cTn>
                              </p:par>
                              <p:par>
                                <p:cTn id="32" presetID="10" presetClass="entr" presetSubtype="0"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302"/>
                                        </p:tgtEl>
                                        <p:attrNameLst>
                                          <p:attrName>style.visibility</p:attrName>
                                        </p:attrNameLst>
                                      </p:cBhvr>
                                      <p:to>
                                        <p:strVal val="visible"/>
                                      </p:to>
                                    </p:set>
                                    <p:animEffect transition="in" filter="fade">
                                      <p:cBhvr>
                                        <p:cTn id="39" dur="500"/>
                                        <p:tgtEl>
                                          <p:spTgt spid="12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animBg="1"/>
      <p:bldP spid="12293" grpId="0" animBg="1"/>
      <p:bldP spid="12294" grpId="0" animBg="1"/>
      <p:bldP spid="12295" grpId="0" animBg="1"/>
      <p:bldP spid="123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534400" cy="1143000"/>
          </a:xfrm>
        </p:spPr>
        <p:txBody>
          <a:bodyPr>
            <a:normAutofit/>
          </a:bodyPr>
          <a:lstStyle/>
          <a:p>
            <a:pPr algn="l"/>
            <a:r>
              <a:rPr lang="en-US" sz="4000" dirty="0">
                <a:latin typeface="Arial" charset="0"/>
                <a:ea typeface="Arial" charset="0"/>
                <a:cs typeface="Arial" charset="0"/>
              </a:rPr>
              <a:t>Simple Example</a:t>
            </a:r>
          </a:p>
        </p:txBody>
      </p:sp>
      <p:grpSp>
        <p:nvGrpSpPr>
          <p:cNvPr id="3" name="Group 2"/>
          <p:cNvGrpSpPr/>
          <p:nvPr/>
        </p:nvGrpSpPr>
        <p:grpSpPr>
          <a:xfrm>
            <a:off x="383294" y="2590800"/>
            <a:ext cx="8379706" cy="1828800"/>
            <a:chOff x="990600" y="3048000"/>
            <a:chExt cx="7201597" cy="1477328"/>
          </a:xfrm>
        </p:grpSpPr>
        <p:sp>
          <p:nvSpPr>
            <p:cNvPr id="4" name="TextBox 3"/>
            <p:cNvSpPr txBox="1"/>
            <p:nvPr/>
          </p:nvSpPr>
          <p:spPr>
            <a:xfrm>
              <a:off x="990600" y="3048000"/>
              <a:ext cx="1295400" cy="1477328"/>
            </a:xfrm>
            <a:prstGeom prst="rect">
              <a:avLst/>
            </a:prstGeom>
            <a:solidFill>
              <a:srgbClr val="D8F5C3"/>
            </a:solidFill>
            <a:ln w="57150">
              <a:noFill/>
            </a:ln>
          </p:spPr>
          <p:txBody>
            <a:bodyPr wrap="square" rtlCol="0">
              <a:spAutoFit/>
            </a:bodyPr>
            <a:lstStyle/>
            <a:p>
              <a:pPr algn="ctr"/>
              <a:r>
                <a:rPr lang="en-US" b="1"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Inputs</a:t>
              </a:r>
            </a:p>
            <a:p>
              <a:pPr algn="ctr"/>
              <a:endParaRPr lang="en-US" dirty="0">
                <a:latin typeface="Verdana" panose="020B0604030504040204" pitchFamily="34" charset="0"/>
                <a:ea typeface="Verdana" panose="020B0604030504040204" pitchFamily="34" charset="0"/>
                <a:cs typeface="Verdana" panose="020B0604030504040204" pitchFamily="34" charset="0"/>
              </a:endParaRPr>
            </a:p>
            <a:p>
              <a:pPr algn="ctr"/>
              <a:r>
                <a:rPr lang="en-US" dirty="0">
                  <a:latin typeface="Verdana" panose="020B0604030504040204" pitchFamily="34" charset="0"/>
                  <a:ea typeface="Verdana" panose="020B0604030504040204" pitchFamily="34" charset="0"/>
                  <a:cs typeface="Verdana" panose="020B0604030504040204" pitchFamily="34" charset="0"/>
                </a:rPr>
                <a:t>Money</a:t>
              </a:r>
            </a:p>
            <a:p>
              <a:pPr algn="ctr"/>
              <a:endParaRPr lang="en-US" dirty="0">
                <a:latin typeface="Verdana" panose="020B0604030504040204" pitchFamily="34" charset="0"/>
                <a:ea typeface="Verdana" panose="020B0604030504040204" pitchFamily="34" charset="0"/>
                <a:cs typeface="Verdana" panose="020B0604030504040204" pitchFamily="34" charset="0"/>
              </a:endParaRPr>
            </a:p>
            <a:p>
              <a:pPr algn="ctr"/>
              <a:r>
                <a:rPr lang="en-US" dirty="0">
                  <a:latin typeface="Verdana" panose="020B0604030504040204" pitchFamily="34" charset="0"/>
                  <a:ea typeface="Verdana" panose="020B0604030504040204" pitchFamily="34" charset="0"/>
                  <a:cs typeface="Verdana" panose="020B0604030504040204" pitchFamily="34" charset="0"/>
                </a:rPr>
                <a:t>Food</a:t>
              </a:r>
            </a:p>
          </p:txBody>
        </p:sp>
        <p:sp>
          <p:nvSpPr>
            <p:cNvPr id="5" name="TextBox 4"/>
            <p:cNvSpPr txBox="1"/>
            <p:nvPr/>
          </p:nvSpPr>
          <p:spPr>
            <a:xfrm>
              <a:off x="2883408" y="3048000"/>
              <a:ext cx="1444752" cy="1477328"/>
            </a:xfrm>
            <a:prstGeom prst="rect">
              <a:avLst/>
            </a:prstGeom>
            <a:solidFill>
              <a:srgbClr val="BAED93"/>
            </a:solidFill>
            <a:ln w="57150">
              <a:noFill/>
            </a:ln>
          </p:spPr>
          <p:txBody>
            <a:bodyPr wrap="square" rtlCol="0">
              <a:spAutoFit/>
            </a:bodyPr>
            <a:lstStyle/>
            <a:p>
              <a:pPr algn="ctr"/>
              <a:r>
                <a:rPr lang="en-US" b="1"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Activities</a:t>
              </a:r>
            </a:p>
            <a:p>
              <a:pPr algn="ctr"/>
              <a:endParaRPr lang="en-US"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a:p>
              <a:pPr algn="ctr"/>
              <a:r>
                <a:rPr lang="en-US" dirty="0">
                  <a:latin typeface="Verdana" panose="020B0604030504040204" pitchFamily="34" charset="0"/>
                  <a:ea typeface="Verdana" panose="020B0604030504040204" pitchFamily="34" charset="0"/>
                  <a:cs typeface="Verdana" panose="020B0604030504040204" pitchFamily="34" charset="0"/>
                </a:rPr>
                <a:t>Eat Food</a:t>
              </a:r>
            </a:p>
            <a:p>
              <a:pPr algn="ctr"/>
              <a:endParaRPr lang="en-US"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a:p>
              <a:pPr algn="ct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6" name="TextBox 5"/>
            <p:cNvSpPr txBox="1"/>
            <p:nvPr/>
          </p:nvSpPr>
          <p:spPr>
            <a:xfrm>
              <a:off x="4876800" y="3048000"/>
              <a:ext cx="1295400" cy="1477328"/>
            </a:xfrm>
            <a:prstGeom prst="rect">
              <a:avLst/>
            </a:prstGeom>
            <a:solidFill>
              <a:srgbClr val="95E45B"/>
            </a:solidFill>
            <a:ln w="57150">
              <a:noFill/>
            </a:ln>
          </p:spPr>
          <p:txBody>
            <a:bodyPr wrap="square" rtlCol="0">
              <a:spAutoFit/>
            </a:bodyPr>
            <a:lstStyle/>
            <a:p>
              <a:pPr algn="ctr"/>
              <a:r>
                <a:rPr lang="en-US" b="1"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Outputs</a:t>
              </a:r>
            </a:p>
            <a:p>
              <a:pPr algn="ctr"/>
              <a:endParaRPr lang="en-US" dirty="0">
                <a:latin typeface="Verdana" panose="020B0604030504040204" pitchFamily="34" charset="0"/>
                <a:ea typeface="Verdana" panose="020B0604030504040204" pitchFamily="34" charset="0"/>
                <a:cs typeface="Verdana" panose="020B0604030504040204" pitchFamily="34" charset="0"/>
              </a:endParaRPr>
            </a:p>
            <a:p>
              <a:pPr algn="ctr"/>
              <a:r>
                <a:rPr lang="en-US" dirty="0">
                  <a:latin typeface="Verdana" panose="020B0604030504040204" pitchFamily="34" charset="0"/>
                  <a:ea typeface="Verdana" panose="020B0604030504040204" pitchFamily="34" charset="0"/>
                  <a:cs typeface="Verdana" panose="020B0604030504040204" pitchFamily="34" charset="0"/>
                </a:rPr>
                <a:t>Blood Sugar Rises</a:t>
              </a:r>
              <a:endParaRPr lang="en-US" b="1"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7" name="TextBox 6"/>
            <p:cNvSpPr txBox="1"/>
            <p:nvPr/>
          </p:nvSpPr>
          <p:spPr>
            <a:xfrm>
              <a:off x="6707821" y="3048000"/>
              <a:ext cx="1484376" cy="1477328"/>
            </a:xfrm>
            <a:prstGeom prst="rect">
              <a:avLst/>
            </a:prstGeom>
            <a:solidFill>
              <a:srgbClr val="6ED323"/>
            </a:solidFill>
            <a:ln w="57150">
              <a:noFill/>
            </a:ln>
          </p:spPr>
          <p:txBody>
            <a:bodyPr wrap="square" rtlCol="0">
              <a:spAutoFit/>
            </a:bodyPr>
            <a:lstStyle/>
            <a:p>
              <a:pPr algn="ctr"/>
              <a:r>
                <a:rPr lang="en-US" b="1"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Outcomes</a:t>
              </a:r>
            </a:p>
            <a:p>
              <a:pPr algn="ctr"/>
              <a:endParaRPr lang="en-US" b="1"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a:p>
              <a:pPr algn="ctr"/>
              <a:r>
                <a:rPr lang="en-US" dirty="0">
                  <a:latin typeface="Verdana" panose="020B0604030504040204" pitchFamily="34" charset="0"/>
                  <a:ea typeface="Verdana" panose="020B0604030504040204" pitchFamily="34" charset="0"/>
                  <a:cs typeface="Verdana" panose="020B0604030504040204" pitchFamily="34" charset="0"/>
                </a:rPr>
                <a:t>Feel Better</a:t>
              </a:r>
            </a:p>
            <a:p>
              <a:pPr algn="ctr"/>
              <a:endParaRPr lang="en-US" dirty="0">
                <a:latin typeface="Verdana" panose="020B0604030504040204" pitchFamily="34" charset="0"/>
                <a:ea typeface="Verdana" panose="020B0604030504040204" pitchFamily="34" charset="0"/>
                <a:cs typeface="Verdana" panose="020B0604030504040204" pitchFamily="34" charset="0"/>
              </a:endParaRPr>
            </a:p>
            <a:p>
              <a:pPr algn="ct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8" name="Right Arrow 7"/>
            <p:cNvSpPr/>
            <p:nvPr/>
          </p:nvSpPr>
          <p:spPr>
            <a:xfrm>
              <a:off x="2395728" y="3455170"/>
              <a:ext cx="381000" cy="354830"/>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ight Arrow 8"/>
            <p:cNvSpPr/>
            <p:nvPr/>
          </p:nvSpPr>
          <p:spPr>
            <a:xfrm>
              <a:off x="4440936" y="3455170"/>
              <a:ext cx="381000" cy="354830"/>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6261334" y="3455170"/>
              <a:ext cx="381000" cy="354830"/>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ustDataLst>
      <p:tags r:id="rId1"/>
    </p:custDataLst>
    <p:extLst>
      <p:ext uri="{BB962C8B-B14F-4D97-AF65-F5344CB8AC3E}">
        <p14:creationId xmlns:p14="http://schemas.microsoft.com/office/powerpoint/2010/main" val="1565131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534400" cy="1143000"/>
          </a:xfrm>
        </p:spPr>
        <p:txBody>
          <a:bodyPr>
            <a:normAutofit/>
          </a:bodyPr>
          <a:lstStyle/>
          <a:p>
            <a:pPr algn="l"/>
            <a:r>
              <a:rPr lang="en-US" sz="4000" dirty="0">
                <a:latin typeface="Arial" charset="0"/>
                <a:ea typeface="Arial" charset="0"/>
                <a:cs typeface="Arial" charset="0"/>
              </a:rPr>
              <a:t>Using Logic Models</a:t>
            </a:r>
          </a:p>
        </p:txBody>
      </p:sp>
      <p:sp>
        <p:nvSpPr>
          <p:cNvPr id="3" name="Content Placeholder 2"/>
          <p:cNvSpPr>
            <a:spLocks noGrp="1"/>
          </p:cNvSpPr>
          <p:nvPr>
            <p:ph idx="1"/>
          </p:nvPr>
        </p:nvSpPr>
        <p:spPr>
          <a:xfrm>
            <a:off x="457200" y="1600200"/>
            <a:ext cx="8534400" cy="4525963"/>
          </a:xfrm>
        </p:spPr>
        <p:txBody>
          <a:bodyPr>
            <a:normAutofit fontScale="77500" lnSpcReduction="20000"/>
          </a:bodyPr>
          <a:lstStyle/>
          <a:p>
            <a:pPr eaLnBrk="0" fontAlgn="base" hangingPunct="0">
              <a:spcBef>
                <a:spcPct val="30000"/>
              </a:spcBef>
              <a:spcAft>
                <a:spcPct val="0"/>
              </a:spcAft>
              <a:defRPr/>
            </a:pPr>
            <a:r>
              <a:rPr lang="en-US" dirty="0">
                <a:cs typeface="Arial" charset="0"/>
              </a:rPr>
              <a:t>Program Planning and Design</a:t>
            </a:r>
          </a:p>
          <a:p>
            <a:pPr lvl="1" eaLnBrk="0" fontAlgn="base" hangingPunct="0">
              <a:spcBef>
                <a:spcPct val="30000"/>
              </a:spcBef>
              <a:spcAft>
                <a:spcPct val="0"/>
              </a:spcAft>
              <a:defRPr/>
            </a:pPr>
            <a:r>
              <a:rPr lang="en-US" dirty="0">
                <a:cs typeface="Arial" charset="0"/>
              </a:rPr>
              <a:t>Links investments to activities</a:t>
            </a:r>
          </a:p>
          <a:p>
            <a:pPr lvl="1" eaLnBrk="0" fontAlgn="base" hangingPunct="0">
              <a:spcBef>
                <a:spcPct val="30000"/>
              </a:spcBef>
              <a:spcAft>
                <a:spcPct val="0"/>
              </a:spcAft>
              <a:defRPr/>
            </a:pPr>
            <a:r>
              <a:rPr lang="en-US" dirty="0">
                <a:cs typeface="Arial" charset="0"/>
              </a:rPr>
              <a:t>Helps ensure program goals and objectives are feasible</a:t>
            </a:r>
          </a:p>
          <a:p>
            <a:pPr eaLnBrk="0" fontAlgn="base" hangingPunct="0">
              <a:lnSpc>
                <a:spcPct val="120000"/>
              </a:lnSpc>
              <a:spcBef>
                <a:spcPts val="1200"/>
              </a:spcBef>
              <a:defRPr/>
            </a:pPr>
            <a:r>
              <a:rPr lang="en-US" dirty="0">
                <a:cs typeface="Arial" charset="0"/>
              </a:rPr>
              <a:t>Program Implementation and Management</a:t>
            </a:r>
          </a:p>
          <a:p>
            <a:pPr lvl="1" eaLnBrk="0" fontAlgn="base" hangingPunct="0">
              <a:spcBef>
                <a:spcPct val="30000"/>
              </a:spcBef>
              <a:spcAft>
                <a:spcPct val="0"/>
              </a:spcAft>
              <a:defRPr/>
            </a:pPr>
            <a:r>
              <a:rPr lang="en-US" dirty="0">
                <a:cs typeface="Arial" charset="0"/>
              </a:rPr>
              <a:t>Explains, tracks, and monitors operations and processes</a:t>
            </a:r>
          </a:p>
          <a:p>
            <a:pPr lvl="1" eaLnBrk="0" fontAlgn="base" hangingPunct="0">
              <a:spcBef>
                <a:spcPct val="30000"/>
              </a:spcBef>
              <a:spcAft>
                <a:spcPct val="0"/>
              </a:spcAft>
              <a:defRPr/>
            </a:pPr>
            <a:r>
              <a:rPr lang="en-US" dirty="0">
                <a:cs typeface="Arial" charset="0"/>
              </a:rPr>
              <a:t>Connects resources, activities, and outcomes</a:t>
            </a:r>
          </a:p>
          <a:p>
            <a:pPr>
              <a:lnSpc>
                <a:spcPct val="120000"/>
              </a:lnSpc>
              <a:spcBef>
                <a:spcPts val="1200"/>
              </a:spcBef>
            </a:pPr>
            <a:r>
              <a:rPr lang="en-US" dirty="0">
                <a:cs typeface="Arial" charset="0"/>
              </a:rPr>
              <a:t>Communication</a:t>
            </a:r>
          </a:p>
          <a:p>
            <a:pPr lvl="1"/>
            <a:r>
              <a:rPr lang="en-US" dirty="0">
                <a:cs typeface="Arial" charset="0"/>
              </a:rPr>
              <a:t>Overview of how you will achieve desired outcomes</a:t>
            </a:r>
          </a:p>
          <a:p>
            <a:pPr lvl="1"/>
            <a:r>
              <a:rPr lang="en-US" dirty="0">
                <a:cs typeface="Arial" charset="0"/>
              </a:rPr>
              <a:t>Graphically depicts who is involved and what they contribute</a:t>
            </a:r>
          </a:p>
          <a:p>
            <a:pPr>
              <a:lnSpc>
                <a:spcPct val="120000"/>
              </a:lnSpc>
              <a:spcBef>
                <a:spcPts val="1200"/>
              </a:spcBef>
            </a:pPr>
            <a:r>
              <a:rPr lang="en-US" dirty="0">
                <a:cs typeface="Arial" charset="0"/>
              </a:rPr>
              <a:t>Evaluation</a:t>
            </a:r>
          </a:p>
          <a:p>
            <a:pPr lvl="1"/>
            <a:r>
              <a:rPr lang="en-US" dirty="0">
                <a:cs typeface="Arial" charset="0"/>
              </a:rPr>
              <a:t>Determines what to evaluate</a:t>
            </a:r>
          </a:p>
          <a:p>
            <a:pPr lvl="1"/>
            <a:r>
              <a:rPr lang="en-US" dirty="0">
                <a:cs typeface="Arial" charset="0"/>
              </a:rPr>
              <a:t>Focus on what data to collect when</a:t>
            </a:r>
          </a:p>
          <a:p>
            <a:endParaRPr lang="en-US" dirty="0"/>
          </a:p>
        </p:txBody>
      </p:sp>
    </p:spTree>
    <p:custDataLst>
      <p:tags r:id="rId1"/>
    </p:custDataLst>
    <p:extLst>
      <p:ext uri="{BB962C8B-B14F-4D97-AF65-F5344CB8AC3E}">
        <p14:creationId xmlns:p14="http://schemas.microsoft.com/office/powerpoint/2010/main" val="24902057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extLst/>
          </p:nvPr>
        </p:nvSpPr>
        <p:spPr>
          <a:xfrm>
            <a:off x="228600" y="228600"/>
            <a:ext cx="8534400" cy="1143000"/>
          </a:xfrm>
        </p:spPr>
        <p:txBody>
          <a:bodyPr>
            <a:normAutofit fontScale="90000"/>
          </a:bodyPr>
          <a:lstStyle/>
          <a:p>
            <a:pPr algn="l"/>
            <a:r>
              <a:rPr lang="en-US" dirty="0">
                <a:latin typeface="Arial" charset="0"/>
                <a:ea typeface="Arial" charset="0"/>
                <a:cs typeface="Arial" charset="0"/>
              </a:rPr>
              <a:t>Any Size or Type Program, Initiative, or Strategy</a:t>
            </a:r>
          </a:p>
        </p:txBody>
      </p:sp>
      <p:grpSp>
        <p:nvGrpSpPr>
          <p:cNvPr id="5" name="Group 4"/>
          <p:cNvGrpSpPr/>
          <p:nvPr/>
        </p:nvGrpSpPr>
        <p:grpSpPr>
          <a:xfrm>
            <a:off x="1524000" y="1524000"/>
            <a:ext cx="5908357" cy="4432198"/>
            <a:chOff x="1406843" y="1643654"/>
            <a:chExt cx="6324600" cy="4744446"/>
          </a:xfrm>
        </p:grpSpPr>
        <p:pic>
          <p:nvPicPr>
            <p:cNvPr id="1026" name="Picture 2" descr="PHIL Image 18513"/>
            <p:cNvPicPr>
              <a:picLocks noChangeAspect="1" noChangeArrowheads="1"/>
            </p:cNvPicPr>
            <p:nvPr/>
          </p:nvPicPr>
          <p:blipFill rotWithShape="1">
            <a:blip r:embed="rId4">
              <a:extLst>
                <a:ext uri="{28A0092B-C50C-407E-A947-70E740481C1C}">
                  <a14:useLocalDpi xmlns:a14="http://schemas.microsoft.com/office/drawing/2010/main" val="0"/>
                </a:ext>
              </a:extLst>
            </a:blip>
            <a:srcRect t="17637" b="32669"/>
            <a:stretch/>
          </p:blipFill>
          <p:spPr bwMode="auto">
            <a:xfrm>
              <a:off x="1406843" y="1644354"/>
              <a:ext cx="3124200" cy="2331020"/>
            </a:xfrm>
            <a:prstGeom prst="rect">
              <a:avLst/>
            </a:prstGeom>
            <a:ln w="38100" cap="sq">
              <a:no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28" name="Picture 4" descr="PHIL Image 19369"/>
            <p:cNvPicPr>
              <a:picLocks noChangeAspect="1" noChangeArrowheads="1"/>
            </p:cNvPicPr>
            <p:nvPr/>
          </p:nvPicPr>
          <p:blipFill rotWithShape="1">
            <a:blip r:embed="rId5">
              <a:extLst>
                <a:ext uri="{28A0092B-C50C-407E-A947-70E740481C1C}">
                  <a14:useLocalDpi xmlns:a14="http://schemas.microsoft.com/office/drawing/2010/main" val="0"/>
                </a:ext>
              </a:extLst>
            </a:blip>
            <a:srcRect t="26575" b="23445"/>
            <a:stretch/>
          </p:blipFill>
          <p:spPr bwMode="auto">
            <a:xfrm>
              <a:off x="1406843" y="4047545"/>
              <a:ext cx="3124200" cy="2331019"/>
            </a:xfrm>
            <a:prstGeom prst="rect">
              <a:avLst/>
            </a:prstGeom>
            <a:ln w="38100" cap="sq">
              <a:no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30" name="Picture 6" descr="PHIL Image 11549"/>
            <p:cNvPicPr>
              <a:picLocks noChangeAspect="1" noChangeArrowheads="1"/>
            </p:cNvPicPr>
            <p:nvPr/>
          </p:nvPicPr>
          <p:blipFill rotWithShape="1">
            <a:blip r:embed="rId6">
              <a:extLst>
                <a:ext uri="{28A0092B-C50C-407E-A947-70E740481C1C}">
                  <a14:useLocalDpi xmlns:a14="http://schemas.microsoft.com/office/drawing/2010/main" val="0"/>
                </a:ext>
              </a:extLst>
            </a:blip>
            <a:srcRect l="9274" t="8584" r="9353"/>
            <a:stretch/>
          </p:blipFill>
          <p:spPr bwMode="auto">
            <a:xfrm>
              <a:off x="4610460" y="1643654"/>
              <a:ext cx="3117765" cy="2331720"/>
            </a:xfrm>
            <a:prstGeom prst="rect">
              <a:avLst/>
            </a:prstGeom>
            <a:ln w="38100" cap="sq">
              <a:no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032" name="Picture 8" descr="3801214626_171ae95381"/>
            <p:cNvPicPr>
              <a:picLocks noChangeAspect="1" noChangeArrowheads="1"/>
            </p:cNvPicPr>
            <p:nvPr/>
          </p:nvPicPr>
          <p:blipFill rotWithShape="1">
            <a:blip r:embed="rId7">
              <a:extLst>
                <a:ext uri="{28A0092B-C50C-407E-A947-70E740481C1C}">
                  <a14:useLocalDpi xmlns:a14="http://schemas.microsoft.com/office/drawing/2010/main" val="0"/>
                </a:ext>
              </a:extLst>
            </a:blip>
            <a:srcRect l="5000" t="1" r="19300" b="24692"/>
            <a:stretch/>
          </p:blipFill>
          <p:spPr bwMode="auto">
            <a:xfrm>
              <a:off x="4607243" y="4057080"/>
              <a:ext cx="3124200" cy="2331020"/>
            </a:xfrm>
            <a:prstGeom prst="rect">
              <a:avLst/>
            </a:prstGeom>
            <a:ln w="38100" cap="sq">
              <a:no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grpSp>
    </p:spTree>
    <p:custDataLst>
      <p:tags r:id="rId1"/>
    </p:custDataLst>
    <p:extLst>
      <p:ext uri="{BB962C8B-B14F-4D97-AF65-F5344CB8AC3E}">
        <p14:creationId xmlns:p14="http://schemas.microsoft.com/office/powerpoint/2010/main" val="378592949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ESENTATION_ID" val="5351"/>
  <p:tag name="ARTICULATE_REFERENCE_ID" val="24fdc362-400d-49dc-af89-ffdfc8ad8cc0"/>
  <p:tag name="ARTICULATE_REFERENCE_TYPE_1" val="1"/>
  <p:tag name="ARTICULATE_REFERENCE_1" val="C:\Users\kcpoole\My Articulate Projects\HEP_LOGIC\Logic Model Handout.docx"/>
  <p:tag name="ARTICULATE_REFERENCE_TITLE_1" val="Logic Model Handout"/>
  <p:tag name="ARTICULATE_REFERENCE_ID_1" val="c7707090-c0dd-41f0-b649-b11625d4e539"/>
  <p:tag name="ARTICULATE_REFERENCE_TYPE_2" val="1"/>
  <p:tag name="ARTICULATE_REFERENCE_2" val="C:\Users\kcpoole\My Articulate Projects\HEP_LOGIC\Example Program and Policy Logic Models.pdf"/>
  <p:tag name="ARTICULATE_REFERENCE_TITLE_2" val="Example Program and Policy Logic Models"/>
  <p:tag name="ARTICULATE_REFERENCE_ID_2" val="a3218776-7fd4-4adb-8e4d-fd9827650c0b"/>
  <p:tag name="ARTICULATE_REFERENCE_COUNT" val="2"/>
  <p:tag name="ARTICULATE_PLAYER_GLOSSARY_XML" val="&lt;?xml version=&quot;1.0&quot; encoding=&quot;utf-16&quot;?&gt;&lt;glossary xmlns:xsi=&quot;http://www.w3.org/2001/XMLSchema-instance&quot; xmlns:xsd=&quot;http://www.w3.org/2001/XMLSchema&quot;&gt;&lt;terms /&gt;&lt;/glossary&gt;"/>
  <p:tag name="TAG_BACKING_FORM_KEY" val="13436994-c:\users\kcpoole\my articulate projects\hep_logic\hep_logic.pptx"/>
  <p:tag name="ARTICULATE_PRESENTER_VERSION" val="7"/>
  <p:tag name="ARTICULATE_USED_PAGE_ORIENTATION" val="1"/>
  <p:tag name="ARTICULATE_USED_PAGE_SIZE" val="1"/>
  <p:tag name="ARTICULATE_SLIDE_COUNT" val="29"/>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UDIO_ID" val="378"/>
  <p:tag name="ORIGINAL_AUDIO_FILEPATH" val="C:\Users\kcpoole\My Articulate Projects\HEP_LOGIC\Audio\HEP_LOGIC_S001.wav"/>
  <p:tag name="ELAPSEDTIME" val="0"/>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PLAYER_CONTROL_NOTES" val="True"/>
  <p:tag name="ARTICULATE_PLAYER_CONTROL_RESOURCES" val="False"/>
  <p:tag name="ARTICULATE_PLAYER_SEEKBAR" val="True"/>
  <p:tag name="ARTICULATE_PLAYER_CONTROL_PLAYPAUSE" val="True"/>
  <p:tag name="ARTICULATE_USED_LAYOUT" val="1"/>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DUPLICATEID" val="8592cf43285e4817a46330f5a2a68304"/>
</p:tagLst>
</file>

<file path=ppt/tags/tag22.xml><?xml version="1.0" encoding="utf-8"?>
<p:tagLst xmlns:a="http://schemas.openxmlformats.org/drawingml/2006/main" xmlns:r="http://schemas.openxmlformats.org/officeDocument/2006/relationships" xmlns:p="http://schemas.openxmlformats.org/presentationml/2006/main">
  <p:tag name="AUDIO_ID" val="379"/>
  <p:tag name="ORIGINAL_AUDIO_FILEPATH" val="C:\Users\kcpoole\My Articulate Projects\HEP_LOGIC\Audio\HEP_LOGIC_S002.wav"/>
  <p:tag name="ELAPSEDTIME" val="0"/>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UDIO_ID" val="382"/>
  <p:tag name="ORIGINAL_AUDIO_FILEPATH" val="C:\Users\kcpoole\My Articulate Projects\HEP_LOGIC\Audio\HEP_LOGIC_S004.wav"/>
  <p:tag name="ELAPSEDTIME" val="0"/>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UDIO_ID" val="390"/>
  <p:tag name="ORIGINAL_AUDIO_FILEPATH" val="C:\Users\kcpoole\My Articulate Projects\HEP_LOGIC\Audio\HEP_LOGIC_S005.wav"/>
  <p:tag name="ELAPSEDTIME" val="0"/>
  <p:tag name="ARTICULATE_TITLE_TAG" val="Purpose "/>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UDIO_ID" val="383"/>
  <p:tag name="ORIGINAL_AUDIO_FILEPATH" val="C:\Users\kcpoole\My Articulate Projects\HEP_LOGIC\Audio\HEP_LOGIC_S006.wav"/>
  <p:tag name="ELAPSEDTIME" val="0"/>
  <p:tag name="TIMELINE" val="18.70/24.30"/>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BULLET_4" val="8226"/>
  <p:tag name="MARGIN_1" val="0"/>
  <p:tag name="MARGIN_2" val="36"/>
  <p:tag name="MARGIN_3" val="72"/>
  <p:tag name="MARGIN_4" val="108"/>
  <p:tag name="MARGIN_5" val="144"/>
  <p:tag name="FONT_SIZE" val="12"/>
</p:tagLst>
</file>

<file path=ppt/tags/tag27.xml><?xml version="1.0" encoding="utf-8"?>
<p:tagLst xmlns:a="http://schemas.openxmlformats.org/drawingml/2006/main" xmlns:r="http://schemas.openxmlformats.org/officeDocument/2006/relationships" xmlns:p="http://schemas.openxmlformats.org/presentationml/2006/main">
  <p:tag name="AUDIO_ID" val="262"/>
  <p:tag name="ORIGINAL_AUDIO_FILEPATH" val="C:\Users\kcpoole\My Articulate Projects\HEP_LOGIC\Audio\HEP_LOGIC_S007.wav"/>
  <p:tag name="ELAPSEDTIME" val="0"/>
  <p:tag name="TIMELINE" val="21.60/28.30/33.80/38.90/42.60"/>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BULLET_1" val="8226"/>
  <p:tag name="BULLET_2" val="8226"/>
  <p:tag name="BULLET_3" val="8226"/>
  <p:tag name="BULLET_4" val="8226"/>
  <p:tag name="BULLET_5" val="8226"/>
  <p:tag name="MARGIN_1" val="0"/>
  <p:tag name="MARGIN_2" val="36"/>
  <p:tag name="MARGIN_3" val="72"/>
  <p:tag name="MARGIN_4" val="108"/>
  <p:tag name="MARGIN_5" val="144"/>
  <p:tag name="FONT_SIZE" val="12"/>
</p:tagLst>
</file>

<file path=ppt/tags/tag29.xml><?xml version="1.0" encoding="utf-8"?>
<p:tagLst xmlns:a="http://schemas.openxmlformats.org/drawingml/2006/main" xmlns:r="http://schemas.openxmlformats.org/officeDocument/2006/relationships" xmlns:p="http://schemas.openxmlformats.org/presentationml/2006/main">
  <p:tag name="AUDIO_ID" val="391"/>
  <p:tag name="ORIGINAL_AUDIO_FILEPATH" val="C:\Users\kcpoole\My Articulate Projects\HEP_LOGIC\Audio\HEP_LOGIC_S008.wav"/>
  <p:tag name="ELAPSEDTIME" val="0"/>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UDIO_ID" val="394"/>
  <p:tag name="ORIGINAL_AUDIO_FILEPATH" val="C:\Users\kcpoole\My Articulate Projects\HEP_LOGIC\Audio\HEP_LOGIC_S012.wav"/>
  <p:tag name="ELAPSEDTIME" val="0"/>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UDIO_ID" val="380"/>
  <p:tag name="ORIGINAL_AUDIO_FILEPATH" val="C:\Users\kcpoole\My Articulate Projects\HEP_LOGIC\Audio\RERECORDS\HEP_LOGIC_S013.wav"/>
  <p:tag name="ELAPSEDTIME" val="0"/>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UDIO_ID" val="292"/>
  <p:tag name="ORIGINAL_AUDIO_FILEPATH" val="C:\Users\kcpoole\My Articulate Projects\HEP_LOGIC\Audio\HEP_LOGIC_S017.wav"/>
  <p:tag name="ELAPSEDTIME" val="0"/>
  <p:tag name="ARTICULATE_TITLE_TAG" val="Inputs"/>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UDIO_ID" val="291"/>
  <p:tag name="ORIGINAL_AUDIO_FILEPATH" val="C:\Users\kcpoole\My Articulate Projects\HEP_LOGIC\Audio\HEP_LOGIC_S019.wav"/>
  <p:tag name="ELAPSEDTIME" val="0"/>
  <p:tag name="ARTICULATE_TITLE_TAG" val="Activities"/>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UDIO_ID" val="293"/>
  <p:tag name="ORIGINAL_AUDIO_FILEPATH" val="C:\Users\kcpoole\My Articulate Projects\HEP_LOGIC\Audio\HEP_LOGIC_S021.wav"/>
  <p:tag name="ELAPSEDTIME" val="0"/>
  <p:tag name="ARTICULATE_TITLE_TAG" val="Outputs"/>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UDIO_ID" val="399"/>
  <p:tag name="ORIGINAL_AUDIO_FILEPATH" val="C:\Users\kcpoole\My Articulate Projects\HEP_LOGIC\Audio\HEP_LOGIC_S024.wav"/>
  <p:tag name="ELAPSEDTIME" val="35.102"/>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CHILD_ITEM_TEXT1" val="Increase Knowledge"/>
  <p:tag name="CHILD_ITEM_TEXT3" val="Change in Practice"/>
  <p:tag name="CHILD_ITEM_TEXT5" val="Lower Incidence of Illness"/>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UDIO_ID" val="402"/>
  <p:tag name="ORIGINAL_AUDIO_FILEPATH" val="C:\Users\kcpoole\My Articulate Projects\HEP_LOGIC\Audio\RERECORDS\kasey_july_8.wav"/>
  <p:tag name="ELAPSEDTIME" val="18.122"/>
  <p:tag name="ARTICULATE_TITLE_TAG" val="Building a Logic Model"/>
  <p:tag name="ARTICULATE_NAV_LEVEL" val="1"/>
  <p:tag name="ARTICULATE_SLIDE_PRESENTER_GUID" val="988ad055-6d67-485b-92aa-e4e835a20a27"/>
  <p:tag name="ARTICULATE_SLIDE_PAUSE" val="1"/>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DUPLICATEID" val="8592cf43285e4817a46330f5a2a68304"/>
</p:tagLst>
</file>

<file path=ppt/tags/tag42.xml><?xml version="1.0" encoding="utf-8"?>
<p:tagLst xmlns:a="http://schemas.openxmlformats.org/drawingml/2006/main" xmlns:r="http://schemas.openxmlformats.org/officeDocument/2006/relationships" xmlns:p="http://schemas.openxmlformats.org/presentationml/2006/main">
  <p:tag name="AUDIO_ID" val="397"/>
  <p:tag name="ELAPSEDTIME" val="34.692"/>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DUPLICATEID" val="34307aa3b59349d9a5123d6d29a861d4"/>
</p:tagLst>
</file>

<file path=ppt/tags/tag44.xml><?xml version="1.0" encoding="utf-8"?>
<p:tagLst xmlns:a="http://schemas.openxmlformats.org/drawingml/2006/main" xmlns:r="http://schemas.openxmlformats.org/officeDocument/2006/relationships" xmlns:p="http://schemas.openxmlformats.org/presentationml/2006/main">
  <p:tag name="AUDIO_ID" val="419"/>
  <p:tag name="ORIGINAL_AUDIO_FILEPATH" val="C:\Users\kcpoole\My Articulate Projects\HEP_LOGIC\Audio\RERECORDS\kasey_july_8.wav"/>
  <p:tag name="ELAPSEDTIME" val="4.202"/>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DUPLICATEID" val="dec0ae5f3c6749adbec8e88a80b66648"/>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UDIO_ID" val="406"/>
  <p:tag name="ORIGINAL_AUDIO_FILEPATH" val="C:\Users\kcpoole\My Articulate Projects\HEP_LOGIC\Audio\HEP_LOGIC_S027.wav"/>
  <p:tag name="ELAPSEDTIME" val="69.902"/>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CHILD_ITEM_TEXT2" val="Meaningful:Valued and worth doing "/>
  <p:tag name="CHILD_ITEM_TEXT3" val="Plausible: Makes sense"/>
  <p:tag name="CHILD_ITEM_TEXT4" val="Doable: Can be carried out"/>
  <p:tag name="CHILD_ITEM_TEXT5" val="Measurable:&#10;Can be verified"/>
</p:tagLst>
</file>

<file path=ppt/tags/tag54.xml><?xml version="1.0" encoding="utf-8"?>
<p:tagLst xmlns:a="http://schemas.openxmlformats.org/drawingml/2006/main" xmlns:r="http://schemas.openxmlformats.org/officeDocument/2006/relationships" xmlns:p="http://schemas.openxmlformats.org/presentationml/2006/main">
  <p:tag name="AUDIO_ID" val="278"/>
  <p:tag name="ORIGINAL_AUDIO_FILEPATH" val="C:\Users\kcpoole\My Articulate Projects\HEP_LOGIC\Audio\HEP_LOGIC_S028.wav"/>
  <p:tag name="ELAPSEDTIME" val="0"/>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UDIO_ID" val="400"/>
  <p:tag name="ORIGINAL_AUDIO_FILEPATH" val="C:\Users\kcpoole\My Articulate Projects\HEP_LOGIC\Audio\HEP_LOGIC_S029.wav"/>
  <p:tag name="ELAPSEDTIME" val="0"/>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UDIO_ID" val="407"/>
  <p:tag name="ARTICULATE_NAV_LEVEL" val="1"/>
  <p:tag name="ARTICULATE_SLIDE_PRESENTER_GUID" val="988ad055-6d67-485b-92aa-e4e835a20a27"/>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NewCPCRN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CPCRNTheme" id="{775AE0AB-AB8C-4D41-9D2B-58DA6761877A}" vid="{6B1DE944-97DD-40F4-97F5-1F15B1348356}"/>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NewCPCRNTheme</Template>
  <TotalTime>15148</TotalTime>
  <Words>5104</Words>
  <Application>Microsoft Office PowerPoint</Application>
  <PresentationFormat>On-screen Show (4:3)</PresentationFormat>
  <Paragraphs>701</Paragraphs>
  <Slides>30</Slides>
  <Notes>30</Notes>
  <HiddenSlides>6</HiddenSlides>
  <MMClips>0</MMClips>
  <ScaleCrop>false</ScaleCrop>
  <HeadingPairs>
    <vt:vector size="4" baseType="variant">
      <vt:variant>
        <vt:lpstr>Theme</vt:lpstr>
      </vt:variant>
      <vt:variant>
        <vt:i4>2</vt:i4>
      </vt:variant>
      <vt:variant>
        <vt:lpstr>Slide Titles</vt:lpstr>
      </vt:variant>
      <vt:variant>
        <vt:i4>30</vt:i4>
      </vt:variant>
    </vt:vector>
  </HeadingPairs>
  <TitlesOfParts>
    <vt:vector size="32" baseType="lpstr">
      <vt:lpstr>NewCPCRNTheme</vt:lpstr>
      <vt:lpstr>2_Office Theme</vt:lpstr>
      <vt:lpstr>Introduction to Logic Models</vt:lpstr>
      <vt:lpstr>Session Objectives</vt:lpstr>
      <vt:lpstr>Logic Models</vt:lpstr>
      <vt:lpstr>Purpose of Logic Models</vt:lpstr>
      <vt:lpstr>Basic Components</vt:lpstr>
      <vt:lpstr>Series of ‘if-then’ Relationships</vt:lpstr>
      <vt:lpstr>Simple Example</vt:lpstr>
      <vt:lpstr>Using Logic Models</vt:lpstr>
      <vt:lpstr>Any Size or Type Program, Initiative, or Strategy</vt:lpstr>
      <vt:lpstr>Many Variations and Types</vt:lpstr>
      <vt:lpstr>Logic Model Terminology</vt:lpstr>
      <vt:lpstr>Inputs: What We Invest</vt:lpstr>
      <vt:lpstr>Activities: What We Do</vt:lpstr>
      <vt:lpstr>Outputs: What We Produce</vt:lpstr>
      <vt:lpstr>Outcomes</vt:lpstr>
      <vt:lpstr>Example Outcomes</vt:lpstr>
      <vt:lpstr>Activity: Building a Logic Model</vt:lpstr>
      <vt:lpstr>Putting It All Together</vt:lpstr>
      <vt:lpstr>Putting It All Together, cont.</vt:lpstr>
      <vt:lpstr>Example: Health Department Works with Churches to Implement Body and Soul   </vt:lpstr>
      <vt:lpstr>Body &amp; Soul Logic Model</vt:lpstr>
      <vt:lpstr>Body &amp; Soul Logic Model</vt:lpstr>
      <vt:lpstr>Example: Worksite FLU-FIT/FOBT Program</vt:lpstr>
      <vt:lpstr>FLU-FIT/FOBT Logic Model</vt:lpstr>
      <vt:lpstr>Logic Model Example</vt:lpstr>
      <vt:lpstr>Check Points</vt:lpstr>
      <vt:lpstr>What to Avoid </vt:lpstr>
      <vt:lpstr>Take Home Points</vt:lpstr>
      <vt:lpstr>Questions?</vt:lpstr>
      <vt:lpstr>References</vt:lpstr>
    </vt:vector>
  </TitlesOfParts>
  <Company>UNC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Logic Models</dc:title>
  <dc:creator>UNC</dc:creator>
  <cp:lastModifiedBy>Knocke, Kathleen E</cp:lastModifiedBy>
  <cp:revision>744</cp:revision>
  <cp:lastPrinted>2016-07-11T18:47:54Z</cp:lastPrinted>
  <dcterms:created xsi:type="dcterms:W3CDTF">2007-08-22T00:15:43Z</dcterms:created>
  <dcterms:modified xsi:type="dcterms:W3CDTF">2017-11-10T21:44:53Z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Path">
    <vt:lpwstr>Logic Models</vt:lpwstr>
  </property>
  <property fmtid="{D5CDD505-2E9C-101B-9397-08002B2CF9AE}" pid="3" name="ArticulateProjectVersion">
    <vt:lpwstr>7</vt:lpwstr>
  </property>
  <property fmtid="{D5CDD505-2E9C-101B-9397-08002B2CF9AE}" pid="4" name="ArticulateUseProject">
    <vt:lpwstr>1</vt:lpwstr>
  </property>
  <property fmtid="{D5CDD505-2E9C-101B-9397-08002B2CF9AE}" pid="5" name="ArticulateGUID">
    <vt:lpwstr>D8F2A390-AA63-45E4-B36A-E4EEF99F1423</vt:lpwstr>
  </property>
  <property fmtid="{D5CDD505-2E9C-101B-9397-08002B2CF9AE}" pid="6" name="ArticulateProjectFull">
    <vt:lpwstr>C:\Users\kcpoole\Dropbox\CPCRN Revision\Optional_Logic Models\Introduction to Logic Models.ppta</vt:lpwstr>
  </property>
</Properties>
</file>